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7" r:id="rId3"/>
    <p:sldId id="256" r:id="rId4"/>
    <p:sldId id="260" r:id="rId5"/>
    <p:sldId id="261" r:id="rId6"/>
    <p:sldId id="262" r:id="rId7"/>
    <p:sldId id="264" r:id="rId8"/>
    <p:sldId id="259"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120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9C40A48-B0E4-44C2-AEB4-FCA0C0012105}" type="datetimeFigureOut">
              <a:rPr lang="en-US" smtClean="0"/>
              <a:t>7/3/2020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9F703-95CA-4DC6-93DB-292DDB7F90C8}" type="slidenum">
              <a:rPr lang="en-US" smtClean="0"/>
              <a:t>‹#›</a:t>
            </a:fld>
            <a:endParaRPr lang="en-US"/>
          </a:p>
        </p:txBody>
      </p:sp>
    </p:spTree>
    <p:extLst>
      <p:ext uri="{BB962C8B-B14F-4D97-AF65-F5344CB8AC3E}">
        <p14:creationId xmlns:p14="http://schemas.microsoft.com/office/powerpoint/2010/main" val="1477088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C40A48-B0E4-44C2-AEB4-FCA0C0012105}" type="datetimeFigureOut">
              <a:rPr lang="en-US" smtClean="0"/>
              <a:t>7/3/2020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9F703-95CA-4DC6-93DB-292DDB7F90C8}" type="slidenum">
              <a:rPr lang="en-US" smtClean="0"/>
              <a:t>‹#›</a:t>
            </a:fld>
            <a:endParaRPr lang="en-US"/>
          </a:p>
        </p:txBody>
      </p:sp>
    </p:spTree>
    <p:extLst>
      <p:ext uri="{BB962C8B-B14F-4D97-AF65-F5344CB8AC3E}">
        <p14:creationId xmlns:p14="http://schemas.microsoft.com/office/powerpoint/2010/main" val="1687555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C40A48-B0E4-44C2-AEB4-FCA0C0012105}" type="datetimeFigureOut">
              <a:rPr lang="en-US" smtClean="0"/>
              <a:t>7/3/2020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9F703-95CA-4DC6-93DB-292DDB7F90C8}" type="slidenum">
              <a:rPr lang="en-US" smtClean="0"/>
              <a:t>‹#›</a:t>
            </a:fld>
            <a:endParaRPr lang="en-US"/>
          </a:p>
        </p:txBody>
      </p:sp>
    </p:spTree>
    <p:extLst>
      <p:ext uri="{BB962C8B-B14F-4D97-AF65-F5344CB8AC3E}">
        <p14:creationId xmlns:p14="http://schemas.microsoft.com/office/powerpoint/2010/main" val="2689588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C40A48-B0E4-44C2-AEB4-FCA0C0012105}" type="datetimeFigureOut">
              <a:rPr lang="en-US" smtClean="0"/>
              <a:t>7/3/2020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9F703-95CA-4DC6-93DB-292DDB7F90C8}" type="slidenum">
              <a:rPr lang="en-US" smtClean="0"/>
              <a:t>‹#›</a:t>
            </a:fld>
            <a:endParaRPr lang="en-US"/>
          </a:p>
        </p:txBody>
      </p:sp>
    </p:spTree>
    <p:extLst>
      <p:ext uri="{BB962C8B-B14F-4D97-AF65-F5344CB8AC3E}">
        <p14:creationId xmlns:p14="http://schemas.microsoft.com/office/powerpoint/2010/main" val="2273829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C40A48-B0E4-44C2-AEB4-FCA0C0012105}" type="datetimeFigureOut">
              <a:rPr lang="en-US" smtClean="0"/>
              <a:t>7/3/2020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9F703-95CA-4DC6-93DB-292DDB7F90C8}" type="slidenum">
              <a:rPr lang="en-US" smtClean="0"/>
              <a:t>‹#›</a:t>
            </a:fld>
            <a:endParaRPr lang="en-US"/>
          </a:p>
        </p:txBody>
      </p:sp>
    </p:spTree>
    <p:extLst>
      <p:ext uri="{BB962C8B-B14F-4D97-AF65-F5344CB8AC3E}">
        <p14:creationId xmlns:p14="http://schemas.microsoft.com/office/powerpoint/2010/main" val="1766827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C40A48-B0E4-44C2-AEB4-FCA0C0012105}" type="datetimeFigureOut">
              <a:rPr lang="en-US" smtClean="0"/>
              <a:t>7/3/2020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B9F703-95CA-4DC6-93DB-292DDB7F90C8}" type="slidenum">
              <a:rPr lang="en-US" smtClean="0"/>
              <a:t>‹#›</a:t>
            </a:fld>
            <a:endParaRPr lang="en-US"/>
          </a:p>
        </p:txBody>
      </p:sp>
    </p:spTree>
    <p:extLst>
      <p:ext uri="{BB962C8B-B14F-4D97-AF65-F5344CB8AC3E}">
        <p14:creationId xmlns:p14="http://schemas.microsoft.com/office/powerpoint/2010/main" val="1986411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C40A48-B0E4-44C2-AEB4-FCA0C0012105}" type="datetimeFigureOut">
              <a:rPr lang="en-US" smtClean="0"/>
              <a:t>7/3/2020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B9F703-95CA-4DC6-93DB-292DDB7F90C8}" type="slidenum">
              <a:rPr lang="en-US" smtClean="0"/>
              <a:t>‹#›</a:t>
            </a:fld>
            <a:endParaRPr lang="en-US"/>
          </a:p>
        </p:txBody>
      </p:sp>
    </p:spTree>
    <p:extLst>
      <p:ext uri="{BB962C8B-B14F-4D97-AF65-F5344CB8AC3E}">
        <p14:creationId xmlns:p14="http://schemas.microsoft.com/office/powerpoint/2010/main" val="901439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C40A48-B0E4-44C2-AEB4-FCA0C0012105}" type="datetimeFigureOut">
              <a:rPr lang="en-US" smtClean="0"/>
              <a:t>7/3/2020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B9F703-95CA-4DC6-93DB-292DDB7F90C8}" type="slidenum">
              <a:rPr lang="en-US" smtClean="0"/>
              <a:t>‹#›</a:t>
            </a:fld>
            <a:endParaRPr lang="en-US"/>
          </a:p>
        </p:txBody>
      </p:sp>
    </p:spTree>
    <p:extLst>
      <p:ext uri="{BB962C8B-B14F-4D97-AF65-F5344CB8AC3E}">
        <p14:creationId xmlns:p14="http://schemas.microsoft.com/office/powerpoint/2010/main" val="1221524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C40A48-B0E4-44C2-AEB4-FCA0C0012105}" type="datetimeFigureOut">
              <a:rPr lang="en-US" smtClean="0"/>
              <a:t>7/3/2020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B9F703-95CA-4DC6-93DB-292DDB7F90C8}" type="slidenum">
              <a:rPr lang="en-US" smtClean="0"/>
              <a:t>‹#›</a:t>
            </a:fld>
            <a:endParaRPr lang="en-US"/>
          </a:p>
        </p:txBody>
      </p:sp>
    </p:spTree>
    <p:extLst>
      <p:ext uri="{BB962C8B-B14F-4D97-AF65-F5344CB8AC3E}">
        <p14:creationId xmlns:p14="http://schemas.microsoft.com/office/powerpoint/2010/main" val="1516720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C40A48-B0E4-44C2-AEB4-FCA0C0012105}" type="datetimeFigureOut">
              <a:rPr lang="en-US" smtClean="0"/>
              <a:t>7/3/2020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B9F703-95CA-4DC6-93DB-292DDB7F90C8}" type="slidenum">
              <a:rPr lang="en-US" smtClean="0"/>
              <a:t>‹#›</a:t>
            </a:fld>
            <a:endParaRPr lang="en-US"/>
          </a:p>
        </p:txBody>
      </p:sp>
    </p:spTree>
    <p:extLst>
      <p:ext uri="{BB962C8B-B14F-4D97-AF65-F5344CB8AC3E}">
        <p14:creationId xmlns:p14="http://schemas.microsoft.com/office/powerpoint/2010/main" val="2453394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C40A48-B0E4-44C2-AEB4-FCA0C0012105}" type="datetimeFigureOut">
              <a:rPr lang="en-US" smtClean="0"/>
              <a:t>7/3/2020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B9F703-95CA-4DC6-93DB-292DDB7F90C8}" type="slidenum">
              <a:rPr lang="en-US" smtClean="0"/>
              <a:t>‹#›</a:t>
            </a:fld>
            <a:endParaRPr lang="en-US"/>
          </a:p>
        </p:txBody>
      </p:sp>
    </p:spTree>
    <p:extLst>
      <p:ext uri="{BB962C8B-B14F-4D97-AF65-F5344CB8AC3E}">
        <p14:creationId xmlns:p14="http://schemas.microsoft.com/office/powerpoint/2010/main" val="172387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C40A48-B0E4-44C2-AEB4-FCA0C0012105}" type="datetimeFigureOut">
              <a:rPr lang="en-US" smtClean="0"/>
              <a:t>7/3/2020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B9F703-95CA-4DC6-93DB-292DDB7F90C8}" type="slidenum">
              <a:rPr lang="en-US" smtClean="0"/>
              <a:t>‹#›</a:t>
            </a:fld>
            <a:endParaRPr lang="en-US"/>
          </a:p>
        </p:txBody>
      </p:sp>
    </p:spTree>
    <p:extLst>
      <p:ext uri="{BB962C8B-B14F-4D97-AF65-F5344CB8AC3E}">
        <p14:creationId xmlns:p14="http://schemas.microsoft.com/office/powerpoint/2010/main" val="33579092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0756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E9D0D4DC-D831-4C76-B420-06CCA08830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36967"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54642106-C545-4D30-9EFF-560FF4ED12E1}"/>
              </a:ext>
            </a:extLst>
          </p:cNvPr>
          <p:cNvSpPr txBox="1"/>
          <p:nvPr/>
        </p:nvSpPr>
        <p:spPr>
          <a:xfrm>
            <a:off x="376310" y="2139851"/>
            <a:ext cx="4726745" cy="1899139"/>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BF0B8837-5E87-422B-B9E6-EAE356B4BC2F}"/>
              </a:ext>
            </a:extLst>
          </p:cNvPr>
          <p:cNvSpPr txBox="1"/>
          <p:nvPr/>
        </p:nvSpPr>
        <p:spPr>
          <a:xfrm>
            <a:off x="636563" y="1069145"/>
            <a:ext cx="4206240" cy="646331"/>
          </a:xfrm>
          <a:prstGeom prst="rect">
            <a:avLst/>
          </a:prstGeom>
          <a:noFill/>
        </p:spPr>
        <p:txBody>
          <a:bodyPr wrap="square" rtlCol="0">
            <a:spAutoFit/>
          </a:bodyPr>
          <a:lstStyle/>
          <a:p>
            <a:r>
              <a:rPr lang="en-US" sz="3600" b="1" dirty="0">
                <a:solidFill>
                  <a:schemeClr val="bg1"/>
                </a:solidFill>
                <a:effectLst>
                  <a:glow rad="101600">
                    <a:schemeClr val="tx1">
                      <a:alpha val="60000"/>
                    </a:schemeClr>
                  </a:glow>
                </a:effectLst>
              </a:rPr>
              <a:t>Matthew 16:21-23</a:t>
            </a:r>
          </a:p>
        </p:txBody>
      </p:sp>
      <p:sp>
        <p:nvSpPr>
          <p:cNvPr id="6" name="TextBox 5">
            <a:extLst>
              <a:ext uri="{FF2B5EF4-FFF2-40B4-BE49-F238E27FC236}">
                <a16:creationId xmlns:a16="http://schemas.microsoft.com/office/drawing/2014/main" id="{7A10BF8E-C689-478F-9A5D-C170BD0BDBA1}"/>
              </a:ext>
            </a:extLst>
          </p:cNvPr>
          <p:cNvSpPr txBox="1"/>
          <p:nvPr/>
        </p:nvSpPr>
        <p:spPr>
          <a:xfrm>
            <a:off x="636563" y="1816685"/>
            <a:ext cx="4206240" cy="646331"/>
          </a:xfrm>
          <a:prstGeom prst="rect">
            <a:avLst/>
          </a:prstGeom>
          <a:noFill/>
        </p:spPr>
        <p:txBody>
          <a:bodyPr wrap="square" rtlCol="0">
            <a:spAutoFit/>
          </a:bodyPr>
          <a:lstStyle/>
          <a:p>
            <a:r>
              <a:rPr lang="en-US" sz="3600" b="1" dirty="0">
                <a:solidFill>
                  <a:schemeClr val="bg1"/>
                </a:solidFill>
                <a:effectLst>
                  <a:glow rad="101600">
                    <a:schemeClr val="tx1">
                      <a:alpha val="60000"/>
                    </a:schemeClr>
                  </a:glow>
                </a:effectLst>
              </a:rPr>
              <a:t>Matthew 17:22-23</a:t>
            </a:r>
          </a:p>
        </p:txBody>
      </p:sp>
      <p:sp>
        <p:nvSpPr>
          <p:cNvPr id="7" name="TextBox 6">
            <a:extLst>
              <a:ext uri="{FF2B5EF4-FFF2-40B4-BE49-F238E27FC236}">
                <a16:creationId xmlns:a16="http://schemas.microsoft.com/office/drawing/2014/main" id="{BFCF0EFC-3734-4B96-BBDF-0F1720EFA7AA}"/>
              </a:ext>
            </a:extLst>
          </p:cNvPr>
          <p:cNvSpPr txBox="1"/>
          <p:nvPr/>
        </p:nvSpPr>
        <p:spPr>
          <a:xfrm>
            <a:off x="636563" y="2564225"/>
            <a:ext cx="4206240" cy="646331"/>
          </a:xfrm>
          <a:prstGeom prst="rect">
            <a:avLst/>
          </a:prstGeom>
          <a:noFill/>
        </p:spPr>
        <p:txBody>
          <a:bodyPr wrap="square" rtlCol="0">
            <a:spAutoFit/>
          </a:bodyPr>
          <a:lstStyle/>
          <a:p>
            <a:r>
              <a:rPr lang="en-US" sz="3600" b="1" dirty="0">
                <a:solidFill>
                  <a:schemeClr val="bg1"/>
                </a:solidFill>
                <a:effectLst>
                  <a:glow rad="101600">
                    <a:schemeClr val="tx1">
                      <a:alpha val="60000"/>
                    </a:schemeClr>
                  </a:glow>
                </a:effectLst>
              </a:rPr>
              <a:t>Matthew 20:17-19</a:t>
            </a:r>
          </a:p>
        </p:txBody>
      </p:sp>
    </p:spTree>
    <p:extLst>
      <p:ext uri="{BB962C8B-B14F-4D97-AF65-F5344CB8AC3E}">
        <p14:creationId xmlns:p14="http://schemas.microsoft.com/office/powerpoint/2010/main" val="1144406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E9D0D4DC-D831-4C76-B420-06CCA08830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3" y="0"/>
            <a:ext cx="9136967"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AC38302-48E3-4343-9595-7EB7C66A92BC}"/>
              </a:ext>
            </a:extLst>
          </p:cNvPr>
          <p:cNvSpPr txBox="1"/>
          <p:nvPr/>
        </p:nvSpPr>
        <p:spPr>
          <a:xfrm>
            <a:off x="362243" y="4519674"/>
            <a:ext cx="5613009" cy="646331"/>
          </a:xfrm>
          <a:prstGeom prst="rect">
            <a:avLst/>
          </a:prstGeom>
          <a:solidFill>
            <a:schemeClr val="tx1"/>
          </a:solidFill>
        </p:spPr>
        <p:txBody>
          <a:bodyPr wrap="square" rtlCol="0">
            <a:spAutoFit/>
          </a:bodyPr>
          <a:lstStyle/>
          <a:p>
            <a:pPr algn="ctr"/>
            <a:r>
              <a:rPr lang="en-US" sz="3600" i="1" dirty="0">
                <a:solidFill>
                  <a:schemeClr val="bg1"/>
                </a:solidFill>
              </a:rPr>
              <a:t>Matthew 20:20-28</a:t>
            </a:r>
          </a:p>
        </p:txBody>
      </p:sp>
      <p:sp>
        <p:nvSpPr>
          <p:cNvPr id="13" name="TextBox 12">
            <a:extLst>
              <a:ext uri="{FF2B5EF4-FFF2-40B4-BE49-F238E27FC236}">
                <a16:creationId xmlns:a16="http://schemas.microsoft.com/office/drawing/2014/main" id="{C291019F-BCC8-4F7F-B984-AE53E61862E8}"/>
              </a:ext>
            </a:extLst>
          </p:cNvPr>
          <p:cNvSpPr txBox="1"/>
          <p:nvPr/>
        </p:nvSpPr>
        <p:spPr>
          <a:xfrm>
            <a:off x="263769" y="3685735"/>
            <a:ext cx="6049108" cy="1015663"/>
          </a:xfrm>
          <a:prstGeom prst="rect">
            <a:avLst/>
          </a:prstGeom>
          <a:noFill/>
        </p:spPr>
        <p:txBody>
          <a:bodyPr wrap="square" rtlCol="0">
            <a:spAutoFit/>
          </a:bodyPr>
          <a:lstStyle/>
          <a:p>
            <a:r>
              <a:rPr lang="en-US" sz="6000" b="1" dirty="0">
                <a:solidFill>
                  <a:srgbClr val="FFFF00"/>
                </a:solidFill>
                <a:effectLst>
                  <a:glow rad="101600">
                    <a:schemeClr val="tx1">
                      <a:alpha val="60000"/>
                    </a:schemeClr>
                  </a:glow>
                </a:effectLst>
              </a:rPr>
              <a:t>In Jesus’ Kingdom </a:t>
            </a:r>
          </a:p>
        </p:txBody>
      </p:sp>
    </p:spTree>
    <p:extLst>
      <p:ext uri="{BB962C8B-B14F-4D97-AF65-F5344CB8AC3E}">
        <p14:creationId xmlns:p14="http://schemas.microsoft.com/office/powerpoint/2010/main" val="1581569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6" name="Picture 2" descr="See the source image">
            <a:extLst>
              <a:ext uri="{FF2B5EF4-FFF2-40B4-BE49-F238E27FC236}">
                <a16:creationId xmlns:a16="http://schemas.microsoft.com/office/drawing/2014/main" id="{B350B3D1-0A35-4529-80A1-193007092A57}"/>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233694" y="2799472"/>
            <a:ext cx="2704746" cy="405852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43BA102-42B7-4339-9C76-BF580D3B1C25}"/>
              </a:ext>
            </a:extLst>
          </p:cNvPr>
          <p:cNvSpPr txBox="1"/>
          <p:nvPr/>
        </p:nvSpPr>
        <p:spPr>
          <a:xfrm>
            <a:off x="953084" y="0"/>
            <a:ext cx="7895494" cy="2554545"/>
          </a:xfrm>
          <a:prstGeom prst="rect">
            <a:avLst/>
          </a:prstGeom>
          <a:noFill/>
        </p:spPr>
        <p:txBody>
          <a:bodyPr wrap="square" rtlCol="0">
            <a:spAutoFit/>
          </a:bodyPr>
          <a:lstStyle/>
          <a:p>
            <a:r>
              <a:rPr lang="en-US" sz="3200" b="1" dirty="0">
                <a:effectLst>
                  <a:glow rad="101600">
                    <a:schemeClr val="bg1">
                      <a:alpha val="60000"/>
                    </a:schemeClr>
                  </a:glow>
                </a:effectLst>
              </a:rPr>
              <a:t>And He said to her, “What do you wish?”  </a:t>
            </a:r>
          </a:p>
          <a:p>
            <a:r>
              <a:rPr lang="en-US" sz="3200" b="1" dirty="0">
                <a:effectLst>
                  <a:glow rad="101600">
                    <a:schemeClr val="bg1">
                      <a:alpha val="60000"/>
                    </a:schemeClr>
                  </a:glow>
                </a:effectLst>
              </a:rPr>
              <a:t>She said to Him, “Command that in Your kingdom these two sons of mine may sit    </a:t>
            </a:r>
            <a:r>
              <a:rPr lang="en-US" sz="3200" b="1" dirty="0">
                <a:solidFill>
                  <a:srgbClr val="C00000"/>
                </a:solidFill>
                <a:effectLst>
                  <a:glow rad="101600">
                    <a:schemeClr val="bg1">
                      <a:alpha val="60000"/>
                    </a:schemeClr>
                  </a:glow>
                </a:effectLst>
              </a:rPr>
              <a:t>one on Your right </a:t>
            </a:r>
            <a:r>
              <a:rPr lang="en-US" sz="3200" b="1" dirty="0">
                <a:effectLst>
                  <a:glow rad="101600">
                    <a:schemeClr val="bg1">
                      <a:alpha val="60000"/>
                    </a:schemeClr>
                  </a:glow>
                </a:effectLst>
              </a:rPr>
              <a:t>and </a:t>
            </a:r>
            <a:r>
              <a:rPr lang="en-US" sz="3200" b="1" dirty="0">
                <a:solidFill>
                  <a:srgbClr val="C00000"/>
                </a:solidFill>
                <a:effectLst>
                  <a:glow rad="101600">
                    <a:schemeClr val="bg1">
                      <a:alpha val="60000"/>
                    </a:schemeClr>
                  </a:glow>
                </a:effectLst>
              </a:rPr>
              <a:t>one on Your left</a:t>
            </a:r>
            <a:r>
              <a:rPr lang="en-US" sz="3200" b="1" dirty="0">
                <a:effectLst>
                  <a:glow rad="101600">
                    <a:schemeClr val="bg1">
                      <a:alpha val="60000"/>
                    </a:schemeClr>
                  </a:glow>
                </a:effectLst>
              </a:rPr>
              <a:t>.”</a:t>
            </a:r>
          </a:p>
          <a:p>
            <a:r>
              <a:rPr lang="en-US" sz="3200" i="1" dirty="0">
                <a:effectLst>
                  <a:glow rad="101600">
                    <a:schemeClr val="bg1">
                      <a:alpha val="60000"/>
                    </a:schemeClr>
                  </a:glow>
                </a:effectLst>
              </a:rPr>
              <a:t>											Matthew 20:21</a:t>
            </a:r>
            <a:endParaRPr lang="en-US" sz="8800" i="1" dirty="0">
              <a:effectLst>
                <a:glow rad="101600">
                  <a:schemeClr val="bg1">
                    <a:alpha val="60000"/>
                  </a:schemeClr>
                </a:glow>
              </a:effectLst>
            </a:endParaRPr>
          </a:p>
        </p:txBody>
      </p:sp>
      <p:pic>
        <p:nvPicPr>
          <p:cNvPr id="8" name="Picture 4" descr="See the source image">
            <a:extLst>
              <a:ext uri="{FF2B5EF4-FFF2-40B4-BE49-F238E27FC236}">
                <a16:creationId xmlns:a16="http://schemas.microsoft.com/office/drawing/2014/main" id="{7D299456-1D80-4C57-BE67-51405FB01430}"/>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80117" y="3263705"/>
            <a:ext cx="2395365" cy="359429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9" name="Picture 4" descr="See the source image">
            <a:extLst>
              <a:ext uri="{FF2B5EF4-FFF2-40B4-BE49-F238E27FC236}">
                <a16:creationId xmlns:a16="http://schemas.microsoft.com/office/drawing/2014/main" id="{E74BDE8F-1529-4A0F-8BF2-A2F0233C55EB}"/>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096652" y="3263704"/>
            <a:ext cx="2395365" cy="359429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3189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6" name="Picture 2" descr="See the source image">
            <a:extLst>
              <a:ext uri="{FF2B5EF4-FFF2-40B4-BE49-F238E27FC236}">
                <a16:creationId xmlns:a16="http://schemas.microsoft.com/office/drawing/2014/main" id="{B350B3D1-0A35-4529-80A1-193007092A57}"/>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233694" y="2799472"/>
            <a:ext cx="2704746" cy="405852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8" name="Picture 4" descr="See the source image">
            <a:extLst>
              <a:ext uri="{FF2B5EF4-FFF2-40B4-BE49-F238E27FC236}">
                <a16:creationId xmlns:a16="http://schemas.microsoft.com/office/drawing/2014/main" id="{7D299456-1D80-4C57-BE67-51405FB01430}"/>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80117" y="3263705"/>
            <a:ext cx="2395365" cy="359429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9" name="Picture 4" descr="See the source image">
            <a:extLst>
              <a:ext uri="{FF2B5EF4-FFF2-40B4-BE49-F238E27FC236}">
                <a16:creationId xmlns:a16="http://schemas.microsoft.com/office/drawing/2014/main" id="{E74BDE8F-1529-4A0F-8BF2-A2F0233C55EB}"/>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096652" y="3263704"/>
            <a:ext cx="2395365" cy="359429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79F0BE83-0473-4428-9D36-8D7932187823}"/>
              </a:ext>
            </a:extLst>
          </p:cNvPr>
          <p:cNvSpPr txBox="1"/>
          <p:nvPr/>
        </p:nvSpPr>
        <p:spPr>
          <a:xfrm>
            <a:off x="1014979" y="1581578"/>
            <a:ext cx="2395365" cy="707886"/>
          </a:xfrm>
          <a:prstGeom prst="rect">
            <a:avLst/>
          </a:prstGeom>
          <a:noFill/>
        </p:spPr>
        <p:txBody>
          <a:bodyPr wrap="square" rtlCol="0">
            <a:spAutoFit/>
          </a:bodyPr>
          <a:lstStyle/>
          <a:p>
            <a:r>
              <a:rPr lang="en-US" sz="4000" b="1" dirty="0">
                <a:latin typeface="AR CARTER" panose="02000000000000000000" pitchFamily="2" charset="0"/>
              </a:rPr>
              <a:t>prestige</a:t>
            </a:r>
          </a:p>
        </p:txBody>
      </p:sp>
      <p:sp>
        <p:nvSpPr>
          <p:cNvPr id="11" name="TextBox 10">
            <a:extLst>
              <a:ext uri="{FF2B5EF4-FFF2-40B4-BE49-F238E27FC236}">
                <a16:creationId xmlns:a16="http://schemas.microsoft.com/office/drawing/2014/main" id="{EFF3E7BF-3C35-4D07-9391-8F472F50EB8D}"/>
              </a:ext>
            </a:extLst>
          </p:cNvPr>
          <p:cNvSpPr txBox="1"/>
          <p:nvPr/>
        </p:nvSpPr>
        <p:spPr>
          <a:xfrm>
            <a:off x="4200203" y="204499"/>
            <a:ext cx="1885071" cy="707886"/>
          </a:xfrm>
          <a:prstGeom prst="rect">
            <a:avLst/>
          </a:prstGeom>
          <a:noFill/>
        </p:spPr>
        <p:txBody>
          <a:bodyPr wrap="square" rtlCol="0">
            <a:spAutoFit/>
          </a:bodyPr>
          <a:lstStyle/>
          <a:p>
            <a:r>
              <a:rPr lang="en-US" sz="4000" b="1" dirty="0">
                <a:latin typeface="AR CARTER" panose="02000000000000000000" pitchFamily="2" charset="0"/>
              </a:rPr>
              <a:t>honor</a:t>
            </a:r>
          </a:p>
        </p:txBody>
      </p:sp>
      <p:sp>
        <p:nvSpPr>
          <p:cNvPr id="12" name="TextBox 11">
            <a:extLst>
              <a:ext uri="{FF2B5EF4-FFF2-40B4-BE49-F238E27FC236}">
                <a16:creationId xmlns:a16="http://schemas.microsoft.com/office/drawing/2014/main" id="{9B27A549-3543-4299-9EB3-AE5395BAF90C}"/>
              </a:ext>
            </a:extLst>
          </p:cNvPr>
          <p:cNvSpPr txBox="1"/>
          <p:nvPr/>
        </p:nvSpPr>
        <p:spPr>
          <a:xfrm>
            <a:off x="6145370" y="298390"/>
            <a:ext cx="3221051" cy="707886"/>
          </a:xfrm>
          <a:prstGeom prst="rect">
            <a:avLst/>
          </a:prstGeom>
          <a:noFill/>
        </p:spPr>
        <p:txBody>
          <a:bodyPr wrap="square" rtlCol="0">
            <a:spAutoFit/>
          </a:bodyPr>
          <a:lstStyle/>
          <a:p>
            <a:r>
              <a:rPr lang="en-US" sz="4000" b="1" dirty="0">
                <a:latin typeface="AR CARTER" panose="02000000000000000000" pitchFamily="2" charset="0"/>
              </a:rPr>
              <a:t>significance</a:t>
            </a:r>
          </a:p>
        </p:txBody>
      </p:sp>
      <p:sp>
        <p:nvSpPr>
          <p:cNvPr id="13" name="TextBox 12">
            <a:extLst>
              <a:ext uri="{FF2B5EF4-FFF2-40B4-BE49-F238E27FC236}">
                <a16:creationId xmlns:a16="http://schemas.microsoft.com/office/drawing/2014/main" id="{F57416E6-45B3-440F-9D96-B12F86F13DD5}"/>
              </a:ext>
            </a:extLst>
          </p:cNvPr>
          <p:cNvSpPr txBox="1"/>
          <p:nvPr/>
        </p:nvSpPr>
        <p:spPr>
          <a:xfrm>
            <a:off x="2452936" y="639200"/>
            <a:ext cx="1885071" cy="769441"/>
          </a:xfrm>
          <a:prstGeom prst="rect">
            <a:avLst/>
          </a:prstGeom>
          <a:noFill/>
        </p:spPr>
        <p:txBody>
          <a:bodyPr wrap="square" rtlCol="0">
            <a:spAutoFit/>
          </a:bodyPr>
          <a:lstStyle/>
          <a:p>
            <a:r>
              <a:rPr lang="en-US" sz="4000" b="1" dirty="0">
                <a:latin typeface="AR CARTER" panose="02000000000000000000" pitchFamily="2" charset="0"/>
              </a:rPr>
              <a:t>status</a:t>
            </a:r>
            <a:r>
              <a:rPr lang="en-US" sz="4400" b="1" dirty="0"/>
              <a:t> </a:t>
            </a:r>
          </a:p>
        </p:txBody>
      </p:sp>
      <p:sp>
        <p:nvSpPr>
          <p:cNvPr id="14" name="TextBox 13">
            <a:extLst>
              <a:ext uri="{FF2B5EF4-FFF2-40B4-BE49-F238E27FC236}">
                <a16:creationId xmlns:a16="http://schemas.microsoft.com/office/drawing/2014/main" id="{8C86F19A-C750-4F84-A27C-C443A2E4ECD0}"/>
              </a:ext>
            </a:extLst>
          </p:cNvPr>
          <p:cNvSpPr txBox="1"/>
          <p:nvPr/>
        </p:nvSpPr>
        <p:spPr>
          <a:xfrm>
            <a:off x="4791404" y="1165933"/>
            <a:ext cx="3042780" cy="707886"/>
          </a:xfrm>
          <a:prstGeom prst="rect">
            <a:avLst/>
          </a:prstGeom>
          <a:noFill/>
        </p:spPr>
        <p:txBody>
          <a:bodyPr wrap="square" rtlCol="0">
            <a:spAutoFit/>
          </a:bodyPr>
          <a:lstStyle/>
          <a:p>
            <a:r>
              <a:rPr lang="en-US" sz="4000" b="1" dirty="0">
                <a:latin typeface="AR CARTER" panose="02000000000000000000" pitchFamily="2" charset="0"/>
              </a:rPr>
              <a:t>notoriety</a:t>
            </a:r>
          </a:p>
        </p:txBody>
      </p:sp>
      <p:sp>
        <p:nvSpPr>
          <p:cNvPr id="15" name="TextBox 14">
            <a:extLst>
              <a:ext uri="{FF2B5EF4-FFF2-40B4-BE49-F238E27FC236}">
                <a16:creationId xmlns:a16="http://schemas.microsoft.com/office/drawing/2014/main" id="{2FAC3D30-06F7-4FF5-B4C2-EE04EF256A00}"/>
              </a:ext>
            </a:extLst>
          </p:cNvPr>
          <p:cNvSpPr txBox="1"/>
          <p:nvPr/>
        </p:nvSpPr>
        <p:spPr>
          <a:xfrm>
            <a:off x="852022" y="153769"/>
            <a:ext cx="1885071" cy="707886"/>
          </a:xfrm>
          <a:prstGeom prst="rect">
            <a:avLst/>
          </a:prstGeom>
          <a:noFill/>
        </p:spPr>
        <p:txBody>
          <a:bodyPr wrap="square" rtlCol="0">
            <a:spAutoFit/>
          </a:bodyPr>
          <a:lstStyle/>
          <a:p>
            <a:r>
              <a:rPr lang="en-US" sz="4000" b="1" dirty="0">
                <a:latin typeface="AR CARTER" panose="02000000000000000000" pitchFamily="2" charset="0"/>
              </a:rPr>
              <a:t>power</a:t>
            </a:r>
          </a:p>
        </p:txBody>
      </p:sp>
      <p:sp>
        <p:nvSpPr>
          <p:cNvPr id="16" name="TextBox 15">
            <a:extLst>
              <a:ext uri="{FF2B5EF4-FFF2-40B4-BE49-F238E27FC236}">
                <a16:creationId xmlns:a16="http://schemas.microsoft.com/office/drawing/2014/main" id="{5589176C-ED17-4985-9844-8B334EE9958D}"/>
              </a:ext>
            </a:extLst>
          </p:cNvPr>
          <p:cNvSpPr txBox="1"/>
          <p:nvPr/>
        </p:nvSpPr>
        <p:spPr>
          <a:xfrm>
            <a:off x="6360811" y="2236912"/>
            <a:ext cx="3005610" cy="707886"/>
          </a:xfrm>
          <a:prstGeom prst="rect">
            <a:avLst/>
          </a:prstGeom>
          <a:noFill/>
        </p:spPr>
        <p:txBody>
          <a:bodyPr wrap="square" rtlCol="0">
            <a:spAutoFit/>
          </a:bodyPr>
          <a:lstStyle/>
          <a:p>
            <a:r>
              <a:rPr lang="en-US" sz="4000" b="1" dirty="0">
                <a:latin typeface="AR CARTER" panose="02000000000000000000" pitchFamily="2" charset="0"/>
              </a:rPr>
              <a:t>importance</a:t>
            </a:r>
          </a:p>
        </p:txBody>
      </p:sp>
      <p:sp>
        <p:nvSpPr>
          <p:cNvPr id="17" name="TextBox 16">
            <a:extLst>
              <a:ext uri="{FF2B5EF4-FFF2-40B4-BE49-F238E27FC236}">
                <a16:creationId xmlns:a16="http://schemas.microsoft.com/office/drawing/2014/main" id="{5284C3F1-1239-4575-B8DA-FA0B0676ECFD}"/>
              </a:ext>
            </a:extLst>
          </p:cNvPr>
          <p:cNvSpPr txBox="1"/>
          <p:nvPr/>
        </p:nvSpPr>
        <p:spPr>
          <a:xfrm>
            <a:off x="3063342" y="1944598"/>
            <a:ext cx="2875098" cy="707886"/>
          </a:xfrm>
          <a:prstGeom prst="rect">
            <a:avLst/>
          </a:prstGeom>
          <a:noFill/>
        </p:spPr>
        <p:txBody>
          <a:bodyPr wrap="square" rtlCol="0">
            <a:spAutoFit/>
          </a:bodyPr>
          <a:lstStyle/>
          <a:p>
            <a:r>
              <a:rPr lang="en-US" sz="4000" b="1" dirty="0">
                <a:latin typeface="AR CARTER" panose="02000000000000000000" pitchFamily="2" charset="0"/>
              </a:rPr>
              <a:t>prominence</a:t>
            </a:r>
          </a:p>
        </p:txBody>
      </p:sp>
    </p:spTree>
    <p:extLst>
      <p:ext uri="{BB962C8B-B14F-4D97-AF65-F5344CB8AC3E}">
        <p14:creationId xmlns:p14="http://schemas.microsoft.com/office/powerpoint/2010/main" val="2799615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fade">
                                      <p:cBhvr>
                                        <p:cTn id="17" dur="500"/>
                                        <p:tgtEl>
                                          <p:spTgt spid="1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xEl>
                                              <p:pRg st="0" end="0"/>
                                            </p:txEl>
                                          </p:spTgt>
                                        </p:tgtEl>
                                        <p:attrNameLst>
                                          <p:attrName>style.visibility</p:attrName>
                                        </p:attrNameLst>
                                      </p:cBhvr>
                                      <p:to>
                                        <p:strVal val="visible"/>
                                      </p:to>
                                    </p:set>
                                    <p:animEffect transition="in" filter="fade">
                                      <p:cBhvr>
                                        <p:cTn id="22" dur="500"/>
                                        <p:tgtEl>
                                          <p:spTgt spid="1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4" grpId="0"/>
      <p:bldP spid="16" grpId="0"/>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See the source image">
            <a:extLst>
              <a:ext uri="{FF2B5EF4-FFF2-40B4-BE49-F238E27FC236}">
                <a16:creationId xmlns:a16="http://schemas.microsoft.com/office/drawing/2014/main" id="{F0150769-AB6F-46F0-BF14-A94F9D7CBD30}"/>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flipH="1">
            <a:off x="5490210" y="4478172"/>
            <a:ext cx="911278" cy="204692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See the source image">
            <a:extLst>
              <a:ext uri="{FF2B5EF4-FFF2-40B4-BE49-F238E27FC236}">
                <a16:creationId xmlns:a16="http://schemas.microsoft.com/office/drawing/2014/main" id="{146D1A73-07F1-4A11-BB5F-3551038C21DB}"/>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flipH="1">
            <a:off x="5490210" y="2169794"/>
            <a:ext cx="911278" cy="204692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See the source image">
            <a:extLst>
              <a:ext uri="{FF2B5EF4-FFF2-40B4-BE49-F238E27FC236}">
                <a16:creationId xmlns:a16="http://schemas.microsoft.com/office/drawing/2014/main" id="{CD4C15D1-11AA-4AE8-B731-A45FE05AE364}"/>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flipH="1">
            <a:off x="7927737" y="4478172"/>
            <a:ext cx="911278" cy="204692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See the source image">
            <a:extLst>
              <a:ext uri="{FF2B5EF4-FFF2-40B4-BE49-F238E27FC236}">
                <a16:creationId xmlns:a16="http://schemas.microsoft.com/office/drawing/2014/main" id="{F2DE45D1-DEB9-4579-B35E-FCBC3E717002}"/>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flipH="1">
            <a:off x="4340596" y="2169795"/>
            <a:ext cx="911278" cy="20469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See the source image">
            <a:extLst>
              <a:ext uri="{FF2B5EF4-FFF2-40B4-BE49-F238E27FC236}">
                <a16:creationId xmlns:a16="http://schemas.microsoft.com/office/drawing/2014/main" id="{294FDA47-C672-4F45-B4A5-E10E39FF5BFE}"/>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flipH="1">
            <a:off x="3246438" y="2174557"/>
            <a:ext cx="911278" cy="204692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See the source image">
            <a:extLst>
              <a:ext uri="{FF2B5EF4-FFF2-40B4-BE49-F238E27FC236}">
                <a16:creationId xmlns:a16="http://schemas.microsoft.com/office/drawing/2014/main" id="{03EA2AAB-5206-4CC8-8A2E-59A6376CA5D2}"/>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flipH="1">
            <a:off x="7927737" y="2169793"/>
            <a:ext cx="911278" cy="204692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See the source image">
            <a:extLst>
              <a:ext uri="{FF2B5EF4-FFF2-40B4-BE49-F238E27FC236}">
                <a16:creationId xmlns:a16="http://schemas.microsoft.com/office/drawing/2014/main" id="{B0EC6558-0E2D-4BCD-B9C2-9A416ACA132D}"/>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flipH="1">
            <a:off x="6708259" y="4478175"/>
            <a:ext cx="911278" cy="204692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See the source image">
            <a:extLst>
              <a:ext uri="{FF2B5EF4-FFF2-40B4-BE49-F238E27FC236}">
                <a16:creationId xmlns:a16="http://schemas.microsoft.com/office/drawing/2014/main" id="{E0F31DBF-2EB0-4DEC-9B18-8048E0450F0B}"/>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flipH="1">
            <a:off x="6708259" y="2169793"/>
            <a:ext cx="911278" cy="204692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See the source image">
            <a:extLst>
              <a:ext uri="{FF2B5EF4-FFF2-40B4-BE49-F238E27FC236}">
                <a16:creationId xmlns:a16="http://schemas.microsoft.com/office/drawing/2014/main" id="{FE3AB16E-0963-4A4A-90D0-AE76532837A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flipH="1">
            <a:off x="4327241" y="4478173"/>
            <a:ext cx="911278" cy="204692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See the source image">
            <a:extLst>
              <a:ext uri="{FF2B5EF4-FFF2-40B4-BE49-F238E27FC236}">
                <a16:creationId xmlns:a16="http://schemas.microsoft.com/office/drawing/2014/main" id="{449BCE5A-9CA3-4A60-A280-DFB0811361D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flipH="1">
            <a:off x="3261863" y="4478172"/>
            <a:ext cx="911278" cy="2046923"/>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See the source image">
            <a:extLst>
              <a:ext uri="{FF2B5EF4-FFF2-40B4-BE49-F238E27FC236}">
                <a16:creationId xmlns:a16="http://schemas.microsoft.com/office/drawing/2014/main" id="{F8F3D098-9007-44EA-8E65-A1C501AFAB5B}"/>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735613" y="2638427"/>
            <a:ext cx="1148597" cy="260174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See the source image">
            <a:extLst>
              <a:ext uri="{FF2B5EF4-FFF2-40B4-BE49-F238E27FC236}">
                <a16:creationId xmlns:a16="http://schemas.microsoft.com/office/drawing/2014/main" id="{C0565F43-2E7A-42FD-921D-751EED4AA834}"/>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27738" y="2638427"/>
            <a:ext cx="1148597" cy="260174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9CE1BE1C-F08C-4ABE-BB64-23054E52BDD2}"/>
              </a:ext>
            </a:extLst>
          </p:cNvPr>
          <p:cNvSpPr/>
          <p:nvPr/>
        </p:nvSpPr>
        <p:spPr>
          <a:xfrm>
            <a:off x="1489858" y="150021"/>
            <a:ext cx="6967299" cy="1569660"/>
          </a:xfrm>
          <a:prstGeom prst="rect">
            <a:avLst/>
          </a:prstGeom>
        </p:spPr>
        <p:txBody>
          <a:bodyPr wrap="square">
            <a:spAutoFit/>
          </a:bodyPr>
          <a:lstStyle/>
          <a:p>
            <a:r>
              <a:rPr lang="en-US" sz="3200" dirty="0">
                <a:solidFill>
                  <a:srgbClr val="000000"/>
                </a:solidFill>
              </a:rPr>
              <a:t>And hearing this, the </a:t>
            </a:r>
            <a:r>
              <a:rPr lang="en-US" sz="3200" b="1" dirty="0">
                <a:solidFill>
                  <a:srgbClr val="0070C0"/>
                </a:solidFill>
              </a:rPr>
              <a:t>ten</a:t>
            </a:r>
            <a:r>
              <a:rPr lang="en-US" sz="3200" dirty="0">
                <a:solidFill>
                  <a:srgbClr val="000000"/>
                </a:solidFill>
              </a:rPr>
              <a:t> became indignant with the </a:t>
            </a:r>
            <a:r>
              <a:rPr lang="en-US" sz="3200" b="1" dirty="0">
                <a:solidFill>
                  <a:srgbClr val="FF9900"/>
                </a:solidFill>
              </a:rPr>
              <a:t>two</a:t>
            </a:r>
            <a:r>
              <a:rPr lang="en-US" sz="3200" dirty="0">
                <a:solidFill>
                  <a:srgbClr val="000000"/>
                </a:solidFill>
              </a:rPr>
              <a:t> brothers.</a:t>
            </a:r>
          </a:p>
          <a:p>
            <a:r>
              <a:rPr lang="en-US" sz="3200" dirty="0">
                <a:solidFill>
                  <a:srgbClr val="000000"/>
                </a:solidFill>
              </a:rPr>
              <a:t>								</a:t>
            </a:r>
            <a:r>
              <a:rPr lang="en-US" sz="3200" i="1" dirty="0">
                <a:solidFill>
                  <a:srgbClr val="000000"/>
                </a:solidFill>
              </a:rPr>
              <a:t>Matthew 20:24</a:t>
            </a:r>
            <a:endParaRPr lang="en-US" sz="3200" i="1" dirty="0"/>
          </a:p>
        </p:txBody>
      </p:sp>
    </p:spTree>
    <p:extLst>
      <p:ext uri="{BB962C8B-B14F-4D97-AF65-F5344CB8AC3E}">
        <p14:creationId xmlns:p14="http://schemas.microsoft.com/office/powerpoint/2010/main" val="2473475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See the source image">
            <a:extLst>
              <a:ext uri="{FF2B5EF4-FFF2-40B4-BE49-F238E27FC236}">
                <a16:creationId xmlns:a16="http://schemas.microsoft.com/office/drawing/2014/main" id="{02F4BF0F-10A2-47F0-9B01-8AFC87384F4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230880" y="4692555"/>
            <a:ext cx="5623560" cy="180032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ECF98787-B3C8-4792-AB13-78580FCC9C87}"/>
              </a:ext>
            </a:extLst>
          </p:cNvPr>
          <p:cNvSpPr/>
          <p:nvPr/>
        </p:nvSpPr>
        <p:spPr>
          <a:xfrm>
            <a:off x="365760" y="524793"/>
            <a:ext cx="8625840" cy="3046988"/>
          </a:xfrm>
          <a:prstGeom prst="rect">
            <a:avLst/>
          </a:prstGeom>
        </p:spPr>
        <p:txBody>
          <a:bodyPr wrap="square">
            <a:spAutoFit/>
          </a:bodyPr>
          <a:lstStyle/>
          <a:p>
            <a:r>
              <a:rPr lang="en-US" sz="3200" dirty="0">
                <a:solidFill>
                  <a:srgbClr val="000000"/>
                </a:solidFill>
              </a:rPr>
              <a:t>But Jesus answered, “You do not know what you are asking. Are you able to drink the cup that I am about to drink?” </a:t>
            </a:r>
          </a:p>
          <a:p>
            <a:endParaRPr lang="en-US" sz="3200" dirty="0">
              <a:solidFill>
                <a:srgbClr val="000000"/>
              </a:solidFill>
            </a:endParaRPr>
          </a:p>
          <a:p>
            <a:r>
              <a:rPr lang="en-US" sz="3200" dirty="0">
                <a:solidFill>
                  <a:srgbClr val="000000"/>
                </a:solidFill>
              </a:rPr>
              <a:t>They said to Him, “We are able.”</a:t>
            </a:r>
          </a:p>
          <a:p>
            <a:r>
              <a:rPr lang="en-US" sz="3200" dirty="0">
                <a:solidFill>
                  <a:srgbClr val="000000"/>
                </a:solidFill>
              </a:rPr>
              <a:t>												</a:t>
            </a:r>
            <a:r>
              <a:rPr lang="en-US" sz="3200" i="1" dirty="0">
                <a:solidFill>
                  <a:srgbClr val="000000"/>
                </a:solidFill>
              </a:rPr>
              <a:t>Matthew 20:22</a:t>
            </a:r>
            <a:endParaRPr lang="en-US" sz="3200" i="1" dirty="0"/>
          </a:p>
        </p:txBody>
      </p:sp>
    </p:spTree>
    <p:extLst>
      <p:ext uri="{BB962C8B-B14F-4D97-AF65-F5344CB8AC3E}">
        <p14:creationId xmlns:p14="http://schemas.microsoft.com/office/powerpoint/2010/main" val="180863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E9D0D4DC-D831-4C76-B420-06CCA08830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36967" cy="6858000"/>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C291019F-BCC8-4F7F-B984-AE53E61862E8}"/>
              </a:ext>
            </a:extLst>
          </p:cNvPr>
          <p:cNvSpPr txBox="1"/>
          <p:nvPr/>
        </p:nvSpPr>
        <p:spPr>
          <a:xfrm>
            <a:off x="516987" y="3094189"/>
            <a:ext cx="7895494" cy="3539430"/>
          </a:xfrm>
          <a:prstGeom prst="rect">
            <a:avLst/>
          </a:prstGeom>
          <a:solidFill>
            <a:schemeClr val="dk1">
              <a:satMod val="103000"/>
              <a:lumMod val="102000"/>
              <a:tint val="94000"/>
              <a:alpha val="32000"/>
            </a:schemeClr>
          </a:solidFill>
          <a:effectLst>
            <a:outerShdw blurRad="57150" dist="19050" dir="5400000" algn="ctr" rotWithShape="0">
              <a:srgbClr val="000000">
                <a:alpha val="63000"/>
              </a:srgbClr>
            </a:outerShdw>
          </a:effectLst>
        </p:spPr>
        <p:style>
          <a:lnRef idx="0">
            <a:schemeClr val="dk1"/>
          </a:lnRef>
          <a:fillRef idx="3">
            <a:schemeClr val="dk1"/>
          </a:fillRef>
          <a:effectRef idx="3">
            <a:schemeClr val="dk1"/>
          </a:effectRef>
          <a:fontRef idx="minor">
            <a:schemeClr val="lt1"/>
          </a:fontRef>
        </p:style>
        <p:txBody>
          <a:bodyPr wrap="square" rtlCol="0">
            <a:spAutoFit/>
          </a:bodyPr>
          <a:lstStyle/>
          <a:p>
            <a:r>
              <a:rPr lang="en-US" sz="3200" b="1" dirty="0">
                <a:solidFill>
                  <a:schemeClr val="bg1"/>
                </a:solidFill>
                <a:effectLst/>
              </a:rPr>
              <a:t>It is not this way among you, but whoever wishes to become great among you shall be your servant, and whoever wishes to be first among you shall be your slave; just as the Son of Man did not come to be served, but to serve, and to give His life a ransom for many.”</a:t>
            </a:r>
            <a:r>
              <a:rPr lang="en-US" sz="3200" b="1" i="1" dirty="0">
                <a:solidFill>
                  <a:schemeClr val="bg1"/>
                </a:solidFill>
                <a:effectLst/>
              </a:rPr>
              <a:t> </a:t>
            </a:r>
          </a:p>
          <a:p>
            <a:r>
              <a:rPr lang="en-US" sz="3200" i="1" dirty="0">
                <a:solidFill>
                  <a:schemeClr val="bg1"/>
                </a:solidFill>
                <a:effectLst>
                  <a:glow rad="101600">
                    <a:schemeClr val="tx1">
                      <a:alpha val="60000"/>
                    </a:schemeClr>
                  </a:glow>
                </a:effectLst>
              </a:rPr>
              <a:t>										Matthew 20:26-28</a:t>
            </a:r>
            <a:endParaRPr lang="en-US" sz="3200" dirty="0">
              <a:solidFill>
                <a:schemeClr val="bg1"/>
              </a:solidFill>
              <a:effectLst>
                <a:glow rad="101600">
                  <a:schemeClr val="tx1">
                    <a:alpha val="60000"/>
                  </a:schemeClr>
                </a:glow>
              </a:effectLst>
            </a:endParaRPr>
          </a:p>
        </p:txBody>
      </p:sp>
    </p:spTree>
    <p:extLst>
      <p:ext uri="{BB962C8B-B14F-4D97-AF65-F5344CB8AC3E}">
        <p14:creationId xmlns:p14="http://schemas.microsoft.com/office/powerpoint/2010/main" val="3769724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alpha val="84000"/>
          </a:schemeClr>
        </a:solidFill>
        <a:effectLst/>
      </p:bgPr>
    </p:bg>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E9D0D4DC-D831-4C76-B420-06CCA08830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36967" cy="6858000"/>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C291019F-BCC8-4F7F-B984-AE53E61862E8}"/>
              </a:ext>
            </a:extLst>
          </p:cNvPr>
          <p:cNvSpPr txBox="1"/>
          <p:nvPr/>
        </p:nvSpPr>
        <p:spPr>
          <a:xfrm>
            <a:off x="620736" y="3150460"/>
            <a:ext cx="7895494" cy="3046988"/>
          </a:xfrm>
          <a:prstGeom prst="rect">
            <a:avLst/>
          </a:prstGeom>
          <a:solidFill>
            <a:schemeClr val="dk1">
              <a:satMod val="103000"/>
              <a:lumMod val="102000"/>
              <a:tint val="94000"/>
              <a:alpha val="34000"/>
            </a:schemeClr>
          </a:solidFill>
          <a:effectLst>
            <a:outerShdw blurRad="57150" dist="19050" dir="5400000" algn="ctr" rotWithShape="0">
              <a:srgbClr val="000000">
                <a:alpha val="63000"/>
              </a:srgbClr>
            </a:outerShdw>
          </a:effectLst>
        </p:spPr>
        <p:style>
          <a:lnRef idx="0">
            <a:schemeClr val="dk1"/>
          </a:lnRef>
          <a:fillRef idx="3">
            <a:schemeClr val="dk1"/>
          </a:fillRef>
          <a:effectRef idx="3">
            <a:schemeClr val="dk1"/>
          </a:effectRef>
          <a:fontRef idx="minor">
            <a:schemeClr val="lt1"/>
          </a:fontRef>
        </p:style>
        <p:txBody>
          <a:bodyPr wrap="square" rtlCol="0">
            <a:spAutoFit/>
          </a:bodyPr>
          <a:lstStyle/>
          <a:p>
            <a:r>
              <a:rPr lang="en-US" sz="3200" b="1" dirty="0"/>
              <a:t>The Spirit Himself testifies with our spirit that we are children of God, and if children, heirs also, heirs of God and fellow heirs with Christ, if indeed we suffer with Him so that we may also be glorified with Him.</a:t>
            </a:r>
            <a:r>
              <a:rPr lang="en-US" sz="3200" b="1" dirty="0">
                <a:solidFill>
                  <a:schemeClr val="bg1"/>
                </a:solidFill>
                <a:effectLst>
                  <a:glow rad="101600">
                    <a:schemeClr val="tx1">
                      <a:alpha val="60000"/>
                    </a:schemeClr>
                  </a:glow>
                </a:effectLst>
              </a:rPr>
              <a:t>	</a:t>
            </a:r>
            <a:r>
              <a:rPr lang="en-US" sz="3200" i="1" dirty="0">
                <a:solidFill>
                  <a:schemeClr val="bg1"/>
                </a:solidFill>
                <a:effectLst>
                  <a:glow rad="101600">
                    <a:schemeClr val="tx1">
                      <a:alpha val="60000"/>
                    </a:schemeClr>
                  </a:glow>
                </a:effectLst>
              </a:rPr>
              <a:t>														Romans 8:16-17</a:t>
            </a:r>
            <a:endParaRPr lang="en-US" sz="3200" dirty="0">
              <a:solidFill>
                <a:schemeClr val="bg1"/>
              </a:solidFill>
              <a:effectLst>
                <a:glow rad="101600">
                  <a:schemeClr val="tx1">
                    <a:alpha val="60000"/>
                  </a:schemeClr>
                </a:glow>
              </a:effectLst>
            </a:endParaRPr>
          </a:p>
        </p:txBody>
      </p:sp>
    </p:spTree>
    <p:extLst>
      <p:ext uri="{BB962C8B-B14F-4D97-AF65-F5344CB8AC3E}">
        <p14:creationId xmlns:p14="http://schemas.microsoft.com/office/powerpoint/2010/main" val="3306249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262</TotalTime>
  <Words>284</Words>
  <Application>Microsoft Office PowerPoint</Application>
  <PresentationFormat>On-screen Show (4:3)</PresentationFormat>
  <Paragraphs>25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 CARTER</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Eastview Church</cp:lastModifiedBy>
  <cp:revision>12</cp:revision>
  <dcterms:created xsi:type="dcterms:W3CDTF">2020-07-01T14:53:06Z</dcterms:created>
  <dcterms:modified xsi:type="dcterms:W3CDTF">2020-07-03T18:54:42Z</dcterms:modified>
</cp:coreProperties>
</file>