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4" r:id="rId4"/>
    <p:sldId id="260" r:id="rId5"/>
    <p:sldId id="269" r:id="rId6"/>
    <p:sldId id="261" r:id="rId7"/>
    <p:sldId id="262" r:id="rId8"/>
    <p:sldId id="263" r:id="rId9"/>
    <p:sldId id="264" r:id="rId10"/>
    <p:sldId id="271" r:id="rId11"/>
    <p:sldId id="272" r:id="rId12"/>
    <p:sldId id="273" r:id="rId13"/>
    <p:sldId id="275" r:id="rId14"/>
    <p:sldId id="266" r:id="rId15"/>
    <p:sldId id="276" r:id="rId16"/>
    <p:sldId id="278" r:id="rId17"/>
    <p:sldId id="277" r:id="rId18"/>
    <p:sldId id="279" r:id="rId19"/>
    <p:sldId id="26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8184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56238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8601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19472D-E10E-42AB-A893-5BFE9FDAB38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9775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19472D-E10E-42AB-A893-5BFE9FDAB38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4073269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19472D-E10E-42AB-A893-5BFE9FDAB38E}"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7136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19472D-E10E-42AB-A893-5BFE9FDAB38E}"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83637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9472D-E10E-42AB-A893-5BFE9FDAB38E}"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8252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085296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7063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9472D-E10E-42AB-A893-5BFE9FDAB38E}" type="datetimeFigureOut">
              <a:rPr lang="en-US" smtClean="0"/>
              <a:t>7/16/2020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24A40-7532-404A-B6B6-E8663F2CA4ED}" type="slidenum">
              <a:rPr lang="en-US" smtClean="0"/>
              <a:t>‹#›</a:t>
            </a:fld>
            <a:endParaRPr lang="en-US"/>
          </a:p>
        </p:txBody>
      </p:sp>
    </p:spTree>
    <p:extLst>
      <p:ext uri="{BB962C8B-B14F-4D97-AF65-F5344CB8AC3E}">
        <p14:creationId xmlns:p14="http://schemas.microsoft.com/office/powerpoint/2010/main" val="3510514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5267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0"/>
            <a:ext cx="9144000" cy="6832640"/>
          </a:xfrm>
          <a:prstGeom prst="rect">
            <a:avLst/>
          </a:prstGeom>
          <a:noFill/>
        </p:spPr>
        <p:txBody>
          <a:bodyPr wrap="square" rtlCol="0">
            <a:spAutoFit/>
          </a:bodyPr>
          <a:lstStyle/>
          <a:p>
            <a:r>
              <a:rPr lang="en-US" sz="2900" dirty="0">
                <a:solidFill>
                  <a:schemeClr val="bg1"/>
                </a:solidFill>
              </a:rPr>
              <a:t>And a Canaanite woman from that region came out and began to cry out, saying, “Have mercy on me, Lord, Son of David; my daughter is cruelly demon-possessed.” But He did not answer her a word. And His disciples came and implored Him, saying, “Send her away, because she keeps shouting at us.” </a:t>
            </a:r>
            <a:r>
              <a:rPr lang="en-US" sz="2900" b="1" baseline="30000" dirty="0">
                <a:solidFill>
                  <a:schemeClr val="bg1"/>
                </a:solidFill>
              </a:rPr>
              <a:t>24 </a:t>
            </a:r>
            <a:r>
              <a:rPr lang="en-US" sz="2900" dirty="0">
                <a:solidFill>
                  <a:schemeClr val="bg1"/>
                </a:solidFill>
              </a:rPr>
              <a:t>But He answered and said, “I was sent only to the lost sheep of the house of Israel.” But she came and began to bow down before Him, saying, “Lord, help me!” And He answered and said, “It is not good to take the children’s bread and throw it to the dogs.” But she said, “Yes, Lord; but even the dogs feed on the crumbs which fall from their masters’ table.”</a:t>
            </a:r>
            <a:r>
              <a:rPr lang="en-US" sz="2900" b="1" baseline="30000" dirty="0">
                <a:solidFill>
                  <a:schemeClr val="bg1"/>
                </a:solidFill>
              </a:rPr>
              <a:t> </a:t>
            </a:r>
            <a:r>
              <a:rPr lang="en-US" sz="2900" dirty="0">
                <a:solidFill>
                  <a:schemeClr val="bg1"/>
                </a:solidFill>
              </a:rPr>
              <a:t>Then Jesus said to her, “O woman, </a:t>
            </a:r>
            <a:r>
              <a:rPr lang="en-US" sz="2900" b="1" dirty="0">
                <a:solidFill>
                  <a:srgbClr val="FFFF00"/>
                </a:solidFill>
              </a:rPr>
              <a:t>your faith is great</a:t>
            </a:r>
            <a:r>
              <a:rPr lang="en-US" sz="2900" dirty="0">
                <a:solidFill>
                  <a:schemeClr val="bg1"/>
                </a:solidFill>
              </a:rPr>
              <a:t>; it shall be done for you as you wish.” And her daughter was healed at once.	</a:t>
            </a:r>
            <a:r>
              <a:rPr lang="en-US" sz="3200" i="1" dirty="0">
                <a:solidFill>
                  <a:schemeClr val="bg1"/>
                </a:solidFill>
              </a:rPr>
              <a:t>																			</a:t>
            </a:r>
            <a:r>
              <a:rPr lang="en-US" sz="2900" i="1" dirty="0">
                <a:solidFill>
                  <a:schemeClr val="bg1"/>
                </a:solidFill>
              </a:rPr>
              <a:t>Matt 9:20-22</a:t>
            </a:r>
          </a:p>
        </p:txBody>
      </p:sp>
    </p:spTree>
    <p:extLst>
      <p:ext uri="{BB962C8B-B14F-4D97-AF65-F5344CB8AC3E}">
        <p14:creationId xmlns:p14="http://schemas.microsoft.com/office/powerpoint/2010/main" val="1316752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697483"/>
            <a:ext cx="10114671" cy="5463034"/>
          </a:xfrm>
          <a:prstGeom prst="rect">
            <a:avLst/>
          </a:prstGeom>
          <a:noFill/>
        </p:spPr>
        <p:txBody>
          <a:bodyPr wrap="square" rtlCol="0">
            <a:spAutoFit/>
          </a:bodyPr>
          <a:lstStyle/>
          <a:p>
            <a:r>
              <a:rPr lang="en-US" sz="3200" dirty="0">
                <a:solidFill>
                  <a:schemeClr val="bg1"/>
                </a:solidFill>
              </a:rPr>
              <a:t>And He sat down opposite the treasury, and began observing how the people were putting </a:t>
            </a:r>
          </a:p>
          <a:p>
            <a:r>
              <a:rPr lang="en-US" sz="3200" dirty="0">
                <a:solidFill>
                  <a:schemeClr val="bg1"/>
                </a:solidFill>
              </a:rPr>
              <a:t>money into the treasury; and many rich people were putting in large sums. A poor widow came and put in two small copper coins, which amount to a cent. </a:t>
            </a:r>
          </a:p>
          <a:p>
            <a:r>
              <a:rPr lang="en-US" sz="3200" dirty="0">
                <a:solidFill>
                  <a:schemeClr val="bg1"/>
                </a:solidFill>
              </a:rPr>
              <a:t>Calling His disciples to Him, He said to them, </a:t>
            </a:r>
          </a:p>
          <a:p>
            <a:r>
              <a:rPr lang="en-US" sz="3200" dirty="0">
                <a:solidFill>
                  <a:schemeClr val="bg1"/>
                </a:solidFill>
              </a:rPr>
              <a:t>“Truly I say to you, </a:t>
            </a:r>
            <a:r>
              <a:rPr lang="en-US" sz="3200" b="1" dirty="0">
                <a:solidFill>
                  <a:srgbClr val="FFFF00"/>
                </a:solidFill>
              </a:rPr>
              <a:t>this poor widow put in more than </a:t>
            </a:r>
          </a:p>
          <a:p>
            <a:r>
              <a:rPr lang="en-US" sz="3200" b="1" dirty="0">
                <a:solidFill>
                  <a:srgbClr val="FFFF00"/>
                </a:solidFill>
              </a:rPr>
              <a:t>all the contributors to the treasury</a:t>
            </a:r>
            <a:r>
              <a:rPr lang="en-US" sz="3200" dirty="0">
                <a:solidFill>
                  <a:schemeClr val="bg1"/>
                </a:solidFill>
              </a:rPr>
              <a:t>; for they all put in </a:t>
            </a:r>
          </a:p>
          <a:p>
            <a:r>
              <a:rPr lang="en-US" sz="3200" dirty="0">
                <a:solidFill>
                  <a:schemeClr val="bg1"/>
                </a:solidFill>
              </a:rPr>
              <a:t>out of their surplus, but she, out of her poverty, put in </a:t>
            </a:r>
          </a:p>
          <a:p>
            <a:r>
              <a:rPr lang="en-US" sz="3200" dirty="0">
                <a:solidFill>
                  <a:schemeClr val="bg1"/>
                </a:solidFill>
              </a:rPr>
              <a:t>all she owned, all she had to live on.”</a:t>
            </a:r>
            <a:r>
              <a:rPr lang="en-US" sz="3200" i="1" dirty="0">
                <a:solidFill>
                  <a:schemeClr val="bg1"/>
                </a:solidFill>
              </a:rPr>
              <a:t>																					Mark 12:41-44</a:t>
            </a:r>
          </a:p>
        </p:txBody>
      </p:sp>
    </p:spTree>
    <p:extLst>
      <p:ext uri="{BB962C8B-B14F-4D97-AF65-F5344CB8AC3E}">
        <p14:creationId xmlns:p14="http://schemas.microsoft.com/office/powerpoint/2010/main" val="221155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428178"/>
            <a:ext cx="9144000" cy="6001643"/>
          </a:xfrm>
          <a:prstGeom prst="rect">
            <a:avLst/>
          </a:prstGeom>
          <a:noFill/>
        </p:spPr>
        <p:txBody>
          <a:bodyPr wrap="square" rtlCol="0">
            <a:spAutoFit/>
          </a:bodyPr>
          <a:lstStyle/>
          <a:p>
            <a:r>
              <a:rPr lang="en-US" sz="3200" dirty="0">
                <a:solidFill>
                  <a:schemeClr val="bg1"/>
                </a:solidFill>
              </a:rPr>
              <a:t>While He was in Bethany at the home of Simon the leper, and reclining at the table, there came a woman with an alabaster vial of very costly perfume of pure nard; and she broke the vial and poured it over His head. But some were indignantly remarking to one another, “Why has this perfume been wasted? For this perfume might have been sold for over three hundred denarii, and the money given to the poor.” And they were scolding her. But Jesus said, “Let her alone; why do you bother her? </a:t>
            </a:r>
            <a:r>
              <a:rPr lang="en-US" sz="3200" b="1" dirty="0">
                <a:solidFill>
                  <a:srgbClr val="FFFF00"/>
                </a:solidFill>
              </a:rPr>
              <a:t>She has done a good deed to Me</a:t>
            </a:r>
            <a:r>
              <a:rPr lang="en-US" sz="3200" dirty="0">
                <a:solidFill>
                  <a:schemeClr val="bg1"/>
                </a:solidFill>
              </a:rPr>
              <a:t>.			</a:t>
            </a:r>
            <a:r>
              <a:rPr lang="en-US" sz="3200" i="1" dirty="0">
                <a:solidFill>
                  <a:schemeClr val="bg1"/>
                </a:solidFill>
              </a:rPr>
              <a:t>																						Mark 14:3-6</a:t>
            </a:r>
          </a:p>
        </p:txBody>
      </p:sp>
    </p:spTree>
    <p:extLst>
      <p:ext uri="{BB962C8B-B14F-4D97-AF65-F5344CB8AC3E}">
        <p14:creationId xmlns:p14="http://schemas.microsoft.com/office/powerpoint/2010/main" val="218301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729133"/>
            <a:ext cx="9144000" cy="830997"/>
          </a:xfrm>
          <a:prstGeom prst="rect">
            <a:avLst/>
          </a:prstGeom>
          <a:noFill/>
        </p:spPr>
        <p:txBody>
          <a:bodyPr wrap="square" rtlCol="0">
            <a:spAutoFit/>
          </a:bodyPr>
          <a:lstStyle/>
          <a:p>
            <a:pPr algn="ctr"/>
            <a:r>
              <a:rPr lang="en-US" sz="4800" b="1" dirty="0">
                <a:solidFill>
                  <a:schemeClr val="bg1"/>
                </a:solidFill>
              </a:rPr>
              <a:t>Elisha</a:t>
            </a:r>
          </a:p>
        </p:txBody>
      </p:sp>
    </p:spTree>
    <p:extLst>
      <p:ext uri="{BB962C8B-B14F-4D97-AF65-F5344CB8AC3E}">
        <p14:creationId xmlns:p14="http://schemas.microsoft.com/office/powerpoint/2010/main" val="112147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54744" y="2341384"/>
            <a:ext cx="8834511" cy="1569660"/>
          </a:xfrm>
          <a:prstGeom prst="rect">
            <a:avLst/>
          </a:prstGeom>
          <a:noFill/>
        </p:spPr>
        <p:txBody>
          <a:bodyPr wrap="square" rtlCol="0">
            <a:spAutoFit/>
          </a:bodyPr>
          <a:lstStyle/>
          <a:p>
            <a:r>
              <a:rPr lang="en-US" sz="3200" dirty="0">
                <a:solidFill>
                  <a:schemeClr val="bg1"/>
                </a:solidFill>
              </a:rPr>
              <a:t>So he entered and shut the door behind them both and </a:t>
            </a:r>
            <a:r>
              <a:rPr lang="en-US" sz="3200" b="1" dirty="0">
                <a:solidFill>
                  <a:srgbClr val="FFFF00"/>
                </a:solidFill>
              </a:rPr>
              <a:t>prayed to the </a:t>
            </a:r>
            <a:r>
              <a:rPr lang="en-US" sz="3200" b="1" cap="small" dirty="0">
                <a:solidFill>
                  <a:srgbClr val="FFFF00"/>
                </a:solidFill>
              </a:rPr>
              <a:t>Lord</a:t>
            </a:r>
            <a:r>
              <a:rPr lang="en-US" sz="3200" dirty="0">
                <a:solidFill>
                  <a:schemeClr val="bg1"/>
                </a:solidFill>
              </a:rPr>
              <a:t>.</a:t>
            </a:r>
          </a:p>
          <a:p>
            <a:r>
              <a:rPr lang="en-US" sz="3200" i="1" dirty="0">
                <a:solidFill>
                  <a:schemeClr val="bg1"/>
                </a:solidFill>
              </a:rPr>
              <a:t>														2 Kings 4:33</a:t>
            </a:r>
          </a:p>
        </p:txBody>
      </p:sp>
    </p:spTree>
    <p:extLst>
      <p:ext uri="{BB962C8B-B14F-4D97-AF65-F5344CB8AC3E}">
        <p14:creationId xmlns:p14="http://schemas.microsoft.com/office/powerpoint/2010/main" val="152701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54744" y="1166842"/>
            <a:ext cx="8834511" cy="4524315"/>
          </a:xfrm>
          <a:prstGeom prst="rect">
            <a:avLst/>
          </a:prstGeom>
          <a:noFill/>
        </p:spPr>
        <p:txBody>
          <a:bodyPr wrap="square" rtlCol="0">
            <a:spAutoFit/>
          </a:bodyPr>
          <a:lstStyle/>
          <a:p>
            <a:r>
              <a:rPr lang="en-US" sz="3200" dirty="0">
                <a:solidFill>
                  <a:schemeClr val="bg1"/>
                </a:solidFill>
              </a:rPr>
              <a:t>And he went up and lay on the child, and put his mouth on his mouth and his eyes on his eyes and his hands on his hands, and he stretched himself on him; and the flesh of the child became warm. Then he returned and walked in the house once back and forth, and went up and stretched himself on him; and the lad sneezed seven times and the lad opened his eyes.</a:t>
            </a:r>
            <a:r>
              <a:rPr lang="en-US" sz="3200" i="1" dirty="0">
                <a:solidFill>
                  <a:schemeClr val="bg1"/>
                </a:solidFill>
              </a:rPr>
              <a:t>																									2 Kings 4:34-35</a:t>
            </a:r>
          </a:p>
        </p:txBody>
      </p:sp>
    </p:spTree>
    <p:extLst>
      <p:ext uri="{BB962C8B-B14F-4D97-AF65-F5344CB8AC3E}">
        <p14:creationId xmlns:p14="http://schemas.microsoft.com/office/powerpoint/2010/main" val="69715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729133"/>
            <a:ext cx="9144000" cy="830997"/>
          </a:xfrm>
          <a:prstGeom prst="rect">
            <a:avLst/>
          </a:prstGeom>
          <a:noFill/>
        </p:spPr>
        <p:txBody>
          <a:bodyPr wrap="square" rtlCol="0">
            <a:spAutoFit/>
          </a:bodyPr>
          <a:lstStyle/>
          <a:p>
            <a:pPr algn="ctr"/>
            <a:r>
              <a:rPr lang="en-US" sz="4800" b="1" dirty="0">
                <a:solidFill>
                  <a:schemeClr val="bg1"/>
                </a:solidFill>
              </a:rPr>
              <a:t>The Son</a:t>
            </a:r>
          </a:p>
        </p:txBody>
      </p:sp>
    </p:spTree>
    <p:extLst>
      <p:ext uri="{BB962C8B-B14F-4D97-AF65-F5344CB8AC3E}">
        <p14:creationId xmlns:p14="http://schemas.microsoft.com/office/powerpoint/2010/main" val="1380275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54744" y="2010904"/>
            <a:ext cx="8834511" cy="2554545"/>
          </a:xfrm>
          <a:prstGeom prst="rect">
            <a:avLst/>
          </a:prstGeom>
          <a:noFill/>
        </p:spPr>
        <p:txBody>
          <a:bodyPr wrap="square" rtlCol="0">
            <a:spAutoFit/>
          </a:bodyPr>
          <a:lstStyle/>
          <a:p>
            <a:r>
              <a:rPr lang="en-US" sz="3200" dirty="0">
                <a:solidFill>
                  <a:schemeClr val="bg1"/>
                </a:solidFill>
              </a:rPr>
              <a:t>Then he returned and walked in the house once back and forth, and went up and stretched himself on him; and the lad sneezed seven times and the lad </a:t>
            </a:r>
            <a:r>
              <a:rPr lang="en-US" sz="3200" b="1" dirty="0">
                <a:solidFill>
                  <a:srgbClr val="FFFF00"/>
                </a:solidFill>
              </a:rPr>
              <a:t>opened his eyes</a:t>
            </a:r>
            <a:r>
              <a:rPr lang="en-US" sz="3200" dirty="0">
                <a:solidFill>
                  <a:schemeClr val="bg1"/>
                </a:solidFill>
              </a:rPr>
              <a:t>.</a:t>
            </a:r>
            <a:r>
              <a:rPr lang="en-US" sz="3200" i="1" dirty="0">
                <a:solidFill>
                  <a:schemeClr val="bg1"/>
                </a:solidFill>
              </a:rPr>
              <a:t>																								2 Kings 4:34-35</a:t>
            </a:r>
          </a:p>
        </p:txBody>
      </p:sp>
    </p:spTree>
    <p:extLst>
      <p:ext uri="{BB962C8B-B14F-4D97-AF65-F5344CB8AC3E}">
        <p14:creationId xmlns:p14="http://schemas.microsoft.com/office/powerpoint/2010/main" val="138134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54744" y="2250055"/>
            <a:ext cx="8834511" cy="2062103"/>
          </a:xfrm>
          <a:prstGeom prst="rect">
            <a:avLst/>
          </a:prstGeom>
          <a:noFill/>
        </p:spPr>
        <p:txBody>
          <a:bodyPr wrap="square" rtlCol="0">
            <a:spAutoFit/>
          </a:bodyPr>
          <a:lstStyle/>
          <a:p>
            <a:r>
              <a:rPr lang="en-US" sz="3200" dirty="0">
                <a:solidFill>
                  <a:schemeClr val="bg1"/>
                </a:solidFill>
              </a:rPr>
              <a:t>And Jesus said, “For judgment I came into this world, so that </a:t>
            </a:r>
            <a:r>
              <a:rPr lang="en-US" sz="3200" b="1" dirty="0">
                <a:solidFill>
                  <a:srgbClr val="FFFF00"/>
                </a:solidFill>
              </a:rPr>
              <a:t>those who do not see may see, and that those who see may become blind</a:t>
            </a:r>
            <a:r>
              <a:rPr lang="en-US" sz="3200" dirty="0">
                <a:solidFill>
                  <a:schemeClr val="bg1"/>
                </a:solidFill>
              </a:rPr>
              <a:t>.”</a:t>
            </a:r>
            <a:r>
              <a:rPr lang="en-US" sz="3200" i="1" dirty="0">
                <a:solidFill>
                  <a:schemeClr val="bg1"/>
                </a:solidFill>
              </a:rPr>
              <a:t>																		      John 9:39</a:t>
            </a:r>
          </a:p>
        </p:txBody>
      </p:sp>
    </p:spTree>
    <p:extLst>
      <p:ext uri="{BB962C8B-B14F-4D97-AF65-F5344CB8AC3E}">
        <p14:creationId xmlns:p14="http://schemas.microsoft.com/office/powerpoint/2010/main" val="3425510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17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518117"/>
            <a:ext cx="9144000" cy="1200329"/>
          </a:xfrm>
          <a:prstGeom prst="rect">
            <a:avLst/>
          </a:prstGeom>
          <a:noFill/>
        </p:spPr>
        <p:txBody>
          <a:bodyPr wrap="square" rtlCol="0">
            <a:spAutoFit/>
          </a:bodyPr>
          <a:lstStyle/>
          <a:p>
            <a:pPr algn="ctr"/>
            <a:r>
              <a:rPr lang="en-US" sz="4000" b="1" dirty="0">
                <a:solidFill>
                  <a:schemeClr val="bg1"/>
                </a:solidFill>
              </a:rPr>
              <a:t>Raising the Shunammite’s Son</a:t>
            </a:r>
          </a:p>
          <a:p>
            <a:pPr algn="ctr"/>
            <a:r>
              <a:rPr lang="en-US" sz="3200" i="1" dirty="0">
                <a:solidFill>
                  <a:schemeClr val="bg1"/>
                </a:solidFill>
              </a:rPr>
              <a:t>2 Kings 4:18-37</a:t>
            </a:r>
          </a:p>
        </p:txBody>
      </p:sp>
    </p:spTree>
    <p:extLst>
      <p:ext uri="{BB962C8B-B14F-4D97-AF65-F5344CB8AC3E}">
        <p14:creationId xmlns:p14="http://schemas.microsoft.com/office/powerpoint/2010/main" val="46086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729133"/>
            <a:ext cx="9144000" cy="830997"/>
          </a:xfrm>
          <a:prstGeom prst="rect">
            <a:avLst/>
          </a:prstGeom>
          <a:noFill/>
        </p:spPr>
        <p:txBody>
          <a:bodyPr wrap="square" rtlCol="0">
            <a:spAutoFit/>
          </a:bodyPr>
          <a:lstStyle/>
          <a:p>
            <a:pPr algn="ctr"/>
            <a:r>
              <a:rPr lang="en-US" sz="4800" b="1" dirty="0">
                <a:solidFill>
                  <a:schemeClr val="bg1"/>
                </a:solidFill>
              </a:rPr>
              <a:t>The Shunammite Woman</a:t>
            </a:r>
          </a:p>
        </p:txBody>
      </p:sp>
    </p:spTree>
    <p:extLst>
      <p:ext uri="{BB962C8B-B14F-4D97-AF65-F5344CB8AC3E}">
        <p14:creationId xmlns:p14="http://schemas.microsoft.com/office/powerpoint/2010/main" val="103231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72329" y="2214922"/>
            <a:ext cx="8799342" cy="2062103"/>
          </a:xfrm>
          <a:prstGeom prst="rect">
            <a:avLst/>
          </a:prstGeom>
          <a:noFill/>
        </p:spPr>
        <p:txBody>
          <a:bodyPr wrap="square" rtlCol="0">
            <a:spAutoFit/>
          </a:bodyPr>
          <a:lstStyle/>
          <a:p>
            <a:r>
              <a:rPr lang="en-US" sz="3200" dirty="0">
                <a:solidFill>
                  <a:schemeClr val="bg1"/>
                </a:solidFill>
              </a:rPr>
              <a:t>She went up and laid him on the bed of </a:t>
            </a:r>
          </a:p>
          <a:p>
            <a:r>
              <a:rPr lang="en-US" sz="3200" b="1" dirty="0">
                <a:solidFill>
                  <a:srgbClr val="FFFF00"/>
                </a:solidFill>
              </a:rPr>
              <a:t>the man of God</a:t>
            </a:r>
            <a:r>
              <a:rPr lang="en-US" sz="3200" b="1" dirty="0">
                <a:solidFill>
                  <a:schemeClr val="bg1"/>
                </a:solidFill>
              </a:rPr>
              <a:t>, </a:t>
            </a:r>
            <a:r>
              <a:rPr lang="en-US" sz="3200" dirty="0">
                <a:solidFill>
                  <a:schemeClr val="bg1"/>
                </a:solidFill>
              </a:rPr>
              <a:t>and shut the door behind him and went out.	</a:t>
            </a:r>
            <a:r>
              <a:rPr lang="en-US" sz="3200" i="1" dirty="0">
                <a:solidFill>
                  <a:schemeClr val="bg1"/>
                </a:solidFill>
              </a:rPr>
              <a:t>  </a:t>
            </a:r>
          </a:p>
          <a:p>
            <a:r>
              <a:rPr lang="en-US" sz="3200" i="1" dirty="0">
                <a:solidFill>
                  <a:schemeClr val="bg1"/>
                </a:solidFill>
              </a:rPr>
              <a:t>												2 Kings 4:21</a:t>
            </a:r>
          </a:p>
        </p:txBody>
      </p:sp>
    </p:spTree>
    <p:extLst>
      <p:ext uri="{BB962C8B-B14F-4D97-AF65-F5344CB8AC3E}">
        <p14:creationId xmlns:p14="http://schemas.microsoft.com/office/powerpoint/2010/main" val="404181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72329" y="2151727"/>
            <a:ext cx="8799342" cy="2554545"/>
          </a:xfrm>
          <a:prstGeom prst="rect">
            <a:avLst/>
          </a:prstGeom>
          <a:noFill/>
        </p:spPr>
        <p:txBody>
          <a:bodyPr wrap="square" rtlCol="0">
            <a:spAutoFit/>
          </a:bodyPr>
          <a:lstStyle/>
          <a:p>
            <a:r>
              <a:rPr lang="en-US" sz="3200" dirty="0">
                <a:solidFill>
                  <a:schemeClr val="bg1"/>
                </a:solidFill>
              </a:rPr>
              <a:t>Then she called to her husband and said,         “Please send me one of the servants and one of the donkeys, that I may run to </a:t>
            </a:r>
            <a:r>
              <a:rPr lang="en-US" sz="3200" b="1" dirty="0">
                <a:solidFill>
                  <a:srgbClr val="FFFF00"/>
                </a:solidFill>
              </a:rPr>
              <a:t>the man of God           </a:t>
            </a:r>
            <a:r>
              <a:rPr lang="en-US" sz="3200" dirty="0">
                <a:solidFill>
                  <a:schemeClr val="bg1"/>
                </a:solidFill>
              </a:rPr>
              <a:t>and return.”	</a:t>
            </a:r>
            <a:r>
              <a:rPr lang="en-US" sz="3200" i="1" dirty="0">
                <a:solidFill>
                  <a:schemeClr val="bg1"/>
                </a:solidFill>
              </a:rPr>
              <a:t>  </a:t>
            </a:r>
          </a:p>
          <a:p>
            <a:r>
              <a:rPr lang="en-US" sz="3200" i="1" dirty="0">
                <a:solidFill>
                  <a:schemeClr val="bg1"/>
                </a:solidFill>
              </a:rPr>
              <a:t>													2 Kings 4:23</a:t>
            </a:r>
          </a:p>
        </p:txBody>
      </p:sp>
    </p:spTree>
    <p:extLst>
      <p:ext uri="{BB962C8B-B14F-4D97-AF65-F5344CB8AC3E}">
        <p14:creationId xmlns:p14="http://schemas.microsoft.com/office/powerpoint/2010/main" val="203997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1722553"/>
            <a:ext cx="9144000" cy="2554545"/>
          </a:xfrm>
          <a:prstGeom prst="rect">
            <a:avLst/>
          </a:prstGeom>
          <a:noFill/>
        </p:spPr>
        <p:txBody>
          <a:bodyPr wrap="square" rtlCol="0">
            <a:spAutoFit/>
          </a:bodyPr>
          <a:lstStyle/>
          <a:p>
            <a:r>
              <a:rPr lang="en-US" sz="3200" dirty="0">
                <a:solidFill>
                  <a:schemeClr val="bg1"/>
                </a:solidFill>
              </a:rPr>
              <a:t>So she went and came to </a:t>
            </a:r>
            <a:r>
              <a:rPr lang="en-US" sz="3200" b="1" dirty="0">
                <a:solidFill>
                  <a:srgbClr val="FFFF00"/>
                </a:solidFill>
              </a:rPr>
              <a:t>the man of God </a:t>
            </a:r>
            <a:r>
              <a:rPr lang="en-US" sz="3200" dirty="0">
                <a:solidFill>
                  <a:schemeClr val="bg1"/>
                </a:solidFill>
              </a:rPr>
              <a:t>to Mount Carmel. When </a:t>
            </a:r>
            <a:r>
              <a:rPr lang="en-US" sz="3200" b="1" dirty="0">
                <a:solidFill>
                  <a:srgbClr val="FFFF00"/>
                </a:solidFill>
              </a:rPr>
              <a:t>the man of God </a:t>
            </a:r>
            <a:r>
              <a:rPr lang="en-US" sz="3200" dirty="0">
                <a:solidFill>
                  <a:schemeClr val="bg1"/>
                </a:solidFill>
              </a:rPr>
              <a:t>saw her at a distance, he said to Gehazi his servant, “Behold, there is the Shunammite.</a:t>
            </a:r>
            <a:r>
              <a:rPr lang="en-US" sz="3200" i="1" dirty="0">
                <a:solidFill>
                  <a:schemeClr val="bg1"/>
                </a:solidFill>
              </a:rPr>
              <a:t>	</a:t>
            </a:r>
          </a:p>
          <a:p>
            <a:r>
              <a:rPr lang="en-US" sz="3200" i="1" dirty="0">
                <a:solidFill>
                  <a:schemeClr val="bg1"/>
                </a:solidFill>
              </a:rPr>
              <a:t>														2 Kings 4:25</a:t>
            </a:r>
          </a:p>
        </p:txBody>
      </p:sp>
    </p:spTree>
    <p:extLst>
      <p:ext uri="{BB962C8B-B14F-4D97-AF65-F5344CB8AC3E}">
        <p14:creationId xmlns:p14="http://schemas.microsoft.com/office/powerpoint/2010/main" val="1166636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1356793"/>
            <a:ext cx="9144000" cy="3046988"/>
          </a:xfrm>
          <a:prstGeom prst="rect">
            <a:avLst/>
          </a:prstGeom>
          <a:noFill/>
        </p:spPr>
        <p:txBody>
          <a:bodyPr wrap="square" rtlCol="0">
            <a:spAutoFit/>
          </a:bodyPr>
          <a:lstStyle/>
          <a:p>
            <a:r>
              <a:rPr lang="en-US" sz="3200" dirty="0">
                <a:solidFill>
                  <a:schemeClr val="bg1"/>
                </a:solidFill>
              </a:rPr>
              <a:t>When she came to </a:t>
            </a:r>
            <a:r>
              <a:rPr lang="en-US" sz="3200" b="1" dirty="0">
                <a:solidFill>
                  <a:srgbClr val="FFFF00"/>
                </a:solidFill>
              </a:rPr>
              <a:t>the man of God </a:t>
            </a:r>
            <a:r>
              <a:rPr lang="en-US" sz="3200" dirty="0">
                <a:solidFill>
                  <a:schemeClr val="bg1"/>
                </a:solidFill>
              </a:rPr>
              <a:t>to the hill, she caught hold of his feet. And Gehazi came near to push her away; but </a:t>
            </a:r>
            <a:r>
              <a:rPr lang="en-US" sz="3200" b="1" dirty="0">
                <a:solidFill>
                  <a:srgbClr val="FFFF00"/>
                </a:solidFill>
              </a:rPr>
              <a:t>the man of God </a:t>
            </a:r>
            <a:r>
              <a:rPr lang="en-US" sz="3200" dirty="0">
                <a:solidFill>
                  <a:schemeClr val="bg1"/>
                </a:solidFill>
              </a:rPr>
              <a:t>said, “Let her alone, for her soul is troubled within her; and the </a:t>
            </a:r>
            <a:r>
              <a:rPr lang="en-US" sz="3200" cap="small" dirty="0">
                <a:solidFill>
                  <a:schemeClr val="bg1"/>
                </a:solidFill>
              </a:rPr>
              <a:t>Lord</a:t>
            </a:r>
            <a:r>
              <a:rPr lang="en-US" sz="3200" dirty="0">
                <a:solidFill>
                  <a:schemeClr val="bg1"/>
                </a:solidFill>
              </a:rPr>
              <a:t> has hidden it from me and has not told me.”					</a:t>
            </a:r>
          </a:p>
          <a:p>
            <a:r>
              <a:rPr lang="en-US" sz="3200" dirty="0">
                <a:solidFill>
                  <a:schemeClr val="bg1"/>
                </a:solidFill>
              </a:rPr>
              <a:t>						</a:t>
            </a:r>
            <a:r>
              <a:rPr lang="en-US" sz="3200" i="1" dirty="0">
                <a:solidFill>
                  <a:schemeClr val="bg1"/>
                </a:solidFill>
              </a:rPr>
              <a:t>									2 Kings 4:27</a:t>
            </a:r>
          </a:p>
        </p:txBody>
      </p:sp>
    </p:spTree>
    <p:extLst>
      <p:ext uri="{BB962C8B-B14F-4D97-AF65-F5344CB8AC3E}">
        <p14:creationId xmlns:p14="http://schemas.microsoft.com/office/powerpoint/2010/main" val="238892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12541" y="2180492"/>
            <a:ext cx="9144000" cy="2062103"/>
          </a:xfrm>
          <a:prstGeom prst="rect">
            <a:avLst/>
          </a:prstGeom>
          <a:noFill/>
        </p:spPr>
        <p:txBody>
          <a:bodyPr wrap="square" rtlCol="0">
            <a:spAutoFit/>
          </a:bodyPr>
          <a:lstStyle/>
          <a:p>
            <a:r>
              <a:rPr lang="en-US" sz="3200" dirty="0">
                <a:solidFill>
                  <a:schemeClr val="bg1"/>
                </a:solidFill>
              </a:rPr>
              <a:t>The mother of the lad said, “As the </a:t>
            </a:r>
            <a:r>
              <a:rPr lang="en-US" sz="3200" cap="small" dirty="0">
                <a:solidFill>
                  <a:schemeClr val="bg1"/>
                </a:solidFill>
              </a:rPr>
              <a:t>Lord</a:t>
            </a:r>
            <a:r>
              <a:rPr lang="en-US" sz="3200" dirty="0">
                <a:solidFill>
                  <a:schemeClr val="bg1"/>
                </a:solidFill>
              </a:rPr>
              <a:t> lives and as you yourself live, I will not leave you.” And he arose and followed her. 						</a:t>
            </a:r>
          </a:p>
          <a:p>
            <a:r>
              <a:rPr lang="en-US" sz="3200" dirty="0">
                <a:solidFill>
                  <a:schemeClr val="bg1"/>
                </a:solidFill>
              </a:rPr>
              <a:t>						</a:t>
            </a:r>
            <a:r>
              <a:rPr lang="en-US" sz="3200" i="1" dirty="0">
                <a:solidFill>
                  <a:schemeClr val="bg1"/>
                </a:solidFill>
              </a:rPr>
              <a:t>								2 Kings 4:30</a:t>
            </a:r>
          </a:p>
        </p:txBody>
      </p:sp>
    </p:spTree>
    <p:extLst>
      <p:ext uri="{BB962C8B-B14F-4D97-AF65-F5344CB8AC3E}">
        <p14:creationId xmlns:p14="http://schemas.microsoft.com/office/powerpoint/2010/main" val="3114184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1300374"/>
            <a:ext cx="9144000" cy="4031873"/>
          </a:xfrm>
          <a:prstGeom prst="rect">
            <a:avLst/>
          </a:prstGeom>
          <a:noFill/>
        </p:spPr>
        <p:txBody>
          <a:bodyPr wrap="square" rtlCol="0">
            <a:spAutoFit/>
          </a:bodyPr>
          <a:lstStyle/>
          <a:p>
            <a:r>
              <a:rPr lang="en-US" sz="3200" dirty="0">
                <a:solidFill>
                  <a:schemeClr val="bg1"/>
                </a:solidFill>
              </a:rPr>
              <a:t>And a woman who had been suffering from a hemorrhage for twelve years, came up behind Him and touched the fringe of His cloak; for she was saying to herself, “If I only touch His garment, I will get well.” But Jesus turning and seeing her said, “Daughter, take courage; </a:t>
            </a:r>
            <a:r>
              <a:rPr lang="en-US" sz="3200" b="1" dirty="0">
                <a:solidFill>
                  <a:srgbClr val="FFFF00"/>
                </a:solidFill>
              </a:rPr>
              <a:t>your faith has made you well</a:t>
            </a:r>
            <a:r>
              <a:rPr lang="en-US" sz="3200" dirty="0">
                <a:solidFill>
                  <a:schemeClr val="bg1"/>
                </a:solidFill>
              </a:rPr>
              <a:t>.” At once the woman was made well.</a:t>
            </a:r>
          </a:p>
          <a:p>
            <a:r>
              <a:rPr lang="en-US" sz="3200" i="1" dirty="0">
                <a:solidFill>
                  <a:schemeClr val="bg1"/>
                </a:solidFill>
              </a:rPr>
              <a:t>														Matt 9:20-22</a:t>
            </a:r>
          </a:p>
        </p:txBody>
      </p:sp>
    </p:spTree>
    <p:extLst>
      <p:ext uri="{BB962C8B-B14F-4D97-AF65-F5344CB8AC3E}">
        <p14:creationId xmlns:p14="http://schemas.microsoft.com/office/powerpoint/2010/main" val="1136083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1140</Words>
  <Application>Microsoft Office PowerPoint</Application>
  <PresentationFormat>On-screen Show (4:3)</PresentationFormat>
  <Paragraphs>32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14</cp:revision>
  <dcterms:created xsi:type="dcterms:W3CDTF">2020-07-09T13:27:41Z</dcterms:created>
  <dcterms:modified xsi:type="dcterms:W3CDTF">2020-07-16T14:22:30Z</dcterms:modified>
</cp:coreProperties>
</file>