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68" r:id="rId14"/>
    <p:sldId id="269" r:id="rId15"/>
    <p:sldId id="270" r:id="rId16"/>
    <p:sldId id="276" r:id="rId17"/>
    <p:sldId id="271" r:id="rId18"/>
    <p:sldId id="277" r:id="rId19"/>
    <p:sldId id="272" r:id="rId20"/>
    <p:sldId id="273" r:id="rId21"/>
    <p:sldId id="27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2855D1-F8A7-4A92-9141-E4D7390C8B82}"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3239457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855D1-F8A7-4A92-9141-E4D7390C8B82}"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1031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855D1-F8A7-4A92-9141-E4D7390C8B82}"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285552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855D1-F8A7-4A92-9141-E4D7390C8B82}"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180325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855D1-F8A7-4A92-9141-E4D7390C8B82}" type="datetimeFigureOut">
              <a:rPr lang="en-US" smtClean="0"/>
              <a:t>5/29/2020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2820564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2855D1-F8A7-4A92-9141-E4D7390C8B82}"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63208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2855D1-F8A7-4A92-9141-E4D7390C8B82}" type="datetimeFigureOut">
              <a:rPr lang="en-US" smtClean="0"/>
              <a:t>5/29/2020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267120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855D1-F8A7-4A92-9141-E4D7390C8B82}" type="datetimeFigureOut">
              <a:rPr lang="en-US" smtClean="0"/>
              <a:t>5/29/2020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1943227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2855D1-F8A7-4A92-9141-E4D7390C8B82}" type="datetimeFigureOut">
              <a:rPr lang="en-US" smtClean="0"/>
              <a:t>5/29/2020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180717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2855D1-F8A7-4A92-9141-E4D7390C8B82}"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4119089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2855D1-F8A7-4A92-9141-E4D7390C8B82}" type="datetimeFigureOut">
              <a:rPr lang="en-US" smtClean="0"/>
              <a:t>5/29/2020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D500C-06F9-429F-811D-4B66B7225408}" type="slidenum">
              <a:rPr lang="en-US" smtClean="0"/>
              <a:t>‹#›</a:t>
            </a:fld>
            <a:endParaRPr lang="en-US"/>
          </a:p>
        </p:txBody>
      </p:sp>
    </p:spTree>
    <p:extLst>
      <p:ext uri="{BB962C8B-B14F-4D97-AF65-F5344CB8AC3E}">
        <p14:creationId xmlns:p14="http://schemas.microsoft.com/office/powerpoint/2010/main" val="3258701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855D1-F8A7-4A92-9141-E4D7390C8B82}" type="datetimeFigureOut">
              <a:rPr lang="en-US" smtClean="0"/>
              <a:t>5/29/2020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7D500C-06F9-429F-811D-4B66B7225408}" type="slidenum">
              <a:rPr lang="en-US" smtClean="0"/>
              <a:t>‹#›</a:t>
            </a:fld>
            <a:endParaRPr lang="en-US"/>
          </a:p>
        </p:txBody>
      </p:sp>
    </p:spTree>
    <p:extLst>
      <p:ext uri="{BB962C8B-B14F-4D97-AF65-F5344CB8AC3E}">
        <p14:creationId xmlns:p14="http://schemas.microsoft.com/office/powerpoint/2010/main" val="3758313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320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C79C3799-D385-454D-B6F3-A9970A0330F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07860" y="453684"/>
            <a:ext cx="2810724" cy="351340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050017A-7AEF-424E-B597-639787D6F50B}"/>
              </a:ext>
            </a:extLst>
          </p:cNvPr>
          <p:cNvSpPr/>
          <p:nvPr/>
        </p:nvSpPr>
        <p:spPr>
          <a:xfrm>
            <a:off x="379828" y="4342213"/>
            <a:ext cx="8764172" cy="2062103"/>
          </a:xfrm>
          <a:prstGeom prst="rect">
            <a:avLst/>
          </a:prstGeom>
          <a:noFill/>
          <a:ln w="9525" cap="flat" cmpd="sng" algn="ctr">
            <a:solidFill>
              <a:srgbClr val="FFFF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a:spAutoFit/>
          </a:bodyPr>
          <a:lstStyle/>
          <a:p>
            <a:r>
              <a:rPr lang="en-US" sz="3200" dirty="0">
                <a:solidFill>
                  <a:schemeClr val="bg1"/>
                </a:solidFill>
                <a:latin typeface="Abadi Extra Light" panose="020B0204020104020204" pitchFamily="34" charset="0"/>
              </a:rPr>
              <a:t>Now when he had spent everything, a </a:t>
            </a:r>
            <a:r>
              <a:rPr lang="en-US" sz="3200" b="1" u="sng" dirty="0">
                <a:solidFill>
                  <a:srgbClr val="FFFF00"/>
                </a:solidFill>
                <a:latin typeface="Abadi Extra Light" panose="020B0204020104020204" pitchFamily="34" charset="0"/>
              </a:rPr>
              <a:t>severe famine </a:t>
            </a:r>
            <a:r>
              <a:rPr lang="en-US" sz="3200" dirty="0">
                <a:solidFill>
                  <a:schemeClr val="bg1"/>
                </a:solidFill>
                <a:latin typeface="Abadi Extra Light" panose="020B0204020104020204" pitchFamily="34" charset="0"/>
              </a:rPr>
              <a:t>occurred in that country, and he began to be impoverished.			</a:t>
            </a:r>
            <a:r>
              <a:rPr lang="en-US" sz="3200" dirty="0">
                <a:solidFill>
                  <a:schemeClr val="bg1"/>
                </a:solidFill>
              </a:rPr>
              <a:t>																									</a:t>
            </a:r>
            <a:r>
              <a:rPr lang="en-US" sz="3200" i="1" dirty="0">
                <a:solidFill>
                  <a:schemeClr val="bg1"/>
                </a:solidFill>
                <a:latin typeface="+mj-lt"/>
              </a:rPr>
              <a:t>Luke 15:14</a:t>
            </a:r>
          </a:p>
        </p:txBody>
      </p:sp>
    </p:spTree>
    <p:extLst>
      <p:ext uri="{BB962C8B-B14F-4D97-AF65-F5344CB8AC3E}">
        <p14:creationId xmlns:p14="http://schemas.microsoft.com/office/powerpoint/2010/main" val="954906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C79C3799-D385-454D-B6F3-A9970A0330F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07860" y="453684"/>
            <a:ext cx="2810724" cy="351340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050017A-7AEF-424E-B597-639787D6F50B}"/>
              </a:ext>
            </a:extLst>
          </p:cNvPr>
          <p:cNvSpPr/>
          <p:nvPr/>
        </p:nvSpPr>
        <p:spPr>
          <a:xfrm>
            <a:off x="379828" y="4342213"/>
            <a:ext cx="8764172" cy="2062103"/>
          </a:xfrm>
          <a:prstGeom prst="rect">
            <a:avLst/>
          </a:prstGeom>
          <a:noFill/>
          <a:ln w="9525" cap="flat" cmpd="sng" algn="ctr">
            <a:solidFill>
              <a:srgbClr val="FFFF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a:spAutoFit/>
          </a:bodyPr>
          <a:lstStyle/>
          <a:p>
            <a:r>
              <a:rPr lang="en-US" sz="3200" dirty="0">
                <a:solidFill>
                  <a:schemeClr val="bg1"/>
                </a:solidFill>
                <a:latin typeface="Abadi Extra Light" panose="020B0204020104020204" pitchFamily="34" charset="0"/>
              </a:rPr>
              <a:t>And he would have gladly filled his stomach with the pods that the swine were eating, and no one was giving anything to him.			</a:t>
            </a:r>
            <a:r>
              <a:rPr lang="en-US" sz="3200" dirty="0">
                <a:solidFill>
                  <a:schemeClr val="bg1"/>
                </a:solidFill>
              </a:rPr>
              <a:t>																						</a:t>
            </a:r>
            <a:r>
              <a:rPr lang="en-US" sz="3200" i="1" dirty="0">
                <a:solidFill>
                  <a:schemeClr val="bg1"/>
                </a:solidFill>
                <a:latin typeface="+mj-lt"/>
              </a:rPr>
              <a:t>Luke 15:16</a:t>
            </a:r>
          </a:p>
        </p:txBody>
      </p:sp>
    </p:spTree>
    <p:extLst>
      <p:ext uri="{BB962C8B-B14F-4D97-AF65-F5344CB8AC3E}">
        <p14:creationId xmlns:p14="http://schemas.microsoft.com/office/powerpoint/2010/main" val="357638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8205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8" name="Picture 4" descr="See the source image">
            <a:extLst>
              <a:ext uri="{FF2B5EF4-FFF2-40B4-BE49-F238E27FC236}">
                <a16:creationId xmlns:a16="http://schemas.microsoft.com/office/drawing/2014/main" id="{F0C6B9C2-6996-40DA-BF85-9D68C20C36E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488" b="1762"/>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85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94F007-5C7E-4C44-9936-2219842C83DA}"/>
              </a:ext>
            </a:extLst>
          </p:cNvPr>
          <p:cNvSpPr/>
          <p:nvPr/>
        </p:nvSpPr>
        <p:spPr>
          <a:xfrm>
            <a:off x="295422" y="2026977"/>
            <a:ext cx="8553156" cy="2554545"/>
          </a:xfrm>
          <a:prstGeom prst="rect">
            <a:avLst/>
          </a:prstGeom>
          <a:ln>
            <a:solidFill>
              <a:srgbClr val="FFFF00"/>
            </a:solidFill>
          </a:ln>
        </p:spPr>
        <p:txBody>
          <a:bodyPr wrap="square">
            <a:spAutoFit/>
          </a:bodyPr>
          <a:lstStyle/>
          <a:p>
            <a:r>
              <a:rPr lang="en-US" sz="3200" dirty="0">
                <a:solidFill>
                  <a:schemeClr val="bg1"/>
                </a:solidFill>
                <a:latin typeface="Abadi Extra Light" panose="020B0204020104020204" pitchFamily="34" charset="0"/>
              </a:rPr>
              <a:t>So he got up and came to his father. But while he was still a long way off, his father </a:t>
            </a:r>
            <a:r>
              <a:rPr lang="en-US" sz="3200" dirty="0">
                <a:solidFill>
                  <a:srgbClr val="FFFF00"/>
                </a:solidFill>
                <a:latin typeface="Abadi Extra Light" panose="020B0204020104020204" pitchFamily="34" charset="0"/>
              </a:rPr>
              <a:t>saw</a:t>
            </a:r>
            <a:r>
              <a:rPr lang="en-US" sz="3200" dirty="0">
                <a:solidFill>
                  <a:schemeClr val="bg1"/>
                </a:solidFill>
                <a:latin typeface="Abadi Extra Light" panose="020B0204020104020204" pitchFamily="34" charset="0"/>
              </a:rPr>
              <a:t> him and</a:t>
            </a:r>
            <a:r>
              <a:rPr lang="en-US" sz="3200" dirty="0">
                <a:solidFill>
                  <a:srgbClr val="FFFF00"/>
                </a:solidFill>
                <a:latin typeface="Abadi Extra Light" panose="020B0204020104020204" pitchFamily="34" charset="0"/>
              </a:rPr>
              <a:t> felt </a:t>
            </a:r>
            <a:r>
              <a:rPr lang="en-US" sz="3200" dirty="0">
                <a:solidFill>
                  <a:schemeClr val="bg1"/>
                </a:solidFill>
                <a:latin typeface="Abadi Extra Light" panose="020B0204020104020204" pitchFamily="34" charset="0"/>
              </a:rPr>
              <a:t>compassion</a:t>
            </a:r>
            <a:r>
              <a:rPr lang="en-US" sz="3200" dirty="0">
                <a:solidFill>
                  <a:srgbClr val="FFFF00"/>
                </a:solidFill>
                <a:latin typeface="Abadi Extra Light" panose="020B0204020104020204" pitchFamily="34" charset="0"/>
              </a:rPr>
              <a:t> </a:t>
            </a:r>
            <a:r>
              <a:rPr lang="en-US" sz="3200" dirty="0">
                <a:solidFill>
                  <a:schemeClr val="bg1"/>
                </a:solidFill>
                <a:latin typeface="Abadi Extra Light" panose="020B0204020104020204" pitchFamily="34" charset="0"/>
              </a:rPr>
              <a:t>for him, and </a:t>
            </a:r>
            <a:r>
              <a:rPr lang="en-US" sz="3200" dirty="0">
                <a:solidFill>
                  <a:srgbClr val="FFFF00"/>
                </a:solidFill>
                <a:latin typeface="Abadi Extra Light" panose="020B0204020104020204" pitchFamily="34" charset="0"/>
              </a:rPr>
              <a:t>ran</a:t>
            </a:r>
            <a:r>
              <a:rPr lang="en-US" sz="3200" dirty="0">
                <a:solidFill>
                  <a:schemeClr val="bg1"/>
                </a:solidFill>
                <a:latin typeface="Abadi Extra Light" panose="020B0204020104020204" pitchFamily="34" charset="0"/>
              </a:rPr>
              <a:t> and </a:t>
            </a:r>
            <a:r>
              <a:rPr lang="en-US" sz="3200" dirty="0">
                <a:solidFill>
                  <a:srgbClr val="FFFF00"/>
                </a:solidFill>
                <a:latin typeface="Abadi Extra Light" panose="020B0204020104020204" pitchFamily="34" charset="0"/>
              </a:rPr>
              <a:t>embraced</a:t>
            </a:r>
            <a:r>
              <a:rPr lang="en-US" sz="3200" dirty="0">
                <a:solidFill>
                  <a:schemeClr val="bg1"/>
                </a:solidFill>
                <a:latin typeface="Abadi Extra Light" panose="020B0204020104020204" pitchFamily="34" charset="0"/>
              </a:rPr>
              <a:t> him and </a:t>
            </a:r>
            <a:r>
              <a:rPr lang="en-US" sz="3200" dirty="0">
                <a:solidFill>
                  <a:srgbClr val="FFFF00"/>
                </a:solidFill>
                <a:latin typeface="Abadi Extra Light" panose="020B0204020104020204" pitchFamily="34" charset="0"/>
              </a:rPr>
              <a:t>kissed</a:t>
            </a:r>
            <a:r>
              <a:rPr lang="en-US" sz="3200" dirty="0">
                <a:solidFill>
                  <a:schemeClr val="bg1"/>
                </a:solidFill>
                <a:latin typeface="Abadi Extra Light" panose="020B0204020104020204" pitchFamily="34" charset="0"/>
              </a:rPr>
              <a:t> him.</a:t>
            </a:r>
          </a:p>
          <a:p>
            <a:r>
              <a:rPr lang="en-US" sz="3200" dirty="0">
                <a:solidFill>
                  <a:schemeClr val="bg1"/>
                </a:solidFill>
                <a:latin typeface="Abadi Extra Light" panose="020B0204020104020204" pitchFamily="34" charset="0"/>
              </a:rPr>
              <a:t>													</a:t>
            </a:r>
            <a:r>
              <a:rPr lang="en-US" sz="3200" i="1" dirty="0">
                <a:solidFill>
                  <a:schemeClr val="bg1"/>
                </a:solidFill>
                <a:latin typeface="Abadi Extra Light" panose="020B0204020104020204" pitchFamily="34" charset="0"/>
              </a:rPr>
              <a:t>Luke 15:20</a:t>
            </a:r>
          </a:p>
        </p:txBody>
      </p:sp>
    </p:spTree>
    <p:extLst>
      <p:ext uri="{BB962C8B-B14F-4D97-AF65-F5344CB8AC3E}">
        <p14:creationId xmlns:p14="http://schemas.microsoft.com/office/powerpoint/2010/main" val="588867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94F007-5C7E-4C44-9936-2219842C83DA}"/>
              </a:ext>
            </a:extLst>
          </p:cNvPr>
          <p:cNvSpPr/>
          <p:nvPr/>
        </p:nvSpPr>
        <p:spPr>
          <a:xfrm>
            <a:off x="295422" y="1413063"/>
            <a:ext cx="8553156" cy="4031873"/>
          </a:xfrm>
          <a:prstGeom prst="rect">
            <a:avLst/>
          </a:prstGeom>
          <a:ln>
            <a:solidFill>
              <a:srgbClr val="FFFF00"/>
            </a:solidFill>
          </a:ln>
        </p:spPr>
        <p:txBody>
          <a:bodyPr wrap="square">
            <a:spAutoFit/>
          </a:bodyPr>
          <a:lstStyle/>
          <a:p>
            <a:r>
              <a:rPr lang="en-US" sz="3200" dirty="0">
                <a:solidFill>
                  <a:schemeClr val="bg1"/>
                </a:solidFill>
                <a:latin typeface="Abadi Extra Light" panose="020B0204020104020204" pitchFamily="34" charset="0"/>
              </a:rPr>
              <a:t>But the father said to his slaves, ‘Quickly bring out the </a:t>
            </a:r>
            <a:r>
              <a:rPr lang="en-US" sz="3200" dirty="0">
                <a:solidFill>
                  <a:srgbClr val="FFFF00"/>
                </a:solidFill>
                <a:latin typeface="Abadi Extra Light" panose="020B0204020104020204" pitchFamily="34" charset="0"/>
              </a:rPr>
              <a:t>best robe </a:t>
            </a:r>
            <a:r>
              <a:rPr lang="en-US" sz="3200" dirty="0">
                <a:solidFill>
                  <a:schemeClr val="bg1"/>
                </a:solidFill>
                <a:latin typeface="Abadi Extra Light" panose="020B0204020104020204" pitchFamily="34" charset="0"/>
              </a:rPr>
              <a:t>and put it on him, and put a </a:t>
            </a:r>
            <a:r>
              <a:rPr lang="en-US" sz="3200" dirty="0">
                <a:solidFill>
                  <a:srgbClr val="FFFF00"/>
                </a:solidFill>
                <a:latin typeface="Abadi Extra Light" panose="020B0204020104020204" pitchFamily="34" charset="0"/>
              </a:rPr>
              <a:t>ring</a:t>
            </a:r>
            <a:r>
              <a:rPr lang="en-US" sz="3200" dirty="0">
                <a:solidFill>
                  <a:schemeClr val="bg1"/>
                </a:solidFill>
                <a:latin typeface="Abadi Extra Light" panose="020B0204020104020204" pitchFamily="34" charset="0"/>
              </a:rPr>
              <a:t> on his hand and </a:t>
            </a:r>
            <a:r>
              <a:rPr lang="en-US" sz="3200" dirty="0">
                <a:solidFill>
                  <a:srgbClr val="FFFF00"/>
                </a:solidFill>
                <a:latin typeface="Abadi Extra Light" panose="020B0204020104020204" pitchFamily="34" charset="0"/>
              </a:rPr>
              <a:t>sandals</a:t>
            </a:r>
            <a:r>
              <a:rPr lang="en-US" sz="3200" dirty="0">
                <a:solidFill>
                  <a:schemeClr val="bg1"/>
                </a:solidFill>
                <a:latin typeface="Abadi Extra Light" panose="020B0204020104020204" pitchFamily="34" charset="0"/>
              </a:rPr>
              <a:t> on his feet;</a:t>
            </a:r>
            <a:r>
              <a:rPr lang="en-US" sz="3200" b="1" baseline="30000" dirty="0">
                <a:solidFill>
                  <a:schemeClr val="bg1"/>
                </a:solidFill>
                <a:latin typeface="Abadi Extra Light" panose="020B0204020104020204" pitchFamily="34" charset="0"/>
              </a:rPr>
              <a:t> </a:t>
            </a:r>
            <a:r>
              <a:rPr lang="en-US" sz="3200" dirty="0">
                <a:solidFill>
                  <a:schemeClr val="bg1"/>
                </a:solidFill>
                <a:latin typeface="Abadi Extra Light" panose="020B0204020104020204" pitchFamily="34" charset="0"/>
              </a:rPr>
              <a:t>and bring the </a:t>
            </a:r>
            <a:r>
              <a:rPr lang="en-US" sz="3200" dirty="0">
                <a:solidFill>
                  <a:srgbClr val="FFFF00"/>
                </a:solidFill>
                <a:latin typeface="Abadi Extra Light" panose="020B0204020104020204" pitchFamily="34" charset="0"/>
              </a:rPr>
              <a:t>fattened calf</a:t>
            </a:r>
            <a:r>
              <a:rPr lang="en-US" sz="3200" dirty="0">
                <a:solidFill>
                  <a:schemeClr val="bg1"/>
                </a:solidFill>
                <a:latin typeface="Abadi Extra Light" panose="020B0204020104020204" pitchFamily="34" charset="0"/>
              </a:rPr>
              <a:t>, kill it, and let us eat and celebrate; for this son of mine was dead and has come to life again; he was lost and has been found.’ And they began to celebrate.																								</a:t>
            </a:r>
            <a:r>
              <a:rPr lang="en-US" sz="3200" i="1" dirty="0">
                <a:solidFill>
                  <a:schemeClr val="bg1"/>
                </a:solidFill>
                <a:latin typeface="Abadi Extra Light" panose="020B0204020104020204" pitchFamily="34" charset="0"/>
              </a:rPr>
              <a:t>Luke 15:22-24</a:t>
            </a:r>
          </a:p>
        </p:txBody>
      </p:sp>
    </p:spTree>
    <p:extLst>
      <p:ext uri="{BB962C8B-B14F-4D97-AF65-F5344CB8AC3E}">
        <p14:creationId xmlns:p14="http://schemas.microsoft.com/office/powerpoint/2010/main" val="278038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2562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1F09DD-809B-49E9-8C18-70A70D7D1045}"/>
              </a:ext>
            </a:extLst>
          </p:cNvPr>
          <p:cNvSpPr/>
          <p:nvPr/>
        </p:nvSpPr>
        <p:spPr>
          <a:xfrm>
            <a:off x="323556" y="181957"/>
            <a:ext cx="8707901" cy="6494085"/>
          </a:xfrm>
          <a:prstGeom prst="rect">
            <a:avLst/>
          </a:prstGeom>
        </p:spPr>
        <p:txBody>
          <a:bodyPr wrap="square">
            <a:spAutoFit/>
          </a:bodyPr>
          <a:lstStyle/>
          <a:p>
            <a:r>
              <a:rPr lang="en-US" sz="3200" dirty="0">
                <a:solidFill>
                  <a:schemeClr val="bg1"/>
                </a:solidFill>
                <a:latin typeface="Abadi Extra Light" panose="020B0204020104020204" pitchFamily="34" charset="0"/>
              </a:rPr>
              <a:t>But he answered and said to his father, ‘Look! For so many years I have been serving you and I have never neglected a command of yours; and yet you have never given me a young goat, so that I might celebrate with my friends; but when this son of yours came, who has devoured your wealth with prostitutes, you killed the fattened calf for him.’ And he said to him, ‘Son, you have always been with me, and all that is mine is yours. But we had to celebrate and rejoice, for this brother of yours was dead and has begun to live, and was lost and has been found.’” 	</a:t>
            </a:r>
          </a:p>
          <a:p>
            <a:r>
              <a:rPr lang="en-US" sz="3200" dirty="0">
                <a:solidFill>
                  <a:schemeClr val="bg1"/>
                </a:solidFill>
                <a:latin typeface="Abadi Extra Light" panose="020B0204020104020204" pitchFamily="34" charset="0"/>
              </a:rPr>
              <a:t>													</a:t>
            </a:r>
            <a:r>
              <a:rPr lang="en-US" sz="3200" i="1" dirty="0">
                <a:solidFill>
                  <a:schemeClr val="bg1"/>
                </a:solidFill>
                <a:latin typeface="Abadi Extra Light" panose="020B0204020104020204" pitchFamily="34" charset="0"/>
              </a:rPr>
              <a:t>Luke 15:29-32</a:t>
            </a:r>
          </a:p>
        </p:txBody>
      </p:sp>
    </p:spTree>
    <p:extLst>
      <p:ext uri="{BB962C8B-B14F-4D97-AF65-F5344CB8AC3E}">
        <p14:creationId xmlns:p14="http://schemas.microsoft.com/office/powerpoint/2010/main" val="55046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1F09DD-809B-49E9-8C18-70A70D7D1045}"/>
              </a:ext>
            </a:extLst>
          </p:cNvPr>
          <p:cNvSpPr/>
          <p:nvPr/>
        </p:nvSpPr>
        <p:spPr>
          <a:xfrm>
            <a:off x="323556" y="181957"/>
            <a:ext cx="8707901" cy="6494085"/>
          </a:xfrm>
          <a:prstGeom prst="rect">
            <a:avLst/>
          </a:prstGeom>
        </p:spPr>
        <p:txBody>
          <a:bodyPr wrap="square">
            <a:spAutoFit/>
          </a:bodyPr>
          <a:lstStyle/>
          <a:p>
            <a:r>
              <a:rPr lang="en-US" sz="3200" dirty="0">
                <a:solidFill>
                  <a:schemeClr val="bg1"/>
                </a:solidFill>
                <a:latin typeface="Abadi Extra Light" panose="020B0204020104020204" pitchFamily="34" charset="0"/>
              </a:rPr>
              <a:t>But he answered and said to his father, ‘</a:t>
            </a:r>
            <a:r>
              <a:rPr lang="en-US" sz="3200" u="sng" dirty="0">
                <a:solidFill>
                  <a:srgbClr val="66FF33"/>
                </a:solidFill>
                <a:latin typeface="Abadi Extra Light" panose="020B0204020104020204" pitchFamily="34" charset="0"/>
              </a:rPr>
              <a:t>Look!</a:t>
            </a:r>
            <a:r>
              <a:rPr lang="en-US" sz="3200" dirty="0">
                <a:solidFill>
                  <a:srgbClr val="66FF33"/>
                </a:solidFill>
                <a:latin typeface="Abadi Extra Light" panose="020B0204020104020204" pitchFamily="34" charset="0"/>
              </a:rPr>
              <a:t> </a:t>
            </a:r>
            <a:r>
              <a:rPr lang="en-US" sz="3200" dirty="0">
                <a:solidFill>
                  <a:schemeClr val="bg1"/>
                </a:solidFill>
                <a:latin typeface="Abadi Extra Light" panose="020B0204020104020204" pitchFamily="34" charset="0"/>
              </a:rPr>
              <a:t>For so many years I have been serving you and I have never neglected a command of yours; and yet you have never given me a young goat, so that I might celebrate with my friends; but when this son of yours came, who has devoured your wealth with prostitutes, you killed the fattened calf for him.’ And he said to him, ‘Son, you have always been with me, and all that is mine is yours. But we had to celebrate and rejoice, for this brother of yours was dead and has begun to live, and was lost and has been found.’” 	</a:t>
            </a:r>
          </a:p>
          <a:p>
            <a:r>
              <a:rPr lang="en-US" sz="3200" dirty="0">
                <a:solidFill>
                  <a:schemeClr val="bg1"/>
                </a:solidFill>
                <a:latin typeface="Abadi Extra Light" panose="020B0204020104020204" pitchFamily="34" charset="0"/>
              </a:rPr>
              <a:t>													</a:t>
            </a:r>
            <a:r>
              <a:rPr lang="en-US" sz="3200" i="1" dirty="0">
                <a:solidFill>
                  <a:schemeClr val="bg1"/>
                </a:solidFill>
                <a:latin typeface="Abadi Extra Light" panose="020B0204020104020204" pitchFamily="34" charset="0"/>
              </a:rPr>
              <a:t>Luke 15:29-32</a:t>
            </a:r>
          </a:p>
        </p:txBody>
      </p:sp>
    </p:spTree>
    <p:extLst>
      <p:ext uri="{BB962C8B-B14F-4D97-AF65-F5344CB8AC3E}">
        <p14:creationId xmlns:p14="http://schemas.microsoft.com/office/powerpoint/2010/main" val="328730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1F09DD-809B-49E9-8C18-70A70D7D1045}"/>
              </a:ext>
            </a:extLst>
          </p:cNvPr>
          <p:cNvSpPr/>
          <p:nvPr/>
        </p:nvSpPr>
        <p:spPr>
          <a:xfrm>
            <a:off x="323556" y="181957"/>
            <a:ext cx="8707901" cy="6494085"/>
          </a:xfrm>
          <a:prstGeom prst="rect">
            <a:avLst/>
          </a:prstGeom>
        </p:spPr>
        <p:txBody>
          <a:bodyPr wrap="square">
            <a:spAutoFit/>
          </a:bodyPr>
          <a:lstStyle/>
          <a:p>
            <a:r>
              <a:rPr lang="en-US" sz="3200" dirty="0">
                <a:solidFill>
                  <a:schemeClr val="bg1"/>
                </a:solidFill>
                <a:latin typeface="Abadi Extra Light" panose="020B0204020104020204" pitchFamily="34" charset="0"/>
              </a:rPr>
              <a:t>But he answered and said to his father, ‘</a:t>
            </a:r>
            <a:r>
              <a:rPr lang="en-US" sz="3200" u="sng" dirty="0">
                <a:solidFill>
                  <a:srgbClr val="66FF33"/>
                </a:solidFill>
                <a:latin typeface="Abadi Extra Light" panose="020B0204020104020204" pitchFamily="34" charset="0"/>
              </a:rPr>
              <a:t>Look!</a:t>
            </a:r>
            <a:r>
              <a:rPr lang="en-US" sz="3200" dirty="0">
                <a:solidFill>
                  <a:srgbClr val="66FF33"/>
                </a:solidFill>
                <a:latin typeface="Abadi Extra Light" panose="020B0204020104020204" pitchFamily="34" charset="0"/>
              </a:rPr>
              <a:t> </a:t>
            </a:r>
            <a:r>
              <a:rPr lang="en-US" sz="3200" dirty="0">
                <a:solidFill>
                  <a:schemeClr val="bg1"/>
                </a:solidFill>
                <a:latin typeface="Abadi Extra Light" panose="020B0204020104020204" pitchFamily="34" charset="0"/>
              </a:rPr>
              <a:t>For so many years I have been serving you and I have never neglected a command of yours; and yet you have never given me a young goat, so that I might celebrate with my friends; but when this son of yours came, who has devoured your wealth with prostitutes, you killed the fattened calf for him.’ And he said to him, ‘</a:t>
            </a:r>
            <a:r>
              <a:rPr lang="en-US" sz="3200" u="sng" dirty="0">
                <a:solidFill>
                  <a:srgbClr val="FFFF00"/>
                </a:solidFill>
                <a:latin typeface="Abadi Extra Light" panose="020B0204020104020204" pitchFamily="34" charset="0"/>
              </a:rPr>
              <a:t>Son</a:t>
            </a:r>
            <a:r>
              <a:rPr lang="en-US" sz="3200" dirty="0">
                <a:solidFill>
                  <a:schemeClr val="bg1"/>
                </a:solidFill>
                <a:latin typeface="Abadi Extra Light" panose="020B0204020104020204" pitchFamily="34" charset="0"/>
              </a:rPr>
              <a:t>, you have always been with me, and all that is mine is yours. But we had to celebrate and rejoice, for this brother of yours was dead and has begun to live, and was lost and has been found.’” 	</a:t>
            </a:r>
          </a:p>
          <a:p>
            <a:r>
              <a:rPr lang="en-US" sz="3200" dirty="0">
                <a:solidFill>
                  <a:schemeClr val="bg1"/>
                </a:solidFill>
                <a:latin typeface="Abadi Extra Light" panose="020B0204020104020204" pitchFamily="34" charset="0"/>
              </a:rPr>
              <a:t>													</a:t>
            </a:r>
            <a:r>
              <a:rPr lang="en-US" sz="3200" i="1" dirty="0">
                <a:solidFill>
                  <a:schemeClr val="bg1"/>
                </a:solidFill>
                <a:latin typeface="Abadi Extra Light" panose="020B0204020104020204" pitchFamily="34" charset="0"/>
              </a:rPr>
              <a:t>Luke 15:29-32</a:t>
            </a:r>
          </a:p>
        </p:txBody>
      </p:sp>
    </p:spTree>
    <p:extLst>
      <p:ext uri="{BB962C8B-B14F-4D97-AF65-F5344CB8AC3E}">
        <p14:creationId xmlns:p14="http://schemas.microsoft.com/office/powerpoint/2010/main" val="142923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335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01BCBCF5-8154-495B-9A78-2420009E6AA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2600" y="736397"/>
            <a:ext cx="8178799" cy="54593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956D36F-1664-481B-AA07-D64B2ECAE5C2}"/>
              </a:ext>
            </a:extLst>
          </p:cNvPr>
          <p:cNvSpPr txBox="1"/>
          <p:nvPr/>
        </p:nvSpPr>
        <p:spPr>
          <a:xfrm>
            <a:off x="2954311" y="2370944"/>
            <a:ext cx="1379095" cy="1569660"/>
          </a:xfrm>
          <a:prstGeom prst="rect">
            <a:avLst/>
          </a:prstGeom>
          <a:noFill/>
        </p:spPr>
        <p:txBody>
          <a:bodyPr wrap="square" rtlCol="0">
            <a:spAutoFit/>
          </a:bodyPr>
          <a:lstStyle/>
          <a:p>
            <a:endParaRPr lang="en-US" sz="9600" dirty="0">
              <a:solidFill>
                <a:schemeClr val="bg1"/>
              </a:solidFill>
            </a:endParaRPr>
          </a:p>
        </p:txBody>
      </p:sp>
    </p:spTree>
    <p:extLst>
      <p:ext uri="{BB962C8B-B14F-4D97-AF65-F5344CB8AC3E}">
        <p14:creationId xmlns:p14="http://schemas.microsoft.com/office/powerpoint/2010/main" val="2655344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1F09DD-809B-49E9-8C18-70A70D7D1045}"/>
              </a:ext>
            </a:extLst>
          </p:cNvPr>
          <p:cNvSpPr/>
          <p:nvPr/>
        </p:nvSpPr>
        <p:spPr>
          <a:xfrm>
            <a:off x="323556" y="181957"/>
            <a:ext cx="8707901" cy="6494085"/>
          </a:xfrm>
          <a:prstGeom prst="rect">
            <a:avLst/>
          </a:prstGeom>
        </p:spPr>
        <p:txBody>
          <a:bodyPr wrap="square">
            <a:spAutoFit/>
          </a:bodyPr>
          <a:lstStyle/>
          <a:p>
            <a:r>
              <a:rPr lang="en-US" sz="3200" dirty="0">
                <a:solidFill>
                  <a:schemeClr val="bg1"/>
                </a:solidFill>
                <a:latin typeface="Abadi Extra Light" panose="020B0204020104020204" pitchFamily="34" charset="0"/>
              </a:rPr>
              <a:t>But he answered and said to his father, ‘</a:t>
            </a:r>
            <a:r>
              <a:rPr lang="en-US" sz="3200" u="sng" dirty="0">
                <a:solidFill>
                  <a:srgbClr val="66FF33"/>
                </a:solidFill>
                <a:latin typeface="Abadi Extra Light" panose="020B0204020104020204" pitchFamily="34" charset="0"/>
              </a:rPr>
              <a:t>Look!</a:t>
            </a:r>
            <a:r>
              <a:rPr lang="en-US" sz="3200" dirty="0">
                <a:solidFill>
                  <a:srgbClr val="66FF33"/>
                </a:solidFill>
                <a:latin typeface="Abadi Extra Light" panose="020B0204020104020204" pitchFamily="34" charset="0"/>
              </a:rPr>
              <a:t> </a:t>
            </a:r>
            <a:r>
              <a:rPr lang="en-US" sz="3200" dirty="0">
                <a:solidFill>
                  <a:schemeClr val="bg1"/>
                </a:solidFill>
                <a:latin typeface="Abadi Extra Light" panose="020B0204020104020204" pitchFamily="34" charset="0"/>
              </a:rPr>
              <a:t>For so many years I have been serving you and I have never neglected a command of yours; and yet you have never given me a young goat, so that I might celebrate with my friends; but when </a:t>
            </a:r>
            <a:r>
              <a:rPr lang="en-US" sz="3200" u="sng" dirty="0">
                <a:solidFill>
                  <a:srgbClr val="66FF33"/>
                </a:solidFill>
                <a:latin typeface="Abadi Extra Light" panose="020B0204020104020204" pitchFamily="34" charset="0"/>
              </a:rPr>
              <a:t>this son of yours </a:t>
            </a:r>
            <a:r>
              <a:rPr lang="en-US" sz="3200" dirty="0">
                <a:solidFill>
                  <a:schemeClr val="bg1"/>
                </a:solidFill>
                <a:latin typeface="Abadi Extra Light" panose="020B0204020104020204" pitchFamily="34" charset="0"/>
              </a:rPr>
              <a:t>came, who has devoured your wealth with prostitutes, you killed the fattened calf for him.’ And he said to him, ‘</a:t>
            </a:r>
            <a:r>
              <a:rPr lang="en-US" sz="3200" u="sng" dirty="0">
                <a:solidFill>
                  <a:srgbClr val="FFFF00"/>
                </a:solidFill>
                <a:latin typeface="Abadi Extra Light" panose="020B0204020104020204" pitchFamily="34" charset="0"/>
              </a:rPr>
              <a:t>Son</a:t>
            </a:r>
            <a:r>
              <a:rPr lang="en-US" sz="3200" dirty="0">
                <a:solidFill>
                  <a:schemeClr val="bg1"/>
                </a:solidFill>
                <a:latin typeface="Abadi Extra Light" panose="020B0204020104020204" pitchFamily="34" charset="0"/>
              </a:rPr>
              <a:t>, you have always been with me, and all that is mine is yours. But we had to celebrate and rejoice, for </a:t>
            </a:r>
            <a:r>
              <a:rPr lang="en-US" sz="3200" u="sng" dirty="0">
                <a:solidFill>
                  <a:srgbClr val="FFFF00"/>
                </a:solidFill>
                <a:latin typeface="Abadi Extra Light" panose="020B0204020104020204" pitchFamily="34" charset="0"/>
              </a:rPr>
              <a:t>this brother of yours</a:t>
            </a:r>
            <a:r>
              <a:rPr lang="en-US" sz="3200" dirty="0">
                <a:solidFill>
                  <a:srgbClr val="FFFF00"/>
                </a:solidFill>
                <a:latin typeface="Abadi Extra Light" panose="020B0204020104020204" pitchFamily="34" charset="0"/>
              </a:rPr>
              <a:t> </a:t>
            </a:r>
            <a:r>
              <a:rPr lang="en-US" sz="3200" dirty="0">
                <a:solidFill>
                  <a:schemeClr val="bg1"/>
                </a:solidFill>
                <a:latin typeface="Abadi Extra Light" panose="020B0204020104020204" pitchFamily="34" charset="0"/>
              </a:rPr>
              <a:t>was dead and has begun to live, and was lost and has been found.’” 	</a:t>
            </a:r>
          </a:p>
          <a:p>
            <a:r>
              <a:rPr lang="en-US" sz="3200" dirty="0">
                <a:solidFill>
                  <a:schemeClr val="bg1"/>
                </a:solidFill>
                <a:latin typeface="Abadi Extra Light" panose="020B0204020104020204" pitchFamily="34" charset="0"/>
              </a:rPr>
              <a:t>													Luke 15:29-32</a:t>
            </a:r>
          </a:p>
        </p:txBody>
      </p:sp>
    </p:spTree>
    <p:extLst>
      <p:ext uri="{BB962C8B-B14F-4D97-AF65-F5344CB8AC3E}">
        <p14:creationId xmlns:p14="http://schemas.microsoft.com/office/powerpoint/2010/main" val="253448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568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403297-0491-4B84-9731-95744E89ADBE}"/>
              </a:ext>
            </a:extLst>
          </p:cNvPr>
          <p:cNvSpPr txBox="1"/>
          <p:nvPr/>
        </p:nvSpPr>
        <p:spPr>
          <a:xfrm>
            <a:off x="0" y="2370944"/>
            <a:ext cx="9144000" cy="1569660"/>
          </a:xfrm>
          <a:prstGeom prst="rect">
            <a:avLst/>
          </a:prstGeom>
          <a:noFill/>
        </p:spPr>
        <p:txBody>
          <a:bodyPr wrap="square" rtlCol="0">
            <a:spAutoFit/>
          </a:bodyPr>
          <a:lstStyle/>
          <a:p>
            <a:pPr algn="ctr"/>
            <a:r>
              <a:rPr lang="en-US" sz="9600" dirty="0">
                <a:solidFill>
                  <a:schemeClr val="bg1"/>
                </a:solidFill>
              </a:rPr>
              <a:t>re-union</a:t>
            </a:r>
          </a:p>
        </p:txBody>
      </p:sp>
    </p:spTree>
    <p:extLst>
      <p:ext uri="{BB962C8B-B14F-4D97-AF65-F5344CB8AC3E}">
        <p14:creationId xmlns:p14="http://schemas.microsoft.com/office/powerpoint/2010/main" val="3632572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3358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01BCBCF5-8154-495B-9A78-2420009E6AA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2600" y="699326"/>
            <a:ext cx="8178799" cy="545934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956D36F-1664-481B-AA07-D64B2ECAE5C2}"/>
              </a:ext>
            </a:extLst>
          </p:cNvPr>
          <p:cNvSpPr txBox="1"/>
          <p:nvPr/>
        </p:nvSpPr>
        <p:spPr>
          <a:xfrm>
            <a:off x="2954311" y="2370944"/>
            <a:ext cx="1379095" cy="1569660"/>
          </a:xfrm>
          <a:prstGeom prst="rect">
            <a:avLst/>
          </a:prstGeom>
          <a:noFill/>
        </p:spPr>
        <p:txBody>
          <a:bodyPr wrap="square" rtlCol="0">
            <a:spAutoFit/>
          </a:bodyPr>
          <a:lstStyle/>
          <a:p>
            <a:endParaRPr lang="en-US" sz="9600" dirty="0">
              <a:solidFill>
                <a:schemeClr val="bg1"/>
              </a:solidFill>
            </a:endParaRPr>
          </a:p>
        </p:txBody>
      </p:sp>
      <p:sp>
        <p:nvSpPr>
          <p:cNvPr id="3" name="TextBox 2">
            <a:extLst>
              <a:ext uri="{FF2B5EF4-FFF2-40B4-BE49-F238E27FC236}">
                <a16:creationId xmlns:a16="http://schemas.microsoft.com/office/drawing/2014/main" id="{A758CFC7-0D7B-478F-A6F5-0F44E66C6FDF}"/>
              </a:ext>
            </a:extLst>
          </p:cNvPr>
          <p:cNvSpPr txBox="1"/>
          <p:nvPr/>
        </p:nvSpPr>
        <p:spPr>
          <a:xfrm rot="21223812">
            <a:off x="2860475" y="4344669"/>
            <a:ext cx="3423047" cy="707886"/>
          </a:xfrm>
          <a:prstGeom prst="rect">
            <a:avLst/>
          </a:prstGeom>
          <a:ln w="76200"/>
          <a:effectLst>
            <a:outerShdw blurRad="50800" dist="38100" dir="13500000" algn="br"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r>
              <a:rPr lang="en-US" sz="4000" b="1" dirty="0">
                <a:latin typeface="Bradley Hand ITC" panose="03070402050302030203" pitchFamily="66" charset="0"/>
              </a:rPr>
              <a:t>Luke 15:11-32</a:t>
            </a:r>
          </a:p>
        </p:txBody>
      </p:sp>
    </p:spTree>
    <p:extLst>
      <p:ext uri="{BB962C8B-B14F-4D97-AF65-F5344CB8AC3E}">
        <p14:creationId xmlns:p14="http://schemas.microsoft.com/office/powerpoint/2010/main" val="1877257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See the source image">
            <a:extLst>
              <a:ext uri="{FF2B5EF4-FFF2-40B4-BE49-F238E27FC236}">
                <a16:creationId xmlns:a16="http://schemas.microsoft.com/office/drawing/2014/main" id="{FC3A90F7-34CA-4E51-8ADF-34CDA37BDF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6673" y="0"/>
            <a:ext cx="4566285" cy="385772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4E936A08-CBD1-454E-A3B5-520A8B7E520E}"/>
              </a:ext>
            </a:extLst>
          </p:cNvPr>
          <p:cNvSpPr/>
          <p:nvPr/>
        </p:nvSpPr>
        <p:spPr>
          <a:xfrm>
            <a:off x="281354" y="3998631"/>
            <a:ext cx="8862646" cy="2554545"/>
          </a:xfrm>
          <a:prstGeom prst="rect">
            <a:avLst/>
          </a:prstGeom>
          <a:noFill/>
          <a:ln w="9525" cap="flat" cmpd="sng" algn="ctr">
            <a:solidFill>
              <a:schemeClr val="accent4">
                <a:lumMod val="20000"/>
                <a:lumOff val="8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a:spAutoFit/>
          </a:bodyPr>
          <a:lstStyle/>
          <a:p>
            <a:r>
              <a:rPr lang="en-US" sz="3200" dirty="0">
                <a:solidFill>
                  <a:schemeClr val="bg1"/>
                </a:solidFill>
                <a:latin typeface="Abadi Extra Light" panose="020B0204020104020204" pitchFamily="34" charset="0"/>
              </a:rPr>
              <a:t>Now all the tax collectors and the sinners were coming near Him to listen to Him. Both the Pharisees and the scribes began to grumble, saying, “This man receives sinners and eats with them.”</a:t>
            </a:r>
          </a:p>
          <a:p>
            <a:r>
              <a:rPr lang="en-US" sz="3200" dirty="0">
                <a:solidFill>
                  <a:schemeClr val="bg1"/>
                </a:solidFill>
              </a:rPr>
              <a:t>														</a:t>
            </a:r>
            <a:r>
              <a:rPr lang="en-US" sz="3200" i="1" dirty="0">
                <a:solidFill>
                  <a:schemeClr val="bg1"/>
                </a:solidFill>
                <a:latin typeface="+mj-lt"/>
              </a:rPr>
              <a:t>Luke 15:1-2</a:t>
            </a:r>
          </a:p>
        </p:txBody>
      </p:sp>
    </p:spTree>
    <p:extLst>
      <p:ext uri="{BB962C8B-B14F-4D97-AF65-F5344CB8AC3E}">
        <p14:creationId xmlns:p14="http://schemas.microsoft.com/office/powerpoint/2010/main" val="375868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2" name="Picture 4" descr="See the source image">
            <a:extLst>
              <a:ext uri="{FF2B5EF4-FFF2-40B4-BE49-F238E27FC236}">
                <a16:creationId xmlns:a16="http://schemas.microsoft.com/office/drawing/2014/main" id="{FC3A90F7-34CA-4E51-8ADF-34CDA37BDF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6673" y="0"/>
            <a:ext cx="4566285" cy="3857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755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C79C3799-D385-454D-B6F3-A9970A0330F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07860" y="453684"/>
            <a:ext cx="2810724" cy="351340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050017A-7AEF-424E-B597-639787D6F50B}"/>
              </a:ext>
            </a:extLst>
          </p:cNvPr>
          <p:cNvSpPr/>
          <p:nvPr/>
        </p:nvSpPr>
        <p:spPr>
          <a:xfrm>
            <a:off x="281354" y="4631677"/>
            <a:ext cx="8862646" cy="1569660"/>
          </a:xfrm>
          <a:prstGeom prst="rect">
            <a:avLst/>
          </a:prstGeom>
          <a:noFill/>
          <a:ln w="9525" cap="flat" cmpd="sng" algn="ctr">
            <a:solidFill>
              <a:srgbClr val="FFFF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a:spAutoFit/>
          </a:bodyPr>
          <a:lstStyle/>
          <a:p>
            <a:r>
              <a:rPr lang="en-US" sz="3200" dirty="0">
                <a:solidFill>
                  <a:schemeClr val="bg1"/>
                </a:solidFill>
                <a:latin typeface="Abadi Extra Light" panose="020B0204020104020204" pitchFamily="34" charset="0"/>
              </a:rPr>
              <a:t>The younger of them said to his father, ‘Father, give me the share of the estate that falls to me.’			</a:t>
            </a:r>
            <a:r>
              <a:rPr lang="en-US" sz="3200" dirty="0">
                <a:solidFill>
                  <a:schemeClr val="bg1"/>
                </a:solidFill>
              </a:rPr>
              <a:t>											          </a:t>
            </a:r>
            <a:r>
              <a:rPr lang="en-US" sz="3200" i="1" dirty="0">
                <a:solidFill>
                  <a:schemeClr val="bg1"/>
                </a:solidFill>
                <a:latin typeface="+mj-lt"/>
              </a:rPr>
              <a:t>Luke 15:12a</a:t>
            </a:r>
          </a:p>
        </p:txBody>
      </p:sp>
    </p:spTree>
    <p:extLst>
      <p:ext uri="{BB962C8B-B14F-4D97-AF65-F5344CB8AC3E}">
        <p14:creationId xmlns:p14="http://schemas.microsoft.com/office/powerpoint/2010/main" val="2687349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C79C3799-D385-454D-B6F3-A9970A0330F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07860" y="453684"/>
            <a:ext cx="2810724" cy="351340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050017A-7AEF-424E-B597-639787D6F50B}"/>
              </a:ext>
            </a:extLst>
          </p:cNvPr>
          <p:cNvSpPr/>
          <p:nvPr/>
        </p:nvSpPr>
        <p:spPr>
          <a:xfrm>
            <a:off x="281354" y="4505068"/>
            <a:ext cx="8862646" cy="2062103"/>
          </a:xfrm>
          <a:prstGeom prst="rect">
            <a:avLst/>
          </a:prstGeom>
          <a:noFill/>
          <a:ln w="9525" cap="flat" cmpd="sng" algn="ctr">
            <a:solidFill>
              <a:srgbClr val="FFFF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a:spAutoFit/>
          </a:bodyPr>
          <a:lstStyle/>
          <a:p>
            <a:r>
              <a:rPr lang="en-US" sz="3200" dirty="0">
                <a:solidFill>
                  <a:schemeClr val="bg1"/>
                </a:solidFill>
                <a:latin typeface="Abadi Extra Light" panose="020B0204020104020204" pitchFamily="34" charset="0"/>
              </a:rPr>
              <a:t>And not many days later, the younger son gathered everything together and went on a journey into a </a:t>
            </a:r>
            <a:r>
              <a:rPr lang="en-US" sz="3200" b="1" u="sng" dirty="0">
                <a:solidFill>
                  <a:srgbClr val="FFFF00"/>
                </a:solidFill>
                <a:latin typeface="Abadi Extra Light" panose="020B0204020104020204" pitchFamily="34" charset="0"/>
              </a:rPr>
              <a:t>distant country</a:t>
            </a:r>
            <a:r>
              <a:rPr lang="en-US" sz="3200" dirty="0">
                <a:solidFill>
                  <a:schemeClr val="bg1"/>
                </a:solidFill>
                <a:latin typeface="Abadi Extra Light" panose="020B0204020104020204" pitchFamily="34" charset="0"/>
              </a:rPr>
              <a:t>			</a:t>
            </a:r>
            <a:r>
              <a:rPr lang="en-US" sz="3200" dirty="0">
                <a:solidFill>
                  <a:schemeClr val="bg1"/>
                </a:solidFill>
              </a:rPr>
              <a:t>											         	 										</a:t>
            </a:r>
            <a:r>
              <a:rPr lang="en-US" sz="3200" i="1" dirty="0">
                <a:solidFill>
                  <a:schemeClr val="bg1"/>
                </a:solidFill>
                <a:latin typeface="+mj-lt"/>
              </a:rPr>
              <a:t>Luke 15:13a</a:t>
            </a:r>
          </a:p>
        </p:txBody>
      </p:sp>
    </p:spTree>
    <p:extLst>
      <p:ext uri="{BB962C8B-B14F-4D97-AF65-F5344CB8AC3E}">
        <p14:creationId xmlns:p14="http://schemas.microsoft.com/office/powerpoint/2010/main" val="126932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8" name="Picture 2" descr="See the source image">
            <a:extLst>
              <a:ext uri="{FF2B5EF4-FFF2-40B4-BE49-F238E27FC236}">
                <a16:creationId xmlns:a16="http://schemas.microsoft.com/office/drawing/2014/main" id="{C79C3799-D385-454D-B6F3-A9970A0330F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07860" y="453684"/>
            <a:ext cx="2810724" cy="351340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050017A-7AEF-424E-B597-639787D6F50B}"/>
              </a:ext>
            </a:extLst>
          </p:cNvPr>
          <p:cNvSpPr/>
          <p:nvPr/>
        </p:nvSpPr>
        <p:spPr>
          <a:xfrm>
            <a:off x="281354" y="4884896"/>
            <a:ext cx="8862646" cy="1077218"/>
          </a:xfrm>
          <a:prstGeom prst="rect">
            <a:avLst/>
          </a:prstGeom>
          <a:noFill/>
          <a:ln w="9525" cap="flat" cmpd="sng" algn="ctr">
            <a:solidFill>
              <a:srgbClr val="FFFF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square">
            <a:spAutoFit/>
          </a:bodyPr>
          <a:lstStyle/>
          <a:p>
            <a:r>
              <a:rPr lang="en-US" sz="3200" dirty="0">
                <a:solidFill>
                  <a:schemeClr val="bg1"/>
                </a:solidFill>
                <a:latin typeface="Abadi Extra Light" panose="020B0204020104020204" pitchFamily="34" charset="0"/>
              </a:rPr>
              <a:t>and there he </a:t>
            </a:r>
            <a:r>
              <a:rPr lang="en-US" sz="3200" b="1" dirty="0">
                <a:solidFill>
                  <a:srgbClr val="FFFF00"/>
                </a:solidFill>
                <a:latin typeface="Abadi Extra Light" panose="020B0204020104020204" pitchFamily="34" charset="0"/>
              </a:rPr>
              <a:t>squandered his estate </a:t>
            </a:r>
            <a:r>
              <a:rPr lang="en-US" sz="3200" dirty="0">
                <a:solidFill>
                  <a:schemeClr val="bg1"/>
                </a:solidFill>
                <a:latin typeface="Abadi Extra Light" panose="020B0204020104020204" pitchFamily="34" charset="0"/>
              </a:rPr>
              <a:t>with </a:t>
            </a:r>
            <a:r>
              <a:rPr lang="en-US" sz="3200" u="sng" dirty="0">
                <a:solidFill>
                  <a:schemeClr val="bg1"/>
                </a:solidFill>
                <a:latin typeface="Abadi Extra Light" panose="020B0204020104020204" pitchFamily="34" charset="0"/>
              </a:rPr>
              <a:t>loose living</a:t>
            </a:r>
            <a:r>
              <a:rPr lang="en-US" sz="3200" dirty="0">
                <a:solidFill>
                  <a:schemeClr val="bg1"/>
                </a:solidFill>
                <a:latin typeface="Abadi Extra Light" panose="020B0204020104020204" pitchFamily="34" charset="0"/>
              </a:rPr>
              <a:t>			</a:t>
            </a:r>
            <a:r>
              <a:rPr lang="en-US" sz="3200" dirty="0">
                <a:solidFill>
                  <a:schemeClr val="bg1"/>
                </a:solidFill>
              </a:rPr>
              <a:t>											</a:t>
            </a:r>
            <a:r>
              <a:rPr lang="en-US" sz="3200" i="1" dirty="0">
                <a:solidFill>
                  <a:schemeClr val="bg1"/>
                </a:solidFill>
                <a:latin typeface="+mj-lt"/>
              </a:rPr>
              <a:t>Luke 15:13b</a:t>
            </a:r>
          </a:p>
        </p:txBody>
      </p:sp>
    </p:spTree>
    <p:extLst>
      <p:ext uri="{BB962C8B-B14F-4D97-AF65-F5344CB8AC3E}">
        <p14:creationId xmlns:p14="http://schemas.microsoft.com/office/powerpoint/2010/main" val="347006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1013</Words>
  <Application>Microsoft Office PowerPoint</Application>
  <PresentationFormat>On-screen Show (4:3)</PresentationFormat>
  <Paragraphs>20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Abadi Extra Light</vt:lpstr>
      <vt:lpstr>Arial</vt:lpstr>
      <vt:lpstr>Bradley Hand ITC</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7</cp:revision>
  <dcterms:created xsi:type="dcterms:W3CDTF">2020-05-27T18:34:36Z</dcterms:created>
  <dcterms:modified xsi:type="dcterms:W3CDTF">2020-05-29T16:47:06Z</dcterms:modified>
</cp:coreProperties>
</file>