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2" r:id="rId3"/>
    <p:sldId id="257" r:id="rId4"/>
    <p:sldId id="260" r:id="rId5"/>
    <p:sldId id="261" r:id="rId6"/>
    <p:sldId id="263" r:id="rId7"/>
    <p:sldId id="264" r:id="rId8"/>
    <p:sldId id="265" r:id="rId9"/>
    <p:sldId id="266" r:id="rId10"/>
    <p:sldId id="267" r:id="rId11"/>
    <p:sldId id="268" r:id="rId12"/>
    <p:sldId id="269" r:id="rId13"/>
    <p:sldId id="270" r:id="rId14"/>
    <p:sldId id="272" r:id="rId15"/>
    <p:sldId id="273" r:id="rId16"/>
    <p:sldId id="274"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F7A66-9C03-470A-B8BD-7FFBB1C64845}" type="datetimeFigureOut">
              <a:rPr lang="en-US" smtClean="0"/>
              <a:t>2/28/2020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784B1-6A04-4CD2-A105-6DD5A43FE0F0}" type="slidenum">
              <a:rPr lang="en-US" smtClean="0"/>
              <a:t>‹#›</a:t>
            </a:fld>
            <a:endParaRPr lang="en-US"/>
          </a:p>
        </p:txBody>
      </p:sp>
    </p:spTree>
    <p:extLst>
      <p:ext uri="{BB962C8B-B14F-4D97-AF65-F5344CB8AC3E}">
        <p14:creationId xmlns:p14="http://schemas.microsoft.com/office/powerpoint/2010/main" val="388266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79389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9770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22444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39BFE4-58EA-476A-BE95-9521F312F82D}"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256869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39BFE4-58EA-476A-BE95-9521F312F82D}"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21330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39BFE4-58EA-476A-BE95-9521F312F82D}"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41095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9BFE4-58EA-476A-BE95-9521F312F82D}" type="datetimeFigureOut">
              <a:rPr lang="en-US" smtClean="0"/>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14124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39BFE4-58EA-476A-BE95-9521F312F82D}" type="datetimeFigureOut">
              <a:rPr lang="en-US" smtClean="0"/>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7287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9BFE4-58EA-476A-BE95-9521F312F82D}" type="datetimeFigureOut">
              <a:rPr lang="en-US" smtClean="0"/>
              <a:t>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318871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39BFE4-58EA-476A-BE95-9521F312F82D}"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4225381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39BFE4-58EA-476A-BE95-9521F312F82D}"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1DBA-40CC-4EF2-B580-EA39B4E15B1B}" type="slidenum">
              <a:rPr lang="en-US" smtClean="0"/>
              <a:t>‹#›</a:t>
            </a:fld>
            <a:endParaRPr lang="en-US"/>
          </a:p>
        </p:txBody>
      </p:sp>
    </p:spTree>
    <p:extLst>
      <p:ext uri="{BB962C8B-B14F-4D97-AF65-F5344CB8AC3E}">
        <p14:creationId xmlns:p14="http://schemas.microsoft.com/office/powerpoint/2010/main" val="7948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9BFE4-58EA-476A-BE95-9521F312F82D}" type="datetimeFigureOut">
              <a:rPr lang="en-US" smtClean="0"/>
              <a:t>2/28/2020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C1DBA-40CC-4EF2-B580-EA39B4E15B1B}" type="slidenum">
              <a:rPr lang="en-US" smtClean="0"/>
              <a:t>‹#›</a:t>
            </a:fld>
            <a:endParaRPr lang="en-US"/>
          </a:p>
        </p:txBody>
      </p:sp>
    </p:spTree>
    <p:extLst>
      <p:ext uri="{BB962C8B-B14F-4D97-AF65-F5344CB8AC3E}">
        <p14:creationId xmlns:p14="http://schemas.microsoft.com/office/powerpoint/2010/main" val="924739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9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267286" y="1166842"/>
            <a:ext cx="8609428" cy="4524315"/>
          </a:xfrm>
          <a:prstGeom prst="rect">
            <a:avLst/>
          </a:prstGeom>
          <a:noFill/>
        </p:spPr>
        <p:txBody>
          <a:bodyPr wrap="square" rtlCol="0">
            <a:spAutoFit/>
          </a:bodyPr>
          <a:lstStyle/>
          <a:p>
            <a:r>
              <a:rPr lang="en-US" sz="3200" b="1" baseline="30000" dirty="0">
                <a:solidFill>
                  <a:schemeClr val="bg1"/>
                </a:solidFill>
              </a:rPr>
              <a:t>15 </a:t>
            </a:r>
            <a:r>
              <a:rPr lang="en-US" sz="3200" dirty="0">
                <a:solidFill>
                  <a:schemeClr val="bg1"/>
                </a:solidFill>
              </a:rPr>
              <a:t>When Jezebel heard that Naboth had been stoned and was dead, Jezebel said to Ahab, “Arise, take possession of the vineyard of Naboth, the </a:t>
            </a:r>
            <a:r>
              <a:rPr lang="en-US" sz="3200" dirty="0" err="1">
                <a:solidFill>
                  <a:schemeClr val="bg1"/>
                </a:solidFill>
              </a:rPr>
              <a:t>Jezreelite</a:t>
            </a:r>
            <a:r>
              <a:rPr lang="en-US" sz="3200" dirty="0">
                <a:solidFill>
                  <a:schemeClr val="bg1"/>
                </a:solidFill>
              </a:rPr>
              <a:t>, which he refused to give you for money; for Naboth is not alive, but dead.” </a:t>
            </a:r>
            <a:r>
              <a:rPr lang="en-US" sz="3200" b="1" baseline="30000" dirty="0">
                <a:solidFill>
                  <a:schemeClr val="bg1"/>
                </a:solidFill>
              </a:rPr>
              <a:t>16 </a:t>
            </a:r>
            <a:r>
              <a:rPr lang="en-US" sz="3200" dirty="0">
                <a:solidFill>
                  <a:schemeClr val="bg1"/>
                </a:solidFill>
              </a:rPr>
              <a:t>When Ahab heard that Naboth was dead, Ahab arose to go down to the vineyard of Naboth the </a:t>
            </a:r>
            <a:r>
              <a:rPr lang="en-US" sz="3200" dirty="0" err="1">
                <a:solidFill>
                  <a:schemeClr val="bg1"/>
                </a:solidFill>
              </a:rPr>
              <a:t>Jezreelite</a:t>
            </a:r>
            <a:r>
              <a:rPr lang="en-US" sz="3200" dirty="0">
                <a:solidFill>
                  <a:schemeClr val="bg1"/>
                </a:solidFill>
              </a:rPr>
              <a:t>, to take possession of it.	</a:t>
            </a:r>
          </a:p>
          <a:p>
            <a:r>
              <a:rPr lang="en-US" sz="3200" i="1" dirty="0">
                <a:solidFill>
                  <a:schemeClr val="bg1"/>
                </a:solidFill>
              </a:rPr>
              <a:t>												 1 Kings 21:15-16</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397067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22030" y="920621"/>
            <a:ext cx="8609428" cy="5016758"/>
          </a:xfrm>
          <a:prstGeom prst="rect">
            <a:avLst/>
          </a:prstGeom>
          <a:noFill/>
        </p:spPr>
        <p:txBody>
          <a:bodyPr wrap="square" rtlCol="0">
            <a:spAutoFit/>
          </a:bodyPr>
          <a:lstStyle/>
          <a:p>
            <a:r>
              <a:rPr lang="en-US" sz="3200" b="1" baseline="30000" dirty="0">
                <a:solidFill>
                  <a:schemeClr val="bg1"/>
                </a:solidFill>
              </a:rPr>
              <a:t>27 </a:t>
            </a:r>
            <a:r>
              <a:rPr lang="en-US" sz="3200" dirty="0">
                <a:solidFill>
                  <a:schemeClr val="bg1"/>
                </a:solidFill>
              </a:rPr>
              <a:t>It came about when Ahab heard these words, that he tore his clothes and put on sackcloth and fasted, and he lay in sackcloth and went about despondently. </a:t>
            </a:r>
            <a:r>
              <a:rPr lang="en-US" sz="3200" b="1" baseline="30000" dirty="0">
                <a:solidFill>
                  <a:schemeClr val="bg1"/>
                </a:solidFill>
              </a:rPr>
              <a:t>28 </a:t>
            </a:r>
            <a:r>
              <a:rPr lang="en-US" sz="3200" dirty="0">
                <a:solidFill>
                  <a:schemeClr val="bg1"/>
                </a:solidFill>
              </a:rPr>
              <a:t>Then the word of the </a:t>
            </a:r>
            <a:r>
              <a:rPr lang="en-US" sz="3200" cap="small" dirty="0">
                <a:solidFill>
                  <a:schemeClr val="bg1"/>
                </a:solidFill>
              </a:rPr>
              <a:t>Lord</a:t>
            </a:r>
            <a:r>
              <a:rPr lang="en-US" sz="3200" dirty="0">
                <a:solidFill>
                  <a:schemeClr val="bg1"/>
                </a:solidFill>
              </a:rPr>
              <a:t> came to Elijah the </a:t>
            </a:r>
            <a:r>
              <a:rPr lang="en-US" sz="3200" dirty="0" err="1">
                <a:solidFill>
                  <a:schemeClr val="bg1"/>
                </a:solidFill>
              </a:rPr>
              <a:t>Tishbite</a:t>
            </a:r>
            <a:r>
              <a:rPr lang="en-US" sz="3200" dirty="0">
                <a:solidFill>
                  <a:schemeClr val="bg1"/>
                </a:solidFill>
              </a:rPr>
              <a:t>, saying, </a:t>
            </a:r>
            <a:r>
              <a:rPr lang="en-US" sz="3200" b="1" baseline="30000" dirty="0">
                <a:solidFill>
                  <a:schemeClr val="bg1"/>
                </a:solidFill>
              </a:rPr>
              <a:t>29 </a:t>
            </a:r>
            <a:r>
              <a:rPr lang="en-US" sz="3200" dirty="0">
                <a:solidFill>
                  <a:schemeClr val="bg1"/>
                </a:solidFill>
              </a:rPr>
              <a:t>“Do you see how Ahab has humbled himself before Me? Because he has humbled himself before Me, I will not bring the evil in his days, but I will bring the evil upon his house in his son’s days.”	</a:t>
            </a:r>
            <a:r>
              <a:rPr lang="en-US" sz="3200" i="1" dirty="0">
                <a:solidFill>
                  <a:schemeClr val="bg1"/>
                </a:solidFill>
              </a:rPr>
              <a:t>											 											1 Kings 21:27</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383940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22030" y="920621"/>
            <a:ext cx="8609428" cy="4524315"/>
          </a:xfrm>
          <a:prstGeom prst="rect">
            <a:avLst/>
          </a:prstGeom>
          <a:noFill/>
        </p:spPr>
        <p:txBody>
          <a:bodyPr wrap="square" rtlCol="0">
            <a:spAutoFit/>
          </a:bodyPr>
          <a:lstStyle/>
          <a:p>
            <a:r>
              <a:rPr lang="en-US" sz="3200" b="1" baseline="30000" dirty="0">
                <a:solidFill>
                  <a:schemeClr val="bg1"/>
                </a:solidFill>
              </a:rPr>
              <a:t>26 </a:t>
            </a:r>
            <a:r>
              <a:rPr lang="en-US" sz="3200" dirty="0">
                <a:solidFill>
                  <a:schemeClr val="bg1"/>
                </a:solidFill>
              </a:rPr>
              <a:t>Then the king of Israel said, “Take Micaiah and return him to Amon the governor of the city and to </a:t>
            </a:r>
            <a:r>
              <a:rPr lang="en-US" sz="3200" dirty="0" err="1">
                <a:solidFill>
                  <a:schemeClr val="bg1"/>
                </a:solidFill>
              </a:rPr>
              <a:t>Joash</a:t>
            </a:r>
            <a:r>
              <a:rPr lang="en-US" sz="3200" dirty="0">
                <a:solidFill>
                  <a:schemeClr val="bg1"/>
                </a:solidFill>
              </a:rPr>
              <a:t> the king’s son; </a:t>
            </a:r>
            <a:r>
              <a:rPr lang="en-US" sz="3200" b="1" baseline="30000" dirty="0">
                <a:solidFill>
                  <a:schemeClr val="bg1"/>
                </a:solidFill>
              </a:rPr>
              <a:t>27 </a:t>
            </a:r>
            <a:r>
              <a:rPr lang="en-US" sz="3200" dirty="0">
                <a:solidFill>
                  <a:schemeClr val="bg1"/>
                </a:solidFill>
              </a:rPr>
              <a:t>and say, ‘Thus says the king, “Put this man in prison and feed him sparingly with bread and water until I return safely.”’ </a:t>
            </a:r>
            <a:r>
              <a:rPr lang="en-US" sz="3200" b="1" baseline="30000" dirty="0">
                <a:solidFill>
                  <a:schemeClr val="bg1"/>
                </a:solidFill>
              </a:rPr>
              <a:t>28 </a:t>
            </a:r>
            <a:r>
              <a:rPr lang="en-US" sz="3200" dirty="0">
                <a:solidFill>
                  <a:schemeClr val="bg1"/>
                </a:solidFill>
              </a:rPr>
              <a:t>Micaiah said, “If you indeed return safely the </a:t>
            </a:r>
            <a:r>
              <a:rPr lang="en-US" sz="3200" cap="small" dirty="0">
                <a:solidFill>
                  <a:schemeClr val="bg1"/>
                </a:solidFill>
              </a:rPr>
              <a:t>Lord</a:t>
            </a:r>
            <a:r>
              <a:rPr lang="en-US" sz="3200" dirty="0">
                <a:solidFill>
                  <a:schemeClr val="bg1"/>
                </a:solidFill>
              </a:rPr>
              <a:t> has not spoken by me.” And he said, “Listen, all you people.”	</a:t>
            </a:r>
            <a:r>
              <a:rPr lang="en-US" sz="3200" i="1" dirty="0">
                <a:solidFill>
                  <a:schemeClr val="bg1"/>
                </a:solidFill>
              </a:rPr>
              <a:t>											 													1 Kings 22:26-28</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240854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267286" y="104694"/>
            <a:ext cx="8609428" cy="6617196"/>
          </a:xfrm>
          <a:prstGeom prst="rect">
            <a:avLst/>
          </a:prstGeom>
          <a:noFill/>
        </p:spPr>
        <p:txBody>
          <a:bodyPr wrap="square" rtlCol="0">
            <a:spAutoFit/>
          </a:bodyPr>
          <a:lstStyle/>
          <a:p>
            <a:r>
              <a:rPr lang="en-US" sz="2800" dirty="0">
                <a:solidFill>
                  <a:schemeClr val="bg1"/>
                </a:solidFill>
              </a:rPr>
              <a:t>Now a certain man drew his bow at random and struck the king of Israel in a joint of the armor. So he said to the driver of his chariot, “Turn around and take me out of the fight; for I am severely wounded.” The battle raged that day, and the king was propped up in his chariot in front of the Arameans, and died at evening, and the blood from the wound ran into the bottom of the chariot. Then a cry passed throughout the army close to sunset, saying, “Every man to his city and every man to his country.” So the king died and was brought to Samaria, and they buried the king in Samaria. They washed the chariot by the pool of Samaria, and the dogs licked up his blood (now the harlots bathed themselves there), according to the word of the </a:t>
            </a:r>
            <a:r>
              <a:rPr lang="en-US" sz="2800" cap="small" dirty="0">
                <a:solidFill>
                  <a:schemeClr val="bg1"/>
                </a:solidFill>
              </a:rPr>
              <a:t>Lord</a:t>
            </a:r>
            <a:r>
              <a:rPr lang="en-US" sz="2800" dirty="0">
                <a:solidFill>
                  <a:schemeClr val="bg1"/>
                </a:solidFill>
              </a:rPr>
              <a:t> which He spoke.		 											</a:t>
            </a:r>
            <a:r>
              <a:rPr lang="en-US" sz="3200" dirty="0">
                <a:solidFill>
                  <a:schemeClr val="bg1"/>
                </a:solidFill>
              </a:rPr>
              <a:t>		                     1 Kings </a:t>
            </a:r>
            <a:r>
              <a:rPr lang="en-US" sz="3200" i="1" dirty="0">
                <a:solidFill>
                  <a:schemeClr val="bg1"/>
                </a:solidFill>
              </a:rPr>
              <a:t>22:34-38</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42003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767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203981" y="94957"/>
            <a:ext cx="8736037" cy="3046988"/>
          </a:xfrm>
          <a:prstGeom prst="rect">
            <a:avLst/>
          </a:prstGeom>
          <a:noFill/>
        </p:spPr>
        <p:txBody>
          <a:bodyPr wrap="square" rtlCol="0">
            <a:spAutoFit/>
          </a:bodyPr>
          <a:lstStyle/>
          <a:p>
            <a:r>
              <a:rPr lang="en-US" sz="3200" dirty="0">
                <a:solidFill>
                  <a:schemeClr val="bg1"/>
                </a:solidFill>
              </a:rPr>
              <a:t>Now behold, a prophet approached Ahab king of Israel and said, “Thus says the </a:t>
            </a:r>
            <a:r>
              <a:rPr lang="en-US" sz="3200" cap="small" dirty="0">
                <a:solidFill>
                  <a:schemeClr val="bg1"/>
                </a:solidFill>
              </a:rPr>
              <a:t>Lord</a:t>
            </a:r>
            <a:r>
              <a:rPr lang="en-US" sz="3200" dirty="0">
                <a:solidFill>
                  <a:schemeClr val="bg1"/>
                </a:solidFill>
              </a:rPr>
              <a:t>, ‘Have you seen all this great multitude? Behold, I will deliver them into your hand today, and </a:t>
            </a:r>
            <a:r>
              <a:rPr lang="en-US" sz="3200" b="1" u="sng" dirty="0">
                <a:solidFill>
                  <a:schemeClr val="bg1"/>
                </a:solidFill>
              </a:rPr>
              <a:t>you shall know</a:t>
            </a:r>
            <a:r>
              <a:rPr lang="en-US" sz="3200" b="1" dirty="0">
                <a:solidFill>
                  <a:schemeClr val="bg1"/>
                </a:solidFill>
              </a:rPr>
              <a:t> </a:t>
            </a:r>
            <a:r>
              <a:rPr lang="en-US" sz="3200" dirty="0">
                <a:solidFill>
                  <a:schemeClr val="bg1"/>
                </a:solidFill>
              </a:rPr>
              <a:t>that I am the </a:t>
            </a:r>
            <a:r>
              <a:rPr lang="en-US" sz="3200" cap="small" dirty="0">
                <a:solidFill>
                  <a:schemeClr val="bg1"/>
                </a:solidFill>
              </a:rPr>
              <a:t>Lord</a:t>
            </a:r>
            <a:r>
              <a:rPr lang="en-US" sz="3200" dirty="0">
                <a:solidFill>
                  <a:schemeClr val="bg1"/>
                </a:solidFill>
              </a:rPr>
              <a:t>.’” 											</a:t>
            </a:r>
          </a:p>
          <a:p>
            <a:r>
              <a:rPr lang="en-US" sz="3200" i="1" dirty="0">
                <a:solidFill>
                  <a:schemeClr val="bg1"/>
                </a:solidFill>
              </a:rPr>
              <a:t>													1 Kings 20:13</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46723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393895" y="1252025"/>
            <a:ext cx="8609428" cy="4031873"/>
          </a:xfrm>
          <a:prstGeom prst="rect">
            <a:avLst/>
          </a:prstGeom>
          <a:noFill/>
        </p:spPr>
        <p:txBody>
          <a:bodyPr wrap="square" rtlCol="0">
            <a:spAutoFit/>
          </a:bodyPr>
          <a:lstStyle/>
          <a:p>
            <a:r>
              <a:rPr lang="en-US" sz="3200" dirty="0">
                <a:solidFill>
                  <a:schemeClr val="bg1"/>
                </a:solidFill>
              </a:rPr>
              <a:t>Then a man of God came near and spoke to the king of Israel and said, “Thus says the </a:t>
            </a:r>
            <a:r>
              <a:rPr lang="en-US" sz="3200" cap="small" dirty="0">
                <a:solidFill>
                  <a:schemeClr val="bg1"/>
                </a:solidFill>
              </a:rPr>
              <a:t>Lord</a:t>
            </a:r>
            <a:r>
              <a:rPr lang="en-US" sz="3200" dirty="0">
                <a:solidFill>
                  <a:schemeClr val="bg1"/>
                </a:solidFill>
              </a:rPr>
              <a:t>, ‘Because the Arameans have said, “The </a:t>
            </a:r>
            <a:r>
              <a:rPr lang="en-US" sz="3200" cap="small" dirty="0">
                <a:solidFill>
                  <a:schemeClr val="bg1"/>
                </a:solidFill>
              </a:rPr>
              <a:t>Lord</a:t>
            </a:r>
            <a:r>
              <a:rPr lang="en-US" sz="3200" dirty="0">
                <a:solidFill>
                  <a:schemeClr val="bg1"/>
                </a:solidFill>
              </a:rPr>
              <a:t> is a god of the mountains, but He is not a god of the valleys,” therefore I will give all this great multitude into your hand, and </a:t>
            </a:r>
            <a:r>
              <a:rPr lang="en-US" sz="3200" b="1" u="sng" dirty="0">
                <a:solidFill>
                  <a:schemeClr val="bg1"/>
                </a:solidFill>
              </a:rPr>
              <a:t>you shall know</a:t>
            </a:r>
            <a:r>
              <a:rPr lang="en-US" sz="3200" b="1" dirty="0">
                <a:solidFill>
                  <a:schemeClr val="bg1"/>
                </a:solidFill>
              </a:rPr>
              <a:t> </a:t>
            </a:r>
            <a:r>
              <a:rPr lang="en-US" sz="3200" dirty="0">
                <a:solidFill>
                  <a:schemeClr val="bg1"/>
                </a:solidFill>
              </a:rPr>
              <a:t>that I am the </a:t>
            </a:r>
            <a:r>
              <a:rPr lang="en-US" sz="3200" cap="small" dirty="0">
                <a:solidFill>
                  <a:schemeClr val="bg1"/>
                </a:solidFill>
              </a:rPr>
              <a:t>Lord</a:t>
            </a:r>
            <a:r>
              <a:rPr lang="en-US" sz="3200" dirty="0">
                <a:solidFill>
                  <a:schemeClr val="bg1"/>
                </a:solidFill>
              </a:rPr>
              <a:t>.’									</a:t>
            </a:r>
          </a:p>
          <a:p>
            <a:r>
              <a:rPr lang="en-US" sz="3200" i="1" dirty="0">
                <a:solidFill>
                  <a:schemeClr val="bg1"/>
                </a:solidFill>
              </a:rPr>
              <a:t>												    1 Kings 20:28</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132837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9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379828" y="1772530"/>
            <a:ext cx="8623495" cy="2554545"/>
          </a:xfrm>
          <a:prstGeom prst="rect">
            <a:avLst/>
          </a:prstGeom>
          <a:noFill/>
        </p:spPr>
        <p:txBody>
          <a:bodyPr wrap="square" rtlCol="0">
            <a:spAutoFit/>
          </a:bodyPr>
          <a:lstStyle/>
          <a:p>
            <a:r>
              <a:rPr lang="en-US" sz="3200" dirty="0">
                <a:solidFill>
                  <a:schemeClr val="bg1"/>
                </a:solidFill>
              </a:rPr>
              <a:t>Now Ben-</a:t>
            </a:r>
            <a:r>
              <a:rPr lang="en-US" sz="3200" dirty="0" err="1">
                <a:solidFill>
                  <a:schemeClr val="bg1"/>
                </a:solidFill>
              </a:rPr>
              <a:t>hadad</a:t>
            </a:r>
            <a:r>
              <a:rPr lang="en-US" sz="3200" dirty="0">
                <a:solidFill>
                  <a:schemeClr val="bg1"/>
                </a:solidFill>
              </a:rPr>
              <a:t> king of Aram gathered all his army, and there were thirty-two kings with him, and horses and chariots. And he went up and besieged Samaria and fought against it.																	 </a:t>
            </a:r>
            <a:r>
              <a:rPr lang="en-US" sz="3200" i="1" dirty="0">
                <a:solidFill>
                  <a:schemeClr val="bg1"/>
                </a:solidFill>
              </a:rPr>
              <a:t>1 Kings 20:1</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412152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20FE-9F14-4578-8F22-4D4FEE91BEC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743E165-C9DF-43EB-BB2B-6B0F16F0AFF9}"/>
              </a:ext>
            </a:extLst>
          </p:cNvPr>
          <p:cNvSpPr>
            <a:spLocks noGrp="1"/>
          </p:cNvSpPr>
          <p:nvPr>
            <p:ph type="subTitle" idx="1"/>
          </p:nvPr>
        </p:nvSpPr>
        <p:spPr/>
        <p:txBody>
          <a:bodyPr/>
          <a:lstStyle/>
          <a:p>
            <a:endParaRPr lang="en-US"/>
          </a:p>
        </p:txBody>
      </p:sp>
      <p:pic>
        <p:nvPicPr>
          <p:cNvPr id="5" name="Picture 4" descr="A close up of a map&#10;&#10;Description automatically generated">
            <a:extLst>
              <a:ext uri="{FF2B5EF4-FFF2-40B4-BE49-F238E27FC236}">
                <a16:creationId xmlns:a16="http://schemas.microsoft.com/office/drawing/2014/main" id="{AC96A440-5C8A-4324-A034-A2FEC99BB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6528" y="0"/>
            <a:ext cx="5750943" cy="6858000"/>
          </a:xfrm>
          <a:prstGeom prst="rect">
            <a:avLst/>
          </a:prstGeom>
        </p:spPr>
      </p:pic>
    </p:spTree>
    <p:extLst>
      <p:ext uri="{BB962C8B-B14F-4D97-AF65-F5344CB8AC3E}">
        <p14:creationId xmlns:p14="http://schemas.microsoft.com/office/powerpoint/2010/main" val="2811021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07963" y="267286"/>
            <a:ext cx="8736037" cy="5509200"/>
          </a:xfrm>
          <a:prstGeom prst="rect">
            <a:avLst/>
          </a:prstGeom>
          <a:noFill/>
        </p:spPr>
        <p:txBody>
          <a:bodyPr wrap="square" rtlCol="0">
            <a:spAutoFit/>
          </a:bodyPr>
          <a:lstStyle/>
          <a:p>
            <a:r>
              <a:rPr lang="en-US" sz="3200" dirty="0">
                <a:solidFill>
                  <a:schemeClr val="bg1"/>
                </a:solidFill>
              </a:rPr>
              <a:t>Now behold, a prophet approached Ahab king of Israel and said, “Thus says the </a:t>
            </a:r>
            <a:r>
              <a:rPr lang="en-US" sz="3200" cap="small" dirty="0">
                <a:solidFill>
                  <a:schemeClr val="bg1"/>
                </a:solidFill>
              </a:rPr>
              <a:t>Lord</a:t>
            </a:r>
            <a:r>
              <a:rPr lang="en-US" sz="3200" dirty="0">
                <a:solidFill>
                  <a:schemeClr val="bg1"/>
                </a:solidFill>
              </a:rPr>
              <a:t>, ‘Have you seen all this great multitude? Behold, I will deliver them into your hand today, and you shall know that I am the </a:t>
            </a:r>
            <a:r>
              <a:rPr lang="en-US" sz="3200" cap="small" dirty="0">
                <a:solidFill>
                  <a:schemeClr val="bg1"/>
                </a:solidFill>
              </a:rPr>
              <a:t>Lord</a:t>
            </a:r>
            <a:r>
              <a:rPr lang="en-US" sz="3200" dirty="0">
                <a:solidFill>
                  <a:schemeClr val="bg1"/>
                </a:solidFill>
              </a:rPr>
              <a:t>.’” …They killed each his man; and the Arameans fled and Israel pursued them, and Ben-</a:t>
            </a:r>
            <a:r>
              <a:rPr lang="en-US" sz="3200" dirty="0" err="1">
                <a:solidFill>
                  <a:schemeClr val="bg1"/>
                </a:solidFill>
              </a:rPr>
              <a:t>hadad</a:t>
            </a:r>
            <a:r>
              <a:rPr lang="en-US" sz="3200" dirty="0">
                <a:solidFill>
                  <a:schemeClr val="bg1"/>
                </a:solidFill>
              </a:rPr>
              <a:t> king of Aram escaped on a horse with horsemen. The king of Israel went out and struck the horses and chariots, and killed the Arameans with a great slaughter. </a:t>
            </a:r>
          </a:p>
          <a:p>
            <a:r>
              <a:rPr lang="en-US" sz="3200" dirty="0">
                <a:solidFill>
                  <a:schemeClr val="bg1"/>
                </a:solidFill>
              </a:rPr>
              <a:t>											</a:t>
            </a:r>
            <a:r>
              <a:rPr lang="en-US" sz="3200" i="1" dirty="0">
                <a:solidFill>
                  <a:schemeClr val="bg1"/>
                </a:solidFill>
              </a:rPr>
              <a:t>1 Kings 20:13, 20-21</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4036412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07963" y="1463040"/>
            <a:ext cx="8736037" cy="3046988"/>
          </a:xfrm>
          <a:prstGeom prst="rect">
            <a:avLst/>
          </a:prstGeom>
          <a:noFill/>
        </p:spPr>
        <p:txBody>
          <a:bodyPr wrap="square" rtlCol="0">
            <a:spAutoFit/>
          </a:bodyPr>
          <a:lstStyle/>
          <a:p>
            <a:r>
              <a:rPr lang="en-US" sz="3200" dirty="0">
                <a:solidFill>
                  <a:schemeClr val="bg1"/>
                </a:solidFill>
              </a:rPr>
              <a:t>Now the servants of the king of Aram said to him, “Their gods are gods of the mountains, therefore they were stronger than we; but rather let us fight against them in the plain, and surely we will be stronger than they.											</a:t>
            </a:r>
          </a:p>
          <a:p>
            <a:r>
              <a:rPr lang="en-US" sz="3200" i="1" dirty="0">
                <a:solidFill>
                  <a:schemeClr val="bg1"/>
                </a:solidFill>
              </a:rPr>
              <a:t>												    1 Kings 20:23</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267287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393895" y="1252025"/>
            <a:ext cx="8609428" cy="4031873"/>
          </a:xfrm>
          <a:prstGeom prst="rect">
            <a:avLst/>
          </a:prstGeom>
          <a:noFill/>
        </p:spPr>
        <p:txBody>
          <a:bodyPr wrap="square" rtlCol="0">
            <a:spAutoFit/>
          </a:bodyPr>
          <a:lstStyle/>
          <a:p>
            <a:r>
              <a:rPr lang="en-US" sz="3200" dirty="0">
                <a:solidFill>
                  <a:schemeClr val="bg1"/>
                </a:solidFill>
              </a:rPr>
              <a:t>Then a man of God came near and spoke to the king of Israel and said, “Thus says the </a:t>
            </a:r>
            <a:r>
              <a:rPr lang="en-US" sz="3200" cap="small" dirty="0">
                <a:solidFill>
                  <a:schemeClr val="bg1"/>
                </a:solidFill>
              </a:rPr>
              <a:t>Lord</a:t>
            </a:r>
            <a:r>
              <a:rPr lang="en-US" sz="3200" dirty="0">
                <a:solidFill>
                  <a:schemeClr val="bg1"/>
                </a:solidFill>
              </a:rPr>
              <a:t>, ‘Because the Arameans have said, “The </a:t>
            </a:r>
            <a:r>
              <a:rPr lang="en-US" sz="3200" cap="small" dirty="0">
                <a:solidFill>
                  <a:schemeClr val="bg1"/>
                </a:solidFill>
              </a:rPr>
              <a:t>Lord</a:t>
            </a:r>
            <a:r>
              <a:rPr lang="en-US" sz="3200" dirty="0">
                <a:solidFill>
                  <a:schemeClr val="bg1"/>
                </a:solidFill>
              </a:rPr>
              <a:t> is a god of the mountains, but He is not a god of the valleys,” therefore I will give all this great multitude into your hand, and you shall know that I am the </a:t>
            </a:r>
            <a:r>
              <a:rPr lang="en-US" sz="3200" cap="small" dirty="0">
                <a:solidFill>
                  <a:schemeClr val="bg1"/>
                </a:solidFill>
              </a:rPr>
              <a:t>Lord</a:t>
            </a:r>
            <a:r>
              <a:rPr lang="en-US" sz="3200" dirty="0">
                <a:solidFill>
                  <a:schemeClr val="bg1"/>
                </a:solidFill>
              </a:rPr>
              <a:t>.’									</a:t>
            </a:r>
          </a:p>
          <a:p>
            <a:r>
              <a:rPr lang="en-US" sz="3200" i="1" dirty="0">
                <a:solidFill>
                  <a:schemeClr val="bg1"/>
                </a:solidFill>
              </a:rPr>
              <a:t>												    1 Kings 20:28</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392529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07963" y="1026942"/>
            <a:ext cx="8609428" cy="4031873"/>
          </a:xfrm>
          <a:prstGeom prst="rect">
            <a:avLst/>
          </a:prstGeom>
          <a:noFill/>
        </p:spPr>
        <p:txBody>
          <a:bodyPr wrap="square" rtlCol="0">
            <a:spAutoFit/>
          </a:bodyPr>
          <a:lstStyle/>
          <a:p>
            <a:r>
              <a:rPr lang="en-US" sz="3200" dirty="0">
                <a:solidFill>
                  <a:schemeClr val="bg1"/>
                </a:solidFill>
              </a:rPr>
              <a:t>…And Ben-</a:t>
            </a:r>
            <a:r>
              <a:rPr lang="en-US" sz="3200" dirty="0" err="1">
                <a:solidFill>
                  <a:schemeClr val="bg1"/>
                </a:solidFill>
              </a:rPr>
              <a:t>hadad</a:t>
            </a:r>
            <a:r>
              <a:rPr lang="en-US" sz="3200" dirty="0">
                <a:solidFill>
                  <a:schemeClr val="bg1"/>
                </a:solidFill>
              </a:rPr>
              <a:t> fled and came into the city into an inner chamber. His servants said to him, “Behold now, we have heard that the kings of the house of Israel are merciful kings, please let us put sackcloth on our loins and ropes on our heads, and go out to the king of Israel; perhaps he will save your life.”				</a:t>
            </a:r>
          </a:p>
          <a:p>
            <a:r>
              <a:rPr lang="en-US" sz="3200" i="1" dirty="0">
                <a:solidFill>
                  <a:schemeClr val="bg1"/>
                </a:solidFill>
              </a:rPr>
              <a:t>												 1 Kings 20:31-32</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2354288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393895" y="1463040"/>
            <a:ext cx="8609428" cy="3539430"/>
          </a:xfrm>
          <a:prstGeom prst="rect">
            <a:avLst/>
          </a:prstGeom>
          <a:noFill/>
        </p:spPr>
        <p:txBody>
          <a:bodyPr wrap="square" rtlCol="0">
            <a:spAutoFit/>
          </a:bodyPr>
          <a:lstStyle/>
          <a:p>
            <a:r>
              <a:rPr lang="en-US" sz="3200" dirty="0">
                <a:solidFill>
                  <a:schemeClr val="bg1"/>
                </a:solidFill>
              </a:rPr>
              <a:t>He said to him, “Thus says the </a:t>
            </a:r>
            <a:r>
              <a:rPr lang="en-US" sz="3200" cap="small" dirty="0">
                <a:solidFill>
                  <a:schemeClr val="bg1"/>
                </a:solidFill>
              </a:rPr>
              <a:t>Lord</a:t>
            </a:r>
            <a:r>
              <a:rPr lang="en-US" sz="3200" dirty="0">
                <a:solidFill>
                  <a:schemeClr val="bg1"/>
                </a:solidFill>
              </a:rPr>
              <a:t>, ‘Because you have let go out of your hand the man whom I had devoted to destruction, therefore your life shall go for his life, and your people for his people.’” So the king of Israel went to his house sullen and vexed, and came to Samaria.			</a:t>
            </a:r>
          </a:p>
          <a:p>
            <a:r>
              <a:rPr lang="en-US" sz="3200" i="1" dirty="0">
                <a:solidFill>
                  <a:schemeClr val="bg1"/>
                </a:solidFill>
              </a:rPr>
              <a:t>												 1 Kings 20:42-43</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1287225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33DA53-A653-4EBB-B2EB-C0FACFEF012E}"/>
              </a:ext>
            </a:extLst>
          </p:cNvPr>
          <p:cNvSpPr txBox="1"/>
          <p:nvPr/>
        </p:nvSpPr>
        <p:spPr>
          <a:xfrm>
            <a:off x="407962" y="181957"/>
            <a:ext cx="8609428" cy="6494085"/>
          </a:xfrm>
          <a:prstGeom prst="rect">
            <a:avLst/>
          </a:prstGeom>
          <a:noFill/>
        </p:spPr>
        <p:txBody>
          <a:bodyPr wrap="square" rtlCol="0">
            <a:spAutoFit/>
          </a:bodyPr>
          <a:lstStyle/>
          <a:p>
            <a:r>
              <a:rPr lang="en-US" sz="3200" b="1" baseline="30000" dirty="0">
                <a:solidFill>
                  <a:schemeClr val="bg1"/>
                </a:solidFill>
              </a:rPr>
              <a:t>2 </a:t>
            </a:r>
            <a:r>
              <a:rPr lang="en-US" sz="3200" dirty="0">
                <a:solidFill>
                  <a:schemeClr val="bg1"/>
                </a:solidFill>
              </a:rPr>
              <a:t>Ahab spoke to Naboth, saying, “Give me your vineyard, that I may have it for a vegetable garden because it is close beside my house, and I will give you a better vineyard than it in its place; if you like, I will give you the price of it in money.” </a:t>
            </a:r>
            <a:r>
              <a:rPr lang="en-US" sz="3200" b="1" baseline="30000" dirty="0">
                <a:solidFill>
                  <a:schemeClr val="bg1"/>
                </a:solidFill>
              </a:rPr>
              <a:t>3 </a:t>
            </a:r>
            <a:r>
              <a:rPr lang="en-US" sz="3200" dirty="0">
                <a:solidFill>
                  <a:schemeClr val="bg1"/>
                </a:solidFill>
              </a:rPr>
              <a:t>But Naboth said to Ahab, “The </a:t>
            </a:r>
            <a:r>
              <a:rPr lang="en-US" sz="3200" cap="small" dirty="0">
                <a:solidFill>
                  <a:schemeClr val="bg1"/>
                </a:solidFill>
              </a:rPr>
              <a:t>Lord</a:t>
            </a:r>
            <a:r>
              <a:rPr lang="en-US" sz="3200" dirty="0">
                <a:solidFill>
                  <a:schemeClr val="bg1"/>
                </a:solidFill>
              </a:rPr>
              <a:t> forbid me that I should give you the inheritance of my fathers.” </a:t>
            </a:r>
            <a:r>
              <a:rPr lang="en-US" sz="3200" b="1" baseline="30000" dirty="0">
                <a:solidFill>
                  <a:schemeClr val="bg1"/>
                </a:solidFill>
              </a:rPr>
              <a:t>4 </a:t>
            </a:r>
            <a:r>
              <a:rPr lang="en-US" sz="3200" dirty="0">
                <a:solidFill>
                  <a:schemeClr val="bg1"/>
                </a:solidFill>
              </a:rPr>
              <a:t>So Ahab came into his house sullen and vexed because of the word which Naboth the </a:t>
            </a:r>
            <a:r>
              <a:rPr lang="en-US" sz="3200" dirty="0" err="1">
                <a:solidFill>
                  <a:schemeClr val="bg1"/>
                </a:solidFill>
              </a:rPr>
              <a:t>Jezreelite</a:t>
            </a:r>
            <a:r>
              <a:rPr lang="en-US" sz="3200" dirty="0">
                <a:solidFill>
                  <a:schemeClr val="bg1"/>
                </a:solidFill>
              </a:rPr>
              <a:t> had spoken to him; for he said, “I will not give you the inheritance of my fathers.” And he lay down on his bed and turned away his face and ate no food.	</a:t>
            </a:r>
          </a:p>
          <a:p>
            <a:r>
              <a:rPr lang="en-US" sz="3200" i="1" dirty="0">
                <a:solidFill>
                  <a:schemeClr val="bg1"/>
                </a:solidFill>
              </a:rPr>
              <a:t>												 1 Kings 21:2-4</a:t>
            </a:r>
            <a:endParaRPr lang="en-US" sz="3200" i="1" dirty="0">
              <a:solidFill>
                <a:schemeClr val="bg1"/>
              </a:solidFill>
              <a:latin typeface="Abadi Extra Light" panose="020B0204020104020204" pitchFamily="34" charset="0"/>
            </a:endParaRPr>
          </a:p>
        </p:txBody>
      </p:sp>
    </p:spTree>
    <p:extLst>
      <p:ext uri="{BB962C8B-B14F-4D97-AF65-F5344CB8AC3E}">
        <p14:creationId xmlns:p14="http://schemas.microsoft.com/office/powerpoint/2010/main" val="3448914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1362</Words>
  <Application>Microsoft Office PowerPoint</Application>
  <PresentationFormat>On-screen Show (4:3)</PresentationFormat>
  <Paragraphs>22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Abadi Extra Light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6</cp:revision>
  <dcterms:created xsi:type="dcterms:W3CDTF">2020-02-26T14:37:43Z</dcterms:created>
  <dcterms:modified xsi:type="dcterms:W3CDTF">2020-02-28T14:58:36Z</dcterms:modified>
</cp:coreProperties>
</file>