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60" r:id="rId6"/>
    <p:sldId id="261" r:id="rId7"/>
    <p:sldId id="263" r:id="rId8"/>
    <p:sldId id="265" r:id="rId9"/>
    <p:sldId id="266" r:id="rId10"/>
    <p:sldId id="267" r:id="rId11"/>
    <p:sldId id="269" r:id="rId12"/>
    <p:sldId id="268" r:id="rId13"/>
    <p:sldId id="270" r:id="rId14"/>
    <p:sldId id="271" r:id="rId15"/>
    <p:sldId id="272" r:id="rId16"/>
    <p:sldId id="273" r:id="rId17"/>
    <p:sldId id="274" r:id="rId18"/>
    <p:sldId id="275" r:id="rId19"/>
    <p:sldId id="276"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12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2F7A66-9C03-470A-B8BD-7FFBB1C64845}" type="datetimeFigureOut">
              <a:rPr lang="en-US" smtClean="0"/>
              <a:t>3/13/2020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6784B1-6A04-4CD2-A105-6DD5A43FE0F0}" type="slidenum">
              <a:rPr lang="en-US" smtClean="0"/>
              <a:t>‹#›</a:t>
            </a:fld>
            <a:endParaRPr lang="en-US"/>
          </a:p>
        </p:txBody>
      </p:sp>
    </p:spTree>
    <p:extLst>
      <p:ext uri="{BB962C8B-B14F-4D97-AF65-F5344CB8AC3E}">
        <p14:creationId xmlns:p14="http://schemas.microsoft.com/office/powerpoint/2010/main" val="3882669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39BFE4-58EA-476A-BE95-9521F312F82D}"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C1DBA-40CC-4EF2-B580-EA39B4E15B1B}" type="slidenum">
              <a:rPr lang="en-US" smtClean="0"/>
              <a:t>‹#›</a:t>
            </a:fld>
            <a:endParaRPr lang="en-US"/>
          </a:p>
        </p:txBody>
      </p:sp>
    </p:spTree>
    <p:extLst>
      <p:ext uri="{BB962C8B-B14F-4D97-AF65-F5344CB8AC3E}">
        <p14:creationId xmlns:p14="http://schemas.microsoft.com/office/powerpoint/2010/main" val="1793898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39BFE4-58EA-476A-BE95-9521F312F82D}"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C1DBA-40CC-4EF2-B580-EA39B4E15B1B}" type="slidenum">
              <a:rPr lang="en-US" smtClean="0"/>
              <a:t>‹#›</a:t>
            </a:fld>
            <a:endParaRPr lang="en-US"/>
          </a:p>
        </p:txBody>
      </p:sp>
    </p:spTree>
    <p:extLst>
      <p:ext uri="{BB962C8B-B14F-4D97-AF65-F5344CB8AC3E}">
        <p14:creationId xmlns:p14="http://schemas.microsoft.com/office/powerpoint/2010/main" val="397704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39BFE4-58EA-476A-BE95-9521F312F82D}"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C1DBA-40CC-4EF2-B580-EA39B4E15B1B}" type="slidenum">
              <a:rPr lang="en-US" smtClean="0"/>
              <a:t>‹#›</a:t>
            </a:fld>
            <a:endParaRPr lang="en-US"/>
          </a:p>
        </p:txBody>
      </p:sp>
    </p:spTree>
    <p:extLst>
      <p:ext uri="{BB962C8B-B14F-4D97-AF65-F5344CB8AC3E}">
        <p14:creationId xmlns:p14="http://schemas.microsoft.com/office/powerpoint/2010/main" val="3224447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39BFE4-58EA-476A-BE95-9521F312F82D}"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C1DBA-40CC-4EF2-B580-EA39B4E15B1B}" type="slidenum">
              <a:rPr lang="en-US" smtClean="0"/>
              <a:t>‹#›</a:t>
            </a:fld>
            <a:endParaRPr lang="en-US"/>
          </a:p>
        </p:txBody>
      </p:sp>
    </p:spTree>
    <p:extLst>
      <p:ext uri="{BB962C8B-B14F-4D97-AF65-F5344CB8AC3E}">
        <p14:creationId xmlns:p14="http://schemas.microsoft.com/office/powerpoint/2010/main" val="2568698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39BFE4-58EA-476A-BE95-9521F312F82D}"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C1DBA-40CC-4EF2-B580-EA39B4E15B1B}" type="slidenum">
              <a:rPr lang="en-US" smtClean="0"/>
              <a:t>‹#›</a:t>
            </a:fld>
            <a:endParaRPr lang="en-US"/>
          </a:p>
        </p:txBody>
      </p:sp>
    </p:spTree>
    <p:extLst>
      <p:ext uri="{BB962C8B-B14F-4D97-AF65-F5344CB8AC3E}">
        <p14:creationId xmlns:p14="http://schemas.microsoft.com/office/powerpoint/2010/main" val="121330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39BFE4-58EA-476A-BE95-9521F312F82D}" type="datetimeFigureOut">
              <a:rPr lang="en-US" smtClean="0"/>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C1DBA-40CC-4EF2-B580-EA39B4E15B1B}" type="slidenum">
              <a:rPr lang="en-US" smtClean="0"/>
              <a:t>‹#›</a:t>
            </a:fld>
            <a:endParaRPr lang="en-US"/>
          </a:p>
        </p:txBody>
      </p:sp>
    </p:spTree>
    <p:extLst>
      <p:ext uri="{BB962C8B-B14F-4D97-AF65-F5344CB8AC3E}">
        <p14:creationId xmlns:p14="http://schemas.microsoft.com/office/powerpoint/2010/main" val="3410951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39BFE4-58EA-476A-BE95-9521F312F82D}" type="datetimeFigureOut">
              <a:rPr lang="en-US" smtClean="0"/>
              <a:t>3/13/2020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3C1DBA-40CC-4EF2-B580-EA39B4E15B1B}" type="slidenum">
              <a:rPr lang="en-US" smtClean="0"/>
              <a:t>‹#›</a:t>
            </a:fld>
            <a:endParaRPr lang="en-US"/>
          </a:p>
        </p:txBody>
      </p:sp>
    </p:spTree>
    <p:extLst>
      <p:ext uri="{BB962C8B-B14F-4D97-AF65-F5344CB8AC3E}">
        <p14:creationId xmlns:p14="http://schemas.microsoft.com/office/powerpoint/2010/main" val="141246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39BFE4-58EA-476A-BE95-9521F312F82D}" type="datetimeFigureOut">
              <a:rPr lang="en-US" smtClean="0"/>
              <a:t>3/13/2020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3C1DBA-40CC-4EF2-B580-EA39B4E15B1B}" type="slidenum">
              <a:rPr lang="en-US" smtClean="0"/>
              <a:t>‹#›</a:t>
            </a:fld>
            <a:endParaRPr lang="en-US"/>
          </a:p>
        </p:txBody>
      </p:sp>
    </p:spTree>
    <p:extLst>
      <p:ext uri="{BB962C8B-B14F-4D97-AF65-F5344CB8AC3E}">
        <p14:creationId xmlns:p14="http://schemas.microsoft.com/office/powerpoint/2010/main" val="72872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39BFE4-58EA-476A-BE95-9521F312F82D}" type="datetimeFigureOut">
              <a:rPr lang="en-US" smtClean="0"/>
              <a:t>3/13/2020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3C1DBA-40CC-4EF2-B580-EA39B4E15B1B}" type="slidenum">
              <a:rPr lang="en-US" smtClean="0"/>
              <a:t>‹#›</a:t>
            </a:fld>
            <a:endParaRPr lang="en-US"/>
          </a:p>
        </p:txBody>
      </p:sp>
    </p:spTree>
    <p:extLst>
      <p:ext uri="{BB962C8B-B14F-4D97-AF65-F5344CB8AC3E}">
        <p14:creationId xmlns:p14="http://schemas.microsoft.com/office/powerpoint/2010/main" val="3188718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39BFE4-58EA-476A-BE95-9521F312F82D}" type="datetimeFigureOut">
              <a:rPr lang="en-US" smtClean="0"/>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C1DBA-40CC-4EF2-B580-EA39B4E15B1B}" type="slidenum">
              <a:rPr lang="en-US" smtClean="0"/>
              <a:t>‹#›</a:t>
            </a:fld>
            <a:endParaRPr lang="en-US"/>
          </a:p>
        </p:txBody>
      </p:sp>
    </p:spTree>
    <p:extLst>
      <p:ext uri="{BB962C8B-B14F-4D97-AF65-F5344CB8AC3E}">
        <p14:creationId xmlns:p14="http://schemas.microsoft.com/office/powerpoint/2010/main" val="4225381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39BFE4-58EA-476A-BE95-9521F312F82D}" type="datetimeFigureOut">
              <a:rPr lang="en-US" smtClean="0"/>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C1DBA-40CC-4EF2-B580-EA39B4E15B1B}" type="slidenum">
              <a:rPr lang="en-US" smtClean="0"/>
              <a:t>‹#›</a:t>
            </a:fld>
            <a:endParaRPr lang="en-US"/>
          </a:p>
        </p:txBody>
      </p:sp>
    </p:spTree>
    <p:extLst>
      <p:ext uri="{BB962C8B-B14F-4D97-AF65-F5344CB8AC3E}">
        <p14:creationId xmlns:p14="http://schemas.microsoft.com/office/powerpoint/2010/main" val="79480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39BFE4-58EA-476A-BE95-9521F312F82D}" type="datetimeFigureOut">
              <a:rPr lang="en-US" smtClean="0"/>
              <a:t>3/13/2020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3C1DBA-40CC-4EF2-B580-EA39B4E15B1B}" type="slidenum">
              <a:rPr lang="en-US" smtClean="0"/>
              <a:t>‹#›</a:t>
            </a:fld>
            <a:endParaRPr lang="en-US"/>
          </a:p>
        </p:txBody>
      </p:sp>
    </p:spTree>
    <p:extLst>
      <p:ext uri="{BB962C8B-B14F-4D97-AF65-F5344CB8AC3E}">
        <p14:creationId xmlns:p14="http://schemas.microsoft.com/office/powerpoint/2010/main" val="9247390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999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120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C28A65-0A07-4F39-B05E-50D4760EA0AF}"/>
              </a:ext>
            </a:extLst>
          </p:cNvPr>
          <p:cNvSpPr/>
          <p:nvPr/>
        </p:nvSpPr>
        <p:spPr>
          <a:xfrm>
            <a:off x="358726" y="168813"/>
            <a:ext cx="8785274" cy="3539430"/>
          </a:xfrm>
          <a:prstGeom prst="rect">
            <a:avLst/>
          </a:prstGeom>
        </p:spPr>
        <p:txBody>
          <a:bodyPr wrap="square">
            <a:spAutoFit/>
          </a:bodyPr>
          <a:lstStyle/>
          <a:p>
            <a:r>
              <a:rPr lang="en-US" sz="3200" dirty="0">
                <a:solidFill>
                  <a:schemeClr val="bg1"/>
                </a:solidFill>
              </a:rPr>
              <a:t>However, you are not in the flesh but in the Spirit, if indeed the Spirit of God dwells in you. But if anyone does not have the </a:t>
            </a:r>
            <a:r>
              <a:rPr lang="en-US" sz="3200" b="1" u="sng" dirty="0">
                <a:solidFill>
                  <a:schemeClr val="bg1"/>
                </a:solidFill>
              </a:rPr>
              <a:t>Spirit of Christ</a:t>
            </a:r>
            <a:r>
              <a:rPr lang="en-US" sz="3200" dirty="0">
                <a:solidFill>
                  <a:schemeClr val="bg1"/>
                </a:solidFill>
              </a:rPr>
              <a:t>, he does not belong to Him. If Christ is in you, though the body is dead because of sin, yet the spirit is alive because of righteousness.</a:t>
            </a:r>
            <a:r>
              <a:rPr lang="en-US" sz="3200" i="1" dirty="0">
                <a:solidFill>
                  <a:schemeClr val="bg1"/>
                </a:solidFill>
                <a:latin typeface="&amp;quot"/>
              </a:rPr>
              <a:t>														 										Romans 8:9-10</a:t>
            </a:r>
            <a:endParaRPr lang="en-US" sz="3200" i="1" dirty="0">
              <a:solidFill>
                <a:schemeClr val="bg1"/>
              </a:solidFill>
            </a:endParaRPr>
          </a:p>
        </p:txBody>
      </p:sp>
      <p:sp>
        <p:nvSpPr>
          <p:cNvPr id="3" name="Rectangle 2">
            <a:extLst>
              <a:ext uri="{FF2B5EF4-FFF2-40B4-BE49-F238E27FC236}">
                <a16:creationId xmlns:a16="http://schemas.microsoft.com/office/drawing/2014/main" id="{98574525-FE4B-47B4-9D8D-AFDDD0F22632}"/>
              </a:ext>
            </a:extLst>
          </p:cNvPr>
          <p:cNvSpPr/>
          <p:nvPr/>
        </p:nvSpPr>
        <p:spPr>
          <a:xfrm>
            <a:off x="358726" y="4247039"/>
            <a:ext cx="8785274" cy="2062103"/>
          </a:xfrm>
          <a:prstGeom prst="rect">
            <a:avLst/>
          </a:prstGeom>
        </p:spPr>
        <p:txBody>
          <a:bodyPr wrap="square">
            <a:spAutoFit/>
          </a:bodyPr>
          <a:lstStyle/>
          <a:p>
            <a:r>
              <a:rPr lang="en-US" sz="3200" dirty="0">
                <a:solidFill>
                  <a:schemeClr val="bg1"/>
                </a:solidFill>
              </a:rPr>
              <a:t>Because you are sons, God has sent forth the      </a:t>
            </a:r>
            <a:r>
              <a:rPr lang="en-US" sz="3200" b="1" u="sng" dirty="0">
                <a:solidFill>
                  <a:schemeClr val="bg1"/>
                </a:solidFill>
              </a:rPr>
              <a:t>Spirit of His Son</a:t>
            </a:r>
            <a:r>
              <a:rPr lang="en-US" sz="3200" b="1" dirty="0">
                <a:solidFill>
                  <a:schemeClr val="bg1"/>
                </a:solidFill>
              </a:rPr>
              <a:t> </a:t>
            </a:r>
            <a:r>
              <a:rPr lang="en-US" sz="3200" dirty="0">
                <a:solidFill>
                  <a:schemeClr val="bg1"/>
                </a:solidFill>
              </a:rPr>
              <a:t>into our hearts, crying,             “Abba! Father!”</a:t>
            </a:r>
            <a:r>
              <a:rPr lang="en-US" sz="3200" i="1" dirty="0">
                <a:solidFill>
                  <a:schemeClr val="bg1"/>
                </a:solidFill>
                <a:latin typeface="&amp;quot"/>
              </a:rPr>
              <a:t>							 																		Galatians 4:6</a:t>
            </a:r>
            <a:endParaRPr lang="en-US" sz="3200" i="1" dirty="0">
              <a:solidFill>
                <a:schemeClr val="bg1"/>
              </a:solidFill>
            </a:endParaRPr>
          </a:p>
        </p:txBody>
      </p:sp>
    </p:spTree>
    <p:extLst>
      <p:ext uri="{BB962C8B-B14F-4D97-AF65-F5344CB8AC3E}">
        <p14:creationId xmlns:p14="http://schemas.microsoft.com/office/powerpoint/2010/main" val="1139305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32353A2-FFFF-4DA2-8FD2-756CED9C48B4}"/>
              </a:ext>
            </a:extLst>
          </p:cNvPr>
          <p:cNvSpPr/>
          <p:nvPr/>
        </p:nvSpPr>
        <p:spPr>
          <a:xfrm>
            <a:off x="1005840" y="2271339"/>
            <a:ext cx="7132320" cy="2062103"/>
          </a:xfrm>
          <a:prstGeom prst="rect">
            <a:avLst/>
          </a:prstGeom>
        </p:spPr>
        <p:txBody>
          <a:bodyPr wrap="square">
            <a:spAutoFit/>
          </a:bodyPr>
          <a:lstStyle/>
          <a:p>
            <a:r>
              <a:rPr lang="en-US" sz="3200" dirty="0">
                <a:solidFill>
                  <a:schemeClr val="bg1"/>
                </a:solidFill>
                <a:latin typeface="Roboto"/>
              </a:rPr>
              <a:t>As lives the flower within the seed,</a:t>
            </a:r>
            <a:br>
              <a:rPr lang="en-US" sz="3200" dirty="0">
                <a:solidFill>
                  <a:schemeClr val="bg1"/>
                </a:solidFill>
              </a:rPr>
            </a:br>
            <a:r>
              <a:rPr lang="en-US" sz="3200" dirty="0">
                <a:solidFill>
                  <a:schemeClr val="bg1"/>
                </a:solidFill>
                <a:latin typeface="Roboto"/>
              </a:rPr>
              <a:t>As in the cone the tree,</a:t>
            </a:r>
            <a:br>
              <a:rPr lang="en-US" sz="3200" dirty="0">
                <a:solidFill>
                  <a:schemeClr val="bg1"/>
                </a:solidFill>
              </a:rPr>
            </a:br>
            <a:r>
              <a:rPr lang="en-US" sz="3200" dirty="0">
                <a:solidFill>
                  <a:schemeClr val="bg1"/>
                </a:solidFill>
                <a:latin typeface="Roboto"/>
              </a:rPr>
              <a:t>So, praise the God of truth and grace,</a:t>
            </a:r>
            <a:br>
              <a:rPr lang="en-US" sz="3200" dirty="0">
                <a:solidFill>
                  <a:schemeClr val="bg1"/>
                </a:solidFill>
              </a:rPr>
            </a:br>
            <a:r>
              <a:rPr lang="en-US" sz="3200" dirty="0">
                <a:solidFill>
                  <a:schemeClr val="bg1"/>
                </a:solidFill>
                <a:latin typeface="Roboto"/>
              </a:rPr>
              <a:t>His Spirit dwelleth in me.</a:t>
            </a:r>
            <a:endParaRPr lang="en-US" sz="3200" dirty="0">
              <a:solidFill>
                <a:schemeClr val="bg1"/>
              </a:solidFill>
            </a:endParaRPr>
          </a:p>
        </p:txBody>
      </p:sp>
    </p:spTree>
    <p:extLst>
      <p:ext uri="{BB962C8B-B14F-4D97-AF65-F5344CB8AC3E}">
        <p14:creationId xmlns:p14="http://schemas.microsoft.com/office/powerpoint/2010/main" val="3163452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8574525-FE4B-47B4-9D8D-AFDDD0F22632}"/>
              </a:ext>
            </a:extLst>
          </p:cNvPr>
          <p:cNvSpPr/>
          <p:nvPr/>
        </p:nvSpPr>
        <p:spPr>
          <a:xfrm>
            <a:off x="358726" y="2278336"/>
            <a:ext cx="8785274" cy="2554545"/>
          </a:xfrm>
          <a:prstGeom prst="rect">
            <a:avLst/>
          </a:prstGeom>
        </p:spPr>
        <p:txBody>
          <a:bodyPr wrap="square">
            <a:spAutoFit/>
          </a:bodyPr>
          <a:lstStyle/>
          <a:p>
            <a:r>
              <a:rPr lang="en-US" sz="3200" dirty="0">
                <a:solidFill>
                  <a:schemeClr val="bg1"/>
                </a:solidFill>
              </a:rPr>
              <a:t>Jesus answered and said to him, “If anyone loves Me, he will keep My word; and My Father will love him, and We will come to him and make Our abode with him.</a:t>
            </a:r>
            <a:r>
              <a:rPr lang="en-US" sz="3200" i="1" dirty="0">
                <a:solidFill>
                  <a:schemeClr val="bg1"/>
                </a:solidFill>
                <a:latin typeface="&amp;quot"/>
              </a:rPr>
              <a:t>						 																							John 14:23</a:t>
            </a:r>
            <a:endParaRPr lang="en-US" sz="3200" i="1" dirty="0">
              <a:solidFill>
                <a:schemeClr val="bg1"/>
              </a:solidFill>
            </a:endParaRPr>
          </a:p>
        </p:txBody>
      </p:sp>
    </p:spTree>
    <p:extLst>
      <p:ext uri="{BB962C8B-B14F-4D97-AF65-F5344CB8AC3E}">
        <p14:creationId xmlns:p14="http://schemas.microsoft.com/office/powerpoint/2010/main" val="2145564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8574525-FE4B-47B4-9D8D-AFDDD0F22632}"/>
              </a:ext>
            </a:extLst>
          </p:cNvPr>
          <p:cNvSpPr/>
          <p:nvPr/>
        </p:nvSpPr>
        <p:spPr>
          <a:xfrm>
            <a:off x="468923" y="1335801"/>
            <a:ext cx="8785274" cy="1077218"/>
          </a:xfrm>
          <a:prstGeom prst="rect">
            <a:avLst/>
          </a:prstGeom>
        </p:spPr>
        <p:txBody>
          <a:bodyPr wrap="square">
            <a:spAutoFit/>
          </a:bodyPr>
          <a:lstStyle/>
          <a:p>
            <a:r>
              <a:rPr lang="en-US" sz="3200" dirty="0">
                <a:solidFill>
                  <a:schemeClr val="bg1"/>
                </a:solidFill>
              </a:rPr>
              <a:t>Be imitators of me, just as I also am of Christ.</a:t>
            </a:r>
            <a:r>
              <a:rPr lang="en-US" sz="3200" i="1" dirty="0">
                <a:solidFill>
                  <a:schemeClr val="bg1"/>
                </a:solidFill>
                <a:latin typeface="&amp;quot"/>
              </a:rPr>
              <a:t>					 								1 Corinthians 11:1</a:t>
            </a:r>
            <a:endParaRPr lang="en-US" sz="3200" i="1" dirty="0">
              <a:solidFill>
                <a:schemeClr val="bg1"/>
              </a:solidFill>
            </a:endParaRPr>
          </a:p>
        </p:txBody>
      </p:sp>
      <p:sp>
        <p:nvSpPr>
          <p:cNvPr id="4" name="Rectangle 3">
            <a:extLst>
              <a:ext uri="{FF2B5EF4-FFF2-40B4-BE49-F238E27FC236}">
                <a16:creationId xmlns:a16="http://schemas.microsoft.com/office/drawing/2014/main" id="{6351E5B6-341A-4511-825F-D0E32C8DFD6D}"/>
              </a:ext>
            </a:extLst>
          </p:cNvPr>
          <p:cNvSpPr/>
          <p:nvPr/>
        </p:nvSpPr>
        <p:spPr>
          <a:xfrm>
            <a:off x="524021" y="3660152"/>
            <a:ext cx="8675077" cy="1569660"/>
          </a:xfrm>
          <a:prstGeom prst="rect">
            <a:avLst/>
          </a:prstGeom>
        </p:spPr>
        <p:txBody>
          <a:bodyPr wrap="square">
            <a:spAutoFit/>
          </a:bodyPr>
          <a:lstStyle/>
          <a:p>
            <a:r>
              <a:rPr lang="en-US" sz="3200" dirty="0">
                <a:solidFill>
                  <a:schemeClr val="bg1"/>
                </a:solidFill>
              </a:rPr>
              <a:t>the one who says he abides in Him ought himself to walk in the same manner as He walked</a:t>
            </a:r>
            <a:r>
              <a:rPr lang="en-US" sz="3200" i="1" dirty="0">
                <a:solidFill>
                  <a:schemeClr val="bg1"/>
                </a:solidFill>
                <a:latin typeface="&amp;quot"/>
              </a:rPr>
              <a:t>	.			 										      1 John 2:6</a:t>
            </a:r>
            <a:endParaRPr lang="en-US" sz="3200" i="1" dirty="0">
              <a:solidFill>
                <a:schemeClr val="bg1"/>
              </a:solidFill>
            </a:endParaRPr>
          </a:p>
        </p:txBody>
      </p:sp>
    </p:spTree>
    <p:extLst>
      <p:ext uri="{BB962C8B-B14F-4D97-AF65-F5344CB8AC3E}">
        <p14:creationId xmlns:p14="http://schemas.microsoft.com/office/powerpoint/2010/main" val="983706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8574525-FE4B-47B4-9D8D-AFDDD0F22632}"/>
              </a:ext>
            </a:extLst>
          </p:cNvPr>
          <p:cNvSpPr/>
          <p:nvPr/>
        </p:nvSpPr>
        <p:spPr>
          <a:xfrm>
            <a:off x="358726" y="1898509"/>
            <a:ext cx="8785274" cy="2554545"/>
          </a:xfrm>
          <a:prstGeom prst="rect">
            <a:avLst/>
          </a:prstGeom>
        </p:spPr>
        <p:txBody>
          <a:bodyPr wrap="square">
            <a:spAutoFit/>
          </a:bodyPr>
          <a:lstStyle/>
          <a:p>
            <a:r>
              <a:rPr lang="en-US" sz="3200" b="1" baseline="30000" dirty="0">
                <a:solidFill>
                  <a:schemeClr val="bg1"/>
                </a:solidFill>
              </a:rPr>
              <a:t> </a:t>
            </a:r>
            <a:r>
              <a:rPr lang="en-US" sz="3200" dirty="0">
                <a:solidFill>
                  <a:schemeClr val="bg1"/>
                </a:solidFill>
              </a:rPr>
              <a:t>If I then, the Lord and the Teacher, washed your feet, you also ought to wash one another’s feet.   For </a:t>
            </a:r>
            <a:r>
              <a:rPr lang="en-US" sz="3200" b="1" u="sng" dirty="0">
                <a:solidFill>
                  <a:schemeClr val="bg1"/>
                </a:solidFill>
              </a:rPr>
              <a:t>I gave you an example</a:t>
            </a:r>
            <a:r>
              <a:rPr lang="en-US" sz="3200" b="1" dirty="0">
                <a:solidFill>
                  <a:schemeClr val="bg1"/>
                </a:solidFill>
              </a:rPr>
              <a:t> </a:t>
            </a:r>
            <a:r>
              <a:rPr lang="en-US" sz="3200" dirty="0">
                <a:solidFill>
                  <a:schemeClr val="bg1"/>
                </a:solidFill>
              </a:rPr>
              <a:t>that you also should do as I did to you.</a:t>
            </a:r>
          </a:p>
          <a:p>
            <a:r>
              <a:rPr lang="en-US" sz="3200" i="1" dirty="0">
                <a:solidFill>
                  <a:schemeClr val="bg1"/>
                </a:solidFill>
              </a:rPr>
              <a:t>													John 13:14-15</a:t>
            </a:r>
          </a:p>
        </p:txBody>
      </p:sp>
    </p:spTree>
    <p:extLst>
      <p:ext uri="{BB962C8B-B14F-4D97-AF65-F5344CB8AC3E}">
        <p14:creationId xmlns:p14="http://schemas.microsoft.com/office/powerpoint/2010/main" val="2235305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8574525-FE4B-47B4-9D8D-AFDDD0F22632}"/>
              </a:ext>
            </a:extLst>
          </p:cNvPr>
          <p:cNvSpPr/>
          <p:nvPr/>
        </p:nvSpPr>
        <p:spPr>
          <a:xfrm>
            <a:off x="358726" y="1800035"/>
            <a:ext cx="8785274" cy="3046988"/>
          </a:xfrm>
          <a:prstGeom prst="rect">
            <a:avLst/>
          </a:prstGeom>
        </p:spPr>
        <p:txBody>
          <a:bodyPr wrap="square">
            <a:spAutoFit/>
          </a:bodyPr>
          <a:lstStyle/>
          <a:p>
            <a:r>
              <a:rPr lang="en-US" sz="3200" dirty="0">
                <a:solidFill>
                  <a:schemeClr val="bg1"/>
                </a:solidFill>
              </a:rPr>
              <a:t>A new commandment I give to you, that you love one another, </a:t>
            </a:r>
            <a:r>
              <a:rPr lang="en-US" sz="3200" b="1" u="sng" dirty="0">
                <a:solidFill>
                  <a:schemeClr val="bg1"/>
                </a:solidFill>
              </a:rPr>
              <a:t>even as I have loved you</a:t>
            </a:r>
            <a:r>
              <a:rPr lang="en-US" sz="3200" dirty="0">
                <a:solidFill>
                  <a:schemeClr val="bg1"/>
                </a:solidFill>
              </a:rPr>
              <a:t>, that you also love one another. By this all men will know that you are My disciples, if you have love for one another.</a:t>
            </a:r>
            <a:r>
              <a:rPr lang="en-US" sz="3200" i="1" dirty="0">
                <a:solidFill>
                  <a:schemeClr val="bg1"/>
                </a:solidFill>
              </a:rPr>
              <a:t>													       														John 13:34-35</a:t>
            </a:r>
          </a:p>
        </p:txBody>
      </p:sp>
    </p:spTree>
    <p:extLst>
      <p:ext uri="{BB962C8B-B14F-4D97-AF65-F5344CB8AC3E}">
        <p14:creationId xmlns:p14="http://schemas.microsoft.com/office/powerpoint/2010/main" val="3402207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8574525-FE4B-47B4-9D8D-AFDDD0F22632}"/>
              </a:ext>
            </a:extLst>
          </p:cNvPr>
          <p:cNvSpPr/>
          <p:nvPr/>
        </p:nvSpPr>
        <p:spPr>
          <a:xfrm>
            <a:off x="358726" y="1800035"/>
            <a:ext cx="8785274" cy="3539430"/>
          </a:xfrm>
          <a:prstGeom prst="rect">
            <a:avLst/>
          </a:prstGeom>
        </p:spPr>
        <p:txBody>
          <a:bodyPr wrap="square">
            <a:spAutoFit/>
          </a:bodyPr>
          <a:lstStyle/>
          <a:p>
            <a:r>
              <a:rPr lang="en-US" sz="3200" b="1" baseline="30000" dirty="0">
                <a:solidFill>
                  <a:schemeClr val="bg1"/>
                </a:solidFill>
              </a:rPr>
              <a:t> </a:t>
            </a:r>
            <a:r>
              <a:rPr lang="en-US" sz="3200" dirty="0">
                <a:solidFill>
                  <a:schemeClr val="bg1"/>
                </a:solidFill>
              </a:rPr>
              <a:t>Do nothing from selfishness or empty conceit, but with humility of mind regard one another as more important than yourselves; do not merely look out for your own personal interests, but also for the interests of others. </a:t>
            </a:r>
            <a:r>
              <a:rPr lang="en-US" sz="3200" b="1" u="sng" dirty="0">
                <a:solidFill>
                  <a:schemeClr val="bg1"/>
                </a:solidFill>
              </a:rPr>
              <a:t>Have this attitude in yourselves which was also in Christ Jesus</a:t>
            </a:r>
            <a:r>
              <a:rPr lang="en-US" sz="3200" dirty="0">
                <a:solidFill>
                  <a:schemeClr val="bg1"/>
                </a:solidFill>
              </a:rPr>
              <a:t>		</a:t>
            </a:r>
            <a:r>
              <a:rPr lang="en-US" sz="3200" i="1" dirty="0">
                <a:solidFill>
                  <a:schemeClr val="bg1"/>
                </a:solidFill>
              </a:rPr>
              <a:t>											       						Philippians 2:3-5</a:t>
            </a:r>
          </a:p>
        </p:txBody>
      </p:sp>
    </p:spTree>
    <p:extLst>
      <p:ext uri="{BB962C8B-B14F-4D97-AF65-F5344CB8AC3E}">
        <p14:creationId xmlns:p14="http://schemas.microsoft.com/office/powerpoint/2010/main" val="1818961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8574525-FE4B-47B4-9D8D-AFDDD0F22632}"/>
              </a:ext>
            </a:extLst>
          </p:cNvPr>
          <p:cNvSpPr/>
          <p:nvPr/>
        </p:nvSpPr>
        <p:spPr>
          <a:xfrm>
            <a:off x="358726" y="1413063"/>
            <a:ext cx="8785274" cy="4031873"/>
          </a:xfrm>
          <a:prstGeom prst="rect">
            <a:avLst/>
          </a:prstGeom>
        </p:spPr>
        <p:txBody>
          <a:bodyPr wrap="square">
            <a:spAutoFit/>
          </a:bodyPr>
          <a:lstStyle/>
          <a:p>
            <a:r>
              <a:rPr lang="en-US" sz="3200" dirty="0">
                <a:solidFill>
                  <a:schemeClr val="bg1"/>
                </a:solidFill>
              </a:rPr>
              <a:t>For what credit is there if, when you sin and are harshly treated, you endure it with patience? But if when you do what is right and suffer for it you patiently endure it, this finds favor with God. For you have been called for this purpose, since Christ also suffered for you, </a:t>
            </a:r>
            <a:r>
              <a:rPr lang="en-US" sz="3200" b="1" u="sng" dirty="0">
                <a:solidFill>
                  <a:schemeClr val="bg1"/>
                </a:solidFill>
              </a:rPr>
              <a:t>leaving you an example</a:t>
            </a:r>
            <a:r>
              <a:rPr lang="en-US" sz="3200" b="1" dirty="0">
                <a:solidFill>
                  <a:schemeClr val="bg1"/>
                </a:solidFill>
              </a:rPr>
              <a:t> </a:t>
            </a:r>
            <a:r>
              <a:rPr lang="en-US" sz="3200" dirty="0">
                <a:solidFill>
                  <a:schemeClr val="bg1"/>
                </a:solidFill>
              </a:rPr>
              <a:t>for you to follow in His steps		</a:t>
            </a:r>
            <a:r>
              <a:rPr lang="en-US" sz="3200" i="1" dirty="0">
                <a:solidFill>
                  <a:schemeClr val="bg1"/>
                </a:solidFill>
              </a:rPr>
              <a:t>									       										      1 Peter 2:20-21</a:t>
            </a:r>
          </a:p>
        </p:txBody>
      </p:sp>
    </p:spTree>
    <p:extLst>
      <p:ext uri="{BB962C8B-B14F-4D97-AF65-F5344CB8AC3E}">
        <p14:creationId xmlns:p14="http://schemas.microsoft.com/office/powerpoint/2010/main" val="1691552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774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C28A65-0A07-4F39-B05E-50D4760EA0AF}"/>
              </a:ext>
            </a:extLst>
          </p:cNvPr>
          <p:cNvSpPr/>
          <p:nvPr/>
        </p:nvSpPr>
        <p:spPr>
          <a:xfrm>
            <a:off x="837027" y="2514992"/>
            <a:ext cx="7469945" cy="1569660"/>
          </a:xfrm>
          <a:prstGeom prst="rect">
            <a:avLst/>
          </a:prstGeom>
        </p:spPr>
        <p:txBody>
          <a:bodyPr wrap="square">
            <a:spAutoFit/>
          </a:bodyPr>
          <a:lstStyle/>
          <a:p>
            <a:r>
              <a:rPr lang="en-US" sz="3200" dirty="0">
                <a:solidFill>
                  <a:schemeClr val="bg1"/>
                </a:solidFill>
                <a:latin typeface="&amp;quot"/>
              </a:rPr>
              <a:t>…Elisha the son of </a:t>
            </a:r>
            <a:r>
              <a:rPr lang="en-US" sz="3200" dirty="0" err="1">
                <a:solidFill>
                  <a:schemeClr val="bg1"/>
                </a:solidFill>
                <a:latin typeface="&amp;quot"/>
              </a:rPr>
              <a:t>Shaphat</a:t>
            </a:r>
            <a:r>
              <a:rPr lang="en-US" sz="3200" dirty="0">
                <a:solidFill>
                  <a:schemeClr val="bg1"/>
                </a:solidFill>
                <a:latin typeface="&amp;quot"/>
              </a:rPr>
              <a:t> of Abel-</a:t>
            </a:r>
            <a:r>
              <a:rPr lang="en-US" sz="3200" dirty="0" err="1">
                <a:solidFill>
                  <a:schemeClr val="bg1"/>
                </a:solidFill>
                <a:latin typeface="&amp;quot"/>
              </a:rPr>
              <a:t>meholah</a:t>
            </a:r>
            <a:r>
              <a:rPr lang="en-US" sz="3200" dirty="0">
                <a:solidFill>
                  <a:schemeClr val="bg1"/>
                </a:solidFill>
                <a:latin typeface="&amp;quot"/>
              </a:rPr>
              <a:t> you shall anoint as prophet in your place.</a:t>
            </a:r>
          </a:p>
          <a:p>
            <a:r>
              <a:rPr lang="en-US" sz="3200" i="1" dirty="0">
                <a:solidFill>
                  <a:schemeClr val="bg1"/>
                </a:solidFill>
                <a:latin typeface="&amp;quot"/>
              </a:rPr>
              <a:t>											1 Kings 19:16</a:t>
            </a:r>
            <a:endParaRPr lang="en-US" sz="3200" i="1" dirty="0">
              <a:solidFill>
                <a:schemeClr val="bg1"/>
              </a:solidFill>
            </a:endParaRPr>
          </a:p>
        </p:txBody>
      </p:sp>
    </p:spTree>
    <p:extLst>
      <p:ext uri="{BB962C8B-B14F-4D97-AF65-F5344CB8AC3E}">
        <p14:creationId xmlns:p14="http://schemas.microsoft.com/office/powerpoint/2010/main" val="186713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C28A65-0A07-4F39-B05E-50D4760EA0AF}"/>
              </a:ext>
            </a:extLst>
          </p:cNvPr>
          <p:cNvSpPr/>
          <p:nvPr/>
        </p:nvSpPr>
        <p:spPr>
          <a:xfrm>
            <a:off x="323557" y="0"/>
            <a:ext cx="8623495" cy="2246769"/>
          </a:xfrm>
          <a:prstGeom prst="rect">
            <a:avLst/>
          </a:prstGeom>
        </p:spPr>
        <p:txBody>
          <a:bodyPr wrap="square">
            <a:spAutoFit/>
          </a:bodyPr>
          <a:lstStyle/>
          <a:p>
            <a:r>
              <a:rPr lang="en-US" sz="2800" dirty="0">
                <a:solidFill>
                  <a:schemeClr val="bg1"/>
                </a:solidFill>
              </a:rPr>
              <a:t>Elijah said to Elisha, “Stay here please, for the </a:t>
            </a:r>
            <a:r>
              <a:rPr lang="en-US" sz="2800" cap="small" dirty="0">
                <a:solidFill>
                  <a:schemeClr val="bg1"/>
                </a:solidFill>
              </a:rPr>
              <a:t>Lord</a:t>
            </a:r>
            <a:r>
              <a:rPr lang="en-US" sz="2800" dirty="0">
                <a:solidFill>
                  <a:schemeClr val="bg1"/>
                </a:solidFill>
              </a:rPr>
              <a:t> has sent me as far as Bethel.” But Elisha said, “As the </a:t>
            </a:r>
            <a:r>
              <a:rPr lang="en-US" sz="2800" cap="small" dirty="0">
                <a:solidFill>
                  <a:schemeClr val="bg1"/>
                </a:solidFill>
              </a:rPr>
              <a:t>Lord</a:t>
            </a:r>
            <a:r>
              <a:rPr lang="en-US" sz="2800" dirty="0">
                <a:solidFill>
                  <a:schemeClr val="bg1"/>
                </a:solidFill>
              </a:rPr>
              <a:t> lives and as you yourself live, I will not leave you.” So they went down to Bethel.</a:t>
            </a:r>
          </a:p>
          <a:p>
            <a:r>
              <a:rPr lang="en-US" sz="2800" i="1" dirty="0">
                <a:solidFill>
                  <a:schemeClr val="bg1"/>
                </a:solidFill>
              </a:rPr>
              <a:t>													2 Kings 2:2</a:t>
            </a:r>
          </a:p>
        </p:txBody>
      </p:sp>
      <p:sp>
        <p:nvSpPr>
          <p:cNvPr id="3" name="Rectangle 2">
            <a:extLst>
              <a:ext uri="{FF2B5EF4-FFF2-40B4-BE49-F238E27FC236}">
                <a16:creationId xmlns:a16="http://schemas.microsoft.com/office/drawing/2014/main" id="{F9C73311-81AA-4285-883C-CAE3742E52B9}"/>
              </a:ext>
            </a:extLst>
          </p:cNvPr>
          <p:cNvSpPr/>
          <p:nvPr/>
        </p:nvSpPr>
        <p:spPr>
          <a:xfrm>
            <a:off x="323557" y="2246769"/>
            <a:ext cx="8623495" cy="2246769"/>
          </a:xfrm>
          <a:prstGeom prst="rect">
            <a:avLst/>
          </a:prstGeom>
        </p:spPr>
        <p:txBody>
          <a:bodyPr wrap="square">
            <a:spAutoFit/>
          </a:bodyPr>
          <a:lstStyle/>
          <a:p>
            <a:r>
              <a:rPr lang="en-US" sz="2800" dirty="0">
                <a:solidFill>
                  <a:schemeClr val="bg1"/>
                </a:solidFill>
              </a:rPr>
              <a:t>Elijah said to him, “Elisha, please stay here, for the </a:t>
            </a:r>
            <a:r>
              <a:rPr lang="en-US" sz="2800" cap="small" dirty="0">
                <a:solidFill>
                  <a:schemeClr val="bg1"/>
                </a:solidFill>
              </a:rPr>
              <a:t>Lord</a:t>
            </a:r>
            <a:r>
              <a:rPr lang="en-US" sz="2800" dirty="0">
                <a:solidFill>
                  <a:schemeClr val="bg1"/>
                </a:solidFill>
              </a:rPr>
              <a:t> has sent me to Jericho.” But he said, “As the </a:t>
            </a:r>
            <a:r>
              <a:rPr lang="en-US" sz="2800" cap="small" dirty="0">
                <a:solidFill>
                  <a:schemeClr val="bg1"/>
                </a:solidFill>
              </a:rPr>
              <a:t>Lord</a:t>
            </a:r>
            <a:r>
              <a:rPr lang="en-US" sz="2800" dirty="0">
                <a:solidFill>
                  <a:schemeClr val="bg1"/>
                </a:solidFill>
              </a:rPr>
              <a:t> lives, and as you yourself live, I will not leave you.” So they came to Jericho.</a:t>
            </a:r>
            <a:r>
              <a:rPr lang="en-US" sz="2800" i="1" dirty="0">
                <a:solidFill>
                  <a:schemeClr val="bg1"/>
                </a:solidFill>
              </a:rPr>
              <a:t>																										 2 Kings 2:4</a:t>
            </a:r>
          </a:p>
        </p:txBody>
      </p:sp>
      <p:sp>
        <p:nvSpPr>
          <p:cNvPr id="4" name="Rectangle 3">
            <a:extLst>
              <a:ext uri="{FF2B5EF4-FFF2-40B4-BE49-F238E27FC236}">
                <a16:creationId xmlns:a16="http://schemas.microsoft.com/office/drawing/2014/main" id="{1E2CB3D2-F878-4F49-BE99-9CE6CF8F4402}"/>
              </a:ext>
            </a:extLst>
          </p:cNvPr>
          <p:cNvSpPr/>
          <p:nvPr/>
        </p:nvSpPr>
        <p:spPr>
          <a:xfrm>
            <a:off x="323556" y="4493538"/>
            <a:ext cx="8623495" cy="2246769"/>
          </a:xfrm>
          <a:prstGeom prst="rect">
            <a:avLst/>
          </a:prstGeom>
        </p:spPr>
        <p:txBody>
          <a:bodyPr wrap="square">
            <a:spAutoFit/>
          </a:bodyPr>
          <a:lstStyle/>
          <a:p>
            <a:r>
              <a:rPr lang="en-US" sz="2800" dirty="0">
                <a:solidFill>
                  <a:schemeClr val="bg1"/>
                </a:solidFill>
              </a:rPr>
              <a:t>Then Elijah said to him, “Please stay here, for the </a:t>
            </a:r>
            <a:r>
              <a:rPr lang="en-US" sz="2800" cap="small" dirty="0">
                <a:solidFill>
                  <a:schemeClr val="bg1"/>
                </a:solidFill>
              </a:rPr>
              <a:t>Lord</a:t>
            </a:r>
            <a:r>
              <a:rPr lang="en-US" sz="2800" dirty="0">
                <a:solidFill>
                  <a:schemeClr val="bg1"/>
                </a:solidFill>
              </a:rPr>
              <a:t> has sent me to the Jordan.” And he said, “As the </a:t>
            </a:r>
            <a:r>
              <a:rPr lang="en-US" sz="2800" cap="small" dirty="0">
                <a:solidFill>
                  <a:schemeClr val="bg1"/>
                </a:solidFill>
              </a:rPr>
              <a:t>Lord</a:t>
            </a:r>
            <a:r>
              <a:rPr lang="en-US" sz="2800" dirty="0">
                <a:solidFill>
                  <a:schemeClr val="bg1"/>
                </a:solidFill>
              </a:rPr>
              <a:t> lives, and as you yourself live, I will not leave you.” So the two of them went on.</a:t>
            </a:r>
            <a:r>
              <a:rPr lang="en-US" sz="2800" i="1" dirty="0">
                <a:solidFill>
                  <a:schemeClr val="bg1"/>
                </a:solidFill>
              </a:rPr>
              <a:t>																										      2 Kings 2:6</a:t>
            </a:r>
          </a:p>
        </p:txBody>
      </p:sp>
    </p:spTree>
    <p:extLst>
      <p:ext uri="{BB962C8B-B14F-4D97-AF65-F5344CB8AC3E}">
        <p14:creationId xmlns:p14="http://schemas.microsoft.com/office/powerpoint/2010/main" val="2451837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C28A65-0A07-4F39-B05E-50D4760EA0AF}"/>
              </a:ext>
            </a:extLst>
          </p:cNvPr>
          <p:cNvSpPr/>
          <p:nvPr/>
        </p:nvSpPr>
        <p:spPr>
          <a:xfrm>
            <a:off x="358726" y="2151727"/>
            <a:ext cx="8426547" cy="2554545"/>
          </a:xfrm>
          <a:prstGeom prst="rect">
            <a:avLst/>
          </a:prstGeom>
        </p:spPr>
        <p:txBody>
          <a:bodyPr wrap="square">
            <a:spAutoFit/>
          </a:bodyPr>
          <a:lstStyle/>
          <a:p>
            <a:r>
              <a:rPr lang="en-US" sz="3200" dirty="0">
                <a:solidFill>
                  <a:schemeClr val="bg1"/>
                </a:solidFill>
              </a:rPr>
              <a:t>Elijah took his mantle and folded it together and struck the waters, and they were divided here and there, so that the two of them crossed over on dry ground.</a:t>
            </a:r>
            <a:r>
              <a:rPr lang="en-US" sz="3200" i="1" dirty="0">
                <a:solidFill>
                  <a:schemeClr val="bg1"/>
                </a:solidFill>
                <a:latin typeface="&amp;quot"/>
              </a:rPr>
              <a:t>																											2 Kings 2:8</a:t>
            </a:r>
            <a:endParaRPr lang="en-US" sz="3200" i="1" dirty="0">
              <a:solidFill>
                <a:schemeClr val="bg1"/>
              </a:solidFill>
            </a:endParaRPr>
          </a:p>
        </p:txBody>
      </p:sp>
    </p:spTree>
    <p:extLst>
      <p:ext uri="{BB962C8B-B14F-4D97-AF65-F5344CB8AC3E}">
        <p14:creationId xmlns:p14="http://schemas.microsoft.com/office/powerpoint/2010/main" val="3545661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C28A65-0A07-4F39-B05E-50D4760EA0AF}"/>
              </a:ext>
            </a:extLst>
          </p:cNvPr>
          <p:cNvSpPr/>
          <p:nvPr/>
        </p:nvSpPr>
        <p:spPr>
          <a:xfrm>
            <a:off x="358726" y="1968847"/>
            <a:ext cx="8426547" cy="2554545"/>
          </a:xfrm>
          <a:prstGeom prst="rect">
            <a:avLst/>
          </a:prstGeom>
        </p:spPr>
        <p:txBody>
          <a:bodyPr wrap="square">
            <a:spAutoFit/>
          </a:bodyPr>
          <a:lstStyle/>
          <a:p>
            <a:r>
              <a:rPr lang="en-US" sz="3200" dirty="0">
                <a:solidFill>
                  <a:schemeClr val="bg1"/>
                </a:solidFill>
              </a:rPr>
              <a:t>As they were going along and talking, behold, there appeared a chariot of fire and horses of fire which separated the two of them. And Elijah went up by a </a:t>
            </a:r>
            <a:r>
              <a:rPr lang="en-US" sz="3200" baseline="30000" dirty="0">
                <a:solidFill>
                  <a:schemeClr val="bg1"/>
                </a:solidFill>
              </a:rPr>
              <a:t> </a:t>
            </a:r>
            <a:r>
              <a:rPr lang="en-US" sz="3200" dirty="0">
                <a:solidFill>
                  <a:schemeClr val="bg1"/>
                </a:solidFill>
              </a:rPr>
              <a:t>whirlwind to heaven.</a:t>
            </a:r>
            <a:r>
              <a:rPr lang="en-US" sz="3200" i="1" dirty="0">
                <a:solidFill>
                  <a:schemeClr val="bg1"/>
                </a:solidFill>
                <a:latin typeface="&amp;quot"/>
              </a:rPr>
              <a:t>																			2 Kings 2:11</a:t>
            </a:r>
            <a:endParaRPr lang="en-US" sz="3200" i="1" dirty="0">
              <a:solidFill>
                <a:schemeClr val="bg1"/>
              </a:solidFill>
            </a:endParaRPr>
          </a:p>
        </p:txBody>
      </p:sp>
    </p:spTree>
    <p:extLst>
      <p:ext uri="{BB962C8B-B14F-4D97-AF65-F5344CB8AC3E}">
        <p14:creationId xmlns:p14="http://schemas.microsoft.com/office/powerpoint/2010/main" val="3937152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C28A65-0A07-4F39-B05E-50D4760EA0AF}"/>
              </a:ext>
            </a:extLst>
          </p:cNvPr>
          <p:cNvSpPr/>
          <p:nvPr/>
        </p:nvSpPr>
        <p:spPr>
          <a:xfrm>
            <a:off x="358726" y="1307665"/>
            <a:ext cx="8426547" cy="4031873"/>
          </a:xfrm>
          <a:prstGeom prst="rect">
            <a:avLst/>
          </a:prstGeom>
        </p:spPr>
        <p:txBody>
          <a:bodyPr wrap="square">
            <a:spAutoFit/>
          </a:bodyPr>
          <a:lstStyle/>
          <a:p>
            <a:r>
              <a:rPr lang="en-US" sz="3200" dirty="0">
                <a:solidFill>
                  <a:schemeClr val="bg1"/>
                </a:solidFill>
              </a:rPr>
              <a:t>He took the mantle of Elijah that fell from him and struck the waters and said, “Where is the </a:t>
            </a:r>
            <a:r>
              <a:rPr lang="en-US" sz="3200" cap="small" dirty="0">
                <a:solidFill>
                  <a:schemeClr val="bg1"/>
                </a:solidFill>
              </a:rPr>
              <a:t>Lord</a:t>
            </a:r>
            <a:r>
              <a:rPr lang="en-US" sz="3200" dirty="0">
                <a:solidFill>
                  <a:schemeClr val="bg1"/>
                </a:solidFill>
              </a:rPr>
              <a:t>, the God of Elijah?” </a:t>
            </a:r>
          </a:p>
          <a:p>
            <a:endParaRPr lang="en-US" sz="3200" dirty="0">
              <a:solidFill>
                <a:schemeClr val="bg1"/>
              </a:solidFill>
            </a:endParaRPr>
          </a:p>
          <a:p>
            <a:r>
              <a:rPr lang="en-US" sz="3200" dirty="0">
                <a:solidFill>
                  <a:schemeClr val="bg1"/>
                </a:solidFill>
              </a:rPr>
              <a:t>And when he also had struck the waters, they were divided here and there; and Elisha crossed over.</a:t>
            </a:r>
            <a:r>
              <a:rPr lang="en-US" sz="3200" i="1" dirty="0">
                <a:solidFill>
                  <a:schemeClr val="bg1"/>
                </a:solidFill>
                <a:latin typeface="&amp;quot"/>
              </a:rPr>
              <a:t>																														2 Kings 2:14</a:t>
            </a:r>
            <a:endParaRPr lang="en-US" sz="3200" i="1" dirty="0">
              <a:solidFill>
                <a:schemeClr val="bg1"/>
              </a:solidFill>
            </a:endParaRPr>
          </a:p>
        </p:txBody>
      </p:sp>
    </p:spTree>
    <p:extLst>
      <p:ext uri="{BB962C8B-B14F-4D97-AF65-F5344CB8AC3E}">
        <p14:creationId xmlns:p14="http://schemas.microsoft.com/office/powerpoint/2010/main" val="3205944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C28A65-0A07-4F39-B05E-50D4760EA0AF}"/>
              </a:ext>
            </a:extLst>
          </p:cNvPr>
          <p:cNvSpPr/>
          <p:nvPr/>
        </p:nvSpPr>
        <p:spPr>
          <a:xfrm>
            <a:off x="358726" y="181957"/>
            <a:ext cx="8426547" cy="6001643"/>
          </a:xfrm>
          <a:prstGeom prst="rect">
            <a:avLst/>
          </a:prstGeom>
        </p:spPr>
        <p:txBody>
          <a:bodyPr wrap="square">
            <a:spAutoFit/>
          </a:bodyPr>
          <a:lstStyle/>
          <a:p>
            <a:r>
              <a:rPr lang="en-US" sz="3200" b="1" baseline="30000" dirty="0">
                <a:solidFill>
                  <a:schemeClr val="bg1"/>
                </a:solidFill>
              </a:rPr>
              <a:t>19 </a:t>
            </a:r>
            <a:r>
              <a:rPr lang="en-US" sz="3200" dirty="0">
                <a:solidFill>
                  <a:schemeClr val="bg1"/>
                </a:solidFill>
              </a:rPr>
              <a:t>Then the men of the city said to Elisha, “Behold now, the situation of this city is pleasant, as my lord sees; but the water is bad and the land is unfruitful.” </a:t>
            </a:r>
            <a:r>
              <a:rPr lang="en-US" sz="3200" b="1" baseline="30000" dirty="0">
                <a:solidFill>
                  <a:schemeClr val="bg1"/>
                </a:solidFill>
              </a:rPr>
              <a:t>20 </a:t>
            </a:r>
            <a:r>
              <a:rPr lang="en-US" sz="3200" dirty="0">
                <a:solidFill>
                  <a:schemeClr val="bg1"/>
                </a:solidFill>
              </a:rPr>
              <a:t>He said, “Bring me a new jar, and put salt in it.” So they brought it to him. </a:t>
            </a:r>
            <a:r>
              <a:rPr lang="en-US" sz="3200" b="1" baseline="30000" dirty="0">
                <a:solidFill>
                  <a:schemeClr val="bg1"/>
                </a:solidFill>
              </a:rPr>
              <a:t>21 </a:t>
            </a:r>
            <a:r>
              <a:rPr lang="en-US" sz="3200" dirty="0">
                <a:solidFill>
                  <a:schemeClr val="bg1"/>
                </a:solidFill>
              </a:rPr>
              <a:t>He went out to the spring of water and threw salt in it and said, “Thus says the </a:t>
            </a:r>
            <a:r>
              <a:rPr lang="en-US" sz="3200" cap="small" dirty="0">
                <a:solidFill>
                  <a:schemeClr val="bg1"/>
                </a:solidFill>
              </a:rPr>
              <a:t>Lord</a:t>
            </a:r>
            <a:r>
              <a:rPr lang="en-US" sz="3200" dirty="0">
                <a:solidFill>
                  <a:schemeClr val="bg1"/>
                </a:solidFill>
              </a:rPr>
              <a:t>, ‘I have purified these waters; there shall not be from there death or unfruitfulness any longer.’” </a:t>
            </a:r>
            <a:r>
              <a:rPr lang="en-US" sz="3200" b="1" baseline="30000" dirty="0">
                <a:solidFill>
                  <a:schemeClr val="bg1"/>
                </a:solidFill>
              </a:rPr>
              <a:t>22 </a:t>
            </a:r>
            <a:r>
              <a:rPr lang="en-US" sz="3200" dirty="0">
                <a:solidFill>
                  <a:schemeClr val="bg1"/>
                </a:solidFill>
              </a:rPr>
              <a:t>So the waters have been purified to this day, according to the word of Elisha which he spoke.</a:t>
            </a:r>
            <a:r>
              <a:rPr lang="en-US" sz="3200" dirty="0">
                <a:solidFill>
                  <a:schemeClr val="bg1"/>
                </a:solidFill>
                <a:latin typeface="&amp;quot"/>
              </a:rPr>
              <a:t>	</a:t>
            </a:r>
            <a:r>
              <a:rPr lang="en-US" sz="3200" i="1" dirty="0">
                <a:solidFill>
                  <a:schemeClr val="bg1"/>
                </a:solidFill>
                <a:latin typeface="&amp;quot"/>
              </a:rPr>
              <a:t>																		2 Kings 2:19-22</a:t>
            </a:r>
            <a:endParaRPr lang="en-US" sz="3200" i="1" dirty="0">
              <a:solidFill>
                <a:schemeClr val="bg1"/>
              </a:solidFill>
            </a:endParaRPr>
          </a:p>
        </p:txBody>
      </p:sp>
    </p:spTree>
    <p:extLst>
      <p:ext uri="{BB962C8B-B14F-4D97-AF65-F5344CB8AC3E}">
        <p14:creationId xmlns:p14="http://schemas.microsoft.com/office/powerpoint/2010/main" val="3055752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C28A65-0A07-4F39-B05E-50D4760EA0AF}"/>
              </a:ext>
            </a:extLst>
          </p:cNvPr>
          <p:cNvSpPr/>
          <p:nvPr/>
        </p:nvSpPr>
        <p:spPr>
          <a:xfrm>
            <a:off x="471268" y="674400"/>
            <a:ext cx="8426547" cy="5509200"/>
          </a:xfrm>
          <a:prstGeom prst="rect">
            <a:avLst/>
          </a:prstGeom>
        </p:spPr>
        <p:txBody>
          <a:bodyPr wrap="square">
            <a:spAutoFit/>
          </a:bodyPr>
          <a:lstStyle/>
          <a:p>
            <a:r>
              <a:rPr lang="en-US" sz="3200" b="1" baseline="30000" dirty="0">
                <a:solidFill>
                  <a:schemeClr val="bg1"/>
                </a:solidFill>
              </a:rPr>
              <a:t>23 </a:t>
            </a:r>
            <a:r>
              <a:rPr lang="en-US" sz="3200" dirty="0">
                <a:solidFill>
                  <a:schemeClr val="bg1"/>
                </a:solidFill>
              </a:rPr>
              <a:t>Then he went up from there to Bethel; and as he was going up by the way, young lads came out from the city and mocked him and said to him, “Go up, you baldhead; go up, you baldhead!” </a:t>
            </a:r>
            <a:r>
              <a:rPr lang="en-US" sz="3200" b="1" baseline="30000" dirty="0">
                <a:solidFill>
                  <a:schemeClr val="bg1"/>
                </a:solidFill>
              </a:rPr>
              <a:t>24 </a:t>
            </a:r>
            <a:r>
              <a:rPr lang="en-US" sz="3200" dirty="0">
                <a:solidFill>
                  <a:schemeClr val="bg1"/>
                </a:solidFill>
              </a:rPr>
              <a:t>When he looked behind him and saw them, he cursed them in the name of the </a:t>
            </a:r>
            <a:r>
              <a:rPr lang="en-US" sz="3200" cap="small" dirty="0">
                <a:solidFill>
                  <a:schemeClr val="bg1"/>
                </a:solidFill>
              </a:rPr>
              <a:t>Lord</a:t>
            </a:r>
            <a:r>
              <a:rPr lang="en-US" sz="3200" dirty="0">
                <a:solidFill>
                  <a:schemeClr val="bg1"/>
                </a:solidFill>
              </a:rPr>
              <a:t>. Then two female bears came out of the woods and tore up forty-two lads of their number. </a:t>
            </a:r>
            <a:r>
              <a:rPr lang="en-US" sz="3200" b="1" baseline="30000" dirty="0">
                <a:solidFill>
                  <a:schemeClr val="bg1"/>
                </a:solidFill>
              </a:rPr>
              <a:t>25 </a:t>
            </a:r>
            <a:r>
              <a:rPr lang="en-US" sz="3200" dirty="0">
                <a:solidFill>
                  <a:schemeClr val="bg1"/>
                </a:solidFill>
              </a:rPr>
              <a:t>He went from there to Mount Carmel, and from there he returned to Samaria.</a:t>
            </a:r>
            <a:r>
              <a:rPr lang="en-US" sz="3200" dirty="0">
                <a:solidFill>
                  <a:schemeClr val="bg1"/>
                </a:solidFill>
                <a:latin typeface="&amp;quot"/>
              </a:rPr>
              <a:t>	</a:t>
            </a:r>
            <a:r>
              <a:rPr lang="en-US" sz="3200" i="1" dirty="0">
                <a:solidFill>
                  <a:schemeClr val="bg1"/>
                </a:solidFill>
                <a:latin typeface="&amp;quot"/>
              </a:rPr>
              <a:t>																						2 Kings 2:23-25</a:t>
            </a:r>
            <a:endParaRPr lang="en-US" sz="3200" i="1" dirty="0">
              <a:solidFill>
                <a:schemeClr val="bg1"/>
              </a:solidFill>
            </a:endParaRPr>
          </a:p>
        </p:txBody>
      </p:sp>
    </p:spTree>
    <p:extLst>
      <p:ext uri="{BB962C8B-B14F-4D97-AF65-F5344CB8AC3E}">
        <p14:creationId xmlns:p14="http://schemas.microsoft.com/office/powerpoint/2010/main" val="3603904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C28A65-0A07-4F39-B05E-50D4760EA0AF}"/>
              </a:ext>
            </a:extLst>
          </p:cNvPr>
          <p:cNvSpPr/>
          <p:nvPr/>
        </p:nvSpPr>
        <p:spPr>
          <a:xfrm>
            <a:off x="358726" y="181957"/>
            <a:ext cx="8785274" cy="6494085"/>
          </a:xfrm>
          <a:prstGeom prst="rect">
            <a:avLst/>
          </a:prstGeom>
        </p:spPr>
        <p:txBody>
          <a:bodyPr wrap="square">
            <a:spAutoFit/>
          </a:bodyPr>
          <a:lstStyle/>
          <a:p>
            <a:r>
              <a:rPr lang="en-US" sz="3200" b="1" baseline="30000" dirty="0">
                <a:solidFill>
                  <a:schemeClr val="bg1"/>
                </a:solidFill>
              </a:rPr>
              <a:t>17 </a:t>
            </a:r>
            <a:r>
              <a:rPr lang="en-US" sz="3200" dirty="0">
                <a:solidFill>
                  <a:schemeClr val="bg1"/>
                </a:solidFill>
              </a:rPr>
              <a:t>For thus says the </a:t>
            </a:r>
            <a:r>
              <a:rPr lang="en-US" sz="3200" cap="small" dirty="0">
                <a:solidFill>
                  <a:schemeClr val="bg1"/>
                </a:solidFill>
              </a:rPr>
              <a:t>Lord</a:t>
            </a:r>
            <a:r>
              <a:rPr lang="en-US" sz="3200" dirty="0">
                <a:solidFill>
                  <a:schemeClr val="bg1"/>
                </a:solidFill>
              </a:rPr>
              <a:t>, ‘You shall not see wind nor shall you see rain; yet that valley shall be filled with water, so that you shall drink, both you and your cattle and your beasts. </a:t>
            </a:r>
            <a:r>
              <a:rPr lang="en-US" sz="3200" b="1" baseline="30000" dirty="0">
                <a:solidFill>
                  <a:schemeClr val="bg1"/>
                </a:solidFill>
              </a:rPr>
              <a:t>18 </a:t>
            </a:r>
            <a:r>
              <a:rPr lang="en-US" sz="3200" dirty="0">
                <a:solidFill>
                  <a:schemeClr val="bg1"/>
                </a:solidFill>
              </a:rPr>
              <a:t>This is but a slight thing in the sight of the </a:t>
            </a:r>
            <a:r>
              <a:rPr lang="en-US" sz="3200" cap="small" dirty="0">
                <a:solidFill>
                  <a:schemeClr val="bg1"/>
                </a:solidFill>
              </a:rPr>
              <a:t>Lord</a:t>
            </a:r>
            <a:r>
              <a:rPr lang="en-US" sz="3200" dirty="0">
                <a:solidFill>
                  <a:schemeClr val="bg1"/>
                </a:solidFill>
              </a:rPr>
              <a:t>; He will also give the Moabites into your hand. </a:t>
            </a:r>
            <a:r>
              <a:rPr lang="en-US" sz="3200" b="1" baseline="30000" dirty="0">
                <a:solidFill>
                  <a:schemeClr val="bg1"/>
                </a:solidFill>
              </a:rPr>
              <a:t>19 </a:t>
            </a:r>
            <a:r>
              <a:rPr lang="en-US" sz="3200" dirty="0">
                <a:solidFill>
                  <a:schemeClr val="bg1"/>
                </a:solidFill>
              </a:rPr>
              <a:t>Then you shall strike every fortified city and every choice city, and fell every good tree and stop all springs of water, and mar every good piece of land with stones.’” </a:t>
            </a:r>
            <a:r>
              <a:rPr lang="en-US" sz="3200" b="1" baseline="30000" dirty="0">
                <a:solidFill>
                  <a:schemeClr val="bg1"/>
                </a:solidFill>
              </a:rPr>
              <a:t>20 </a:t>
            </a:r>
            <a:r>
              <a:rPr lang="en-US" sz="3200" dirty="0">
                <a:solidFill>
                  <a:schemeClr val="bg1"/>
                </a:solidFill>
              </a:rPr>
              <a:t>It happened in the morning about the time of offering the sacrifice, that behold, water came by the way of Edom, and the country was filled with water.</a:t>
            </a:r>
            <a:r>
              <a:rPr lang="en-US" sz="3200" i="1" dirty="0">
                <a:solidFill>
                  <a:schemeClr val="bg1"/>
                </a:solidFill>
                <a:latin typeface="&amp;quot"/>
              </a:rPr>
              <a:t>														 2 Kings 3:17-20</a:t>
            </a:r>
            <a:endParaRPr lang="en-US" sz="3200" i="1" dirty="0">
              <a:solidFill>
                <a:schemeClr val="bg1"/>
              </a:solidFill>
            </a:endParaRPr>
          </a:p>
        </p:txBody>
      </p:sp>
    </p:spTree>
    <p:extLst>
      <p:ext uri="{BB962C8B-B14F-4D97-AF65-F5344CB8AC3E}">
        <p14:creationId xmlns:p14="http://schemas.microsoft.com/office/powerpoint/2010/main" val="2036561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364</TotalTime>
  <Words>1515</Words>
  <Application>Microsoft Office PowerPoint</Application>
  <PresentationFormat>On-screen Show (4:3)</PresentationFormat>
  <Paragraphs>25</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&amp;quot</vt:lpstr>
      <vt:lpstr>Arial</vt:lpstr>
      <vt:lpstr>Calibri</vt:lpstr>
      <vt:lpstr>Calibri Light</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19</cp:revision>
  <dcterms:created xsi:type="dcterms:W3CDTF">2020-02-26T14:37:43Z</dcterms:created>
  <dcterms:modified xsi:type="dcterms:W3CDTF">2020-03-13T18:16:36Z</dcterms:modified>
</cp:coreProperties>
</file>