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72" r:id="rId3"/>
    <p:sldId id="256" r:id="rId4"/>
    <p:sldId id="257" r:id="rId5"/>
    <p:sldId id="258" r:id="rId6"/>
    <p:sldId id="259" r:id="rId7"/>
    <p:sldId id="260" r:id="rId8"/>
    <p:sldId id="261" r:id="rId9"/>
    <p:sldId id="275" r:id="rId10"/>
    <p:sldId id="262" r:id="rId11"/>
    <p:sldId id="263" r:id="rId12"/>
    <p:sldId id="264" r:id="rId13"/>
    <p:sldId id="265" r:id="rId14"/>
    <p:sldId id="269" r:id="rId15"/>
    <p:sldId id="270" r:id="rId16"/>
    <p:sldId id="266" r:id="rId17"/>
    <p:sldId id="271" r:id="rId18"/>
    <p:sldId id="273" r:id="rId19"/>
    <p:sldId id="274" r:id="rId20"/>
    <p:sldId id="26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617E-9994-49BD-A42A-A097581433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F56A-5708-4E35-8C89-259E05FC3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617E-9994-49BD-A42A-A097581433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F56A-5708-4E35-8C89-259E05FC3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8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617E-9994-49BD-A42A-A097581433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F56A-5708-4E35-8C89-259E05FC3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94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617E-9994-49BD-A42A-A097581433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F56A-5708-4E35-8C89-259E05FC3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01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617E-9994-49BD-A42A-A097581433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F56A-5708-4E35-8C89-259E05FC3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35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617E-9994-49BD-A42A-A097581433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F56A-5708-4E35-8C89-259E05FC3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40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617E-9994-49BD-A42A-A097581433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F56A-5708-4E35-8C89-259E05FC3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72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617E-9994-49BD-A42A-A097581433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F56A-5708-4E35-8C89-259E05FC3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0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617E-9994-49BD-A42A-A097581433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F56A-5708-4E35-8C89-259E05FC3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8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617E-9994-49BD-A42A-A097581433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F56A-5708-4E35-8C89-259E05FC3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14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617E-9994-49BD-A42A-A097581433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F56A-5708-4E35-8C89-259E05FC3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9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D617E-9994-49BD-A42A-A097581433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DF56A-5708-4E35-8C89-259E05FC3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5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0074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measure, object&#10;&#10;Description automatically generated">
            <a:extLst>
              <a:ext uri="{FF2B5EF4-FFF2-40B4-BE49-F238E27FC236}">
                <a16:creationId xmlns:a16="http://schemas.microsoft.com/office/drawing/2014/main" id="{2A7764AD-E42B-4D66-AAC0-3F9327A0BD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8056" y="3981326"/>
            <a:ext cx="4476750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28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measure, object&#10;&#10;Description automatically generated">
            <a:extLst>
              <a:ext uri="{FF2B5EF4-FFF2-40B4-BE49-F238E27FC236}">
                <a16:creationId xmlns:a16="http://schemas.microsoft.com/office/drawing/2014/main" id="{2A7764AD-E42B-4D66-AAC0-3F9327A0BD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8056" y="3981326"/>
            <a:ext cx="4476750" cy="264795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1A2D4FD-5FC8-4797-AEF6-1CB0D6723DA7}"/>
              </a:ext>
            </a:extLst>
          </p:cNvPr>
          <p:cNvSpPr/>
          <p:nvPr/>
        </p:nvSpPr>
        <p:spPr>
          <a:xfrm>
            <a:off x="1116281" y="2397948"/>
            <a:ext cx="722019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God created man in His own image, in the image of God He created him; male and female He created them.</a:t>
            </a:r>
          </a:p>
          <a:p>
            <a:r>
              <a:rPr lang="en-US" sz="3200" i="1" dirty="0">
                <a:solidFill>
                  <a:srgbClr val="000000"/>
                </a:solidFill>
                <a:latin typeface="&amp;quot"/>
              </a:rPr>
              <a:t>Genesis 1:27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75334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measure, object&#10;&#10;Description automatically generated">
            <a:extLst>
              <a:ext uri="{FF2B5EF4-FFF2-40B4-BE49-F238E27FC236}">
                <a16:creationId xmlns:a16="http://schemas.microsoft.com/office/drawing/2014/main" id="{2A7764AD-E42B-4D66-AAC0-3F9327A0BD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8056" y="3981326"/>
            <a:ext cx="4476750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63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measure, object&#10;&#10;Description automatically generated">
            <a:extLst>
              <a:ext uri="{FF2B5EF4-FFF2-40B4-BE49-F238E27FC236}">
                <a16:creationId xmlns:a16="http://schemas.microsoft.com/office/drawing/2014/main" id="{2A7764AD-E42B-4D66-AAC0-3F9327A0BD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4928" y="3981326"/>
            <a:ext cx="4476750" cy="264795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C7DD216-1ED9-4935-BDC1-11A877C2405D}"/>
              </a:ext>
            </a:extLst>
          </p:cNvPr>
          <p:cNvSpPr/>
          <p:nvPr/>
        </p:nvSpPr>
        <p:spPr>
          <a:xfrm>
            <a:off x="362321" y="140992"/>
            <a:ext cx="8781679" cy="6124754"/>
          </a:xfrm>
          <a:prstGeom prst="rect">
            <a:avLst/>
          </a:prstGeom>
          <a:solidFill>
            <a:srgbClr val="FFFFFF">
              <a:alpha val="23922"/>
            </a:srgbClr>
          </a:solidFill>
        </p:spPr>
        <p:txBody>
          <a:bodyPr wrap="square">
            <a:spAutoFit/>
          </a:bodyPr>
          <a:lstStyle/>
          <a:p>
            <a:r>
              <a:rPr lang="en-US" sz="2800" b="1" baseline="30000" dirty="0">
                <a:solidFill>
                  <a:srgbClr val="000000"/>
                </a:solidFill>
                <a:latin typeface="&amp;quot"/>
              </a:rPr>
              <a:t>13 </a:t>
            </a:r>
            <a:r>
              <a:rPr lang="en-US" sz="2800" dirty="0">
                <a:solidFill>
                  <a:srgbClr val="000000"/>
                </a:solidFill>
                <a:latin typeface="&amp;quot"/>
              </a:rPr>
              <a:t>For You formed my inward parts;</a:t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&amp;quot"/>
              </a:rPr>
              <a:t>You wove me in my mother’s womb.</a:t>
            </a:r>
            <a:br>
              <a:rPr lang="en-US" sz="2800" dirty="0"/>
            </a:br>
            <a:r>
              <a:rPr lang="en-US" sz="2800" b="1" baseline="30000" dirty="0">
                <a:solidFill>
                  <a:srgbClr val="000000"/>
                </a:solidFill>
                <a:latin typeface="&amp;quot"/>
              </a:rPr>
              <a:t>14 </a:t>
            </a:r>
            <a:r>
              <a:rPr lang="en-US" sz="2800" dirty="0">
                <a:solidFill>
                  <a:srgbClr val="000000"/>
                </a:solidFill>
                <a:latin typeface="&amp;quot"/>
              </a:rPr>
              <a:t>I will give thanks to You, </a:t>
            </a:r>
          </a:p>
          <a:p>
            <a:r>
              <a:rPr lang="en-US" sz="2800" dirty="0">
                <a:solidFill>
                  <a:srgbClr val="000000"/>
                </a:solidFill>
                <a:latin typeface="&amp;quot"/>
              </a:rPr>
              <a:t>for I am fearfully and wonderfully made;</a:t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&amp;quot"/>
              </a:rPr>
              <a:t>Wonderful are Your works,</a:t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&amp;quot"/>
              </a:rPr>
              <a:t>And my soul knows it very well.</a:t>
            </a:r>
            <a:br>
              <a:rPr lang="en-US" sz="2800" dirty="0"/>
            </a:br>
            <a:r>
              <a:rPr lang="en-US" sz="2800" b="1" baseline="30000" dirty="0">
                <a:solidFill>
                  <a:srgbClr val="000000"/>
                </a:solidFill>
                <a:latin typeface="&amp;quot"/>
              </a:rPr>
              <a:t>15 </a:t>
            </a:r>
            <a:r>
              <a:rPr lang="en-US" sz="2800" dirty="0">
                <a:solidFill>
                  <a:srgbClr val="000000"/>
                </a:solidFill>
                <a:latin typeface="&amp;quot"/>
              </a:rPr>
              <a:t>My frame was not hidden from You,</a:t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&amp;quot"/>
              </a:rPr>
              <a:t>When I was made in secret,</a:t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&amp;quot"/>
              </a:rPr>
              <a:t>And skillfully wrought in the depths of the earth;</a:t>
            </a:r>
            <a:br>
              <a:rPr lang="en-US" sz="2800" dirty="0"/>
            </a:br>
            <a:r>
              <a:rPr lang="en-US" sz="2800" b="1" baseline="30000" dirty="0">
                <a:solidFill>
                  <a:srgbClr val="000000"/>
                </a:solidFill>
                <a:latin typeface="&amp;quot"/>
              </a:rPr>
              <a:t>16 </a:t>
            </a:r>
            <a:r>
              <a:rPr lang="en-US" sz="2800" dirty="0">
                <a:solidFill>
                  <a:srgbClr val="000000"/>
                </a:solidFill>
                <a:latin typeface="&amp;quot"/>
              </a:rPr>
              <a:t>Your eyes have seen my unformed substance;</a:t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&amp;quot"/>
              </a:rPr>
              <a:t>And in Your book </a:t>
            </a:r>
            <a:r>
              <a:rPr lang="en-US" sz="2800" dirty="0">
                <a:solidFill>
                  <a:srgbClr val="00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&amp;quot"/>
              </a:rPr>
              <a:t>were all written</a:t>
            </a:r>
            <a:br>
              <a:rPr lang="en-US" sz="2800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</a:br>
            <a:r>
              <a:rPr lang="en-US" sz="2800" dirty="0">
                <a:solidFill>
                  <a:srgbClr val="00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&amp;quot"/>
              </a:rPr>
              <a:t>The days that were ordained for me,</a:t>
            </a:r>
            <a:br>
              <a:rPr lang="en-US" sz="2800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</a:br>
            <a:r>
              <a:rPr lang="en-US" sz="2800" dirty="0">
                <a:solidFill>
                  <a:srgbClr val="00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&amp;quot"/>
              </a:rPr>
              <a:t>When as yet there was not one of them.</a:t>
            </a:r>
          </a:p>
          <a:p>
            <a:r>
              <a:rPr lang="en-US" sz="2800" i="1" dirty="0">
                <a:solidFill>
                  <a:srgbClr val="000000"/>
                </a:solidFill>
                <a:latin typeface="&amp;quot"/>
              </a:rPr>
              <a:t>Psalm 139:13-16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10616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measure, object&#10;&#10;Description automatically generated">
            <a:extLst>
              <a:ext uri="{FF2B5EF4-FFF2-40B4-BE49-F238E27FC236}">
                <a16:creationId xmlns:a16="http://schemas.microsoft.com/office/drawing/2014/main" id="{2A7764AD-E42B-4D66-AAC0-3F9327A0BD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4928" y="3981326"/>
            <a:ext cx="4476750" cy="264795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C7DD216-1ED9-4935-BDC1-11A877C2405D}"/>
              </a:ext>
            </a:extLst>
          </p:cNvPr>
          <p:cNvSpPr/>
          <p:nvPr/>
        </p:nvSpPr>
        <p:spPr>
          <a:xfrm>
            <a:off x="362321" y="1240743"/>
            <a:ext cx="8781679" cy="2554545"/>
          </a:xfrm>
          <a:prstGeom prst="rect">
            <a:avLst/>
          </a:prstGeom>
          <a:solidFill>
            <a:srgbClr val="FFFFFF">
              <a:alpha val="23922"/>
            </a:srgbClr>
          </a:solidFill>
        </p:spPr>
        <p:txBody>
          <a:bodyPr wrap="square">
            <a:spAutoFit/>
          </a:bodyPr>
          <a:lstStyle/>
          <a:p>
            <a:r>
              <a:rPr lang="en-US" sz="3200" b="1" baseline="30000" dirty="0"/>
              <a:t>6 </a:t>
            </a:r>
            <a:r>
              <a:rPr lang="en-US" sz="3200" dirty="0"/>
              <a:t>Are not five sparrows sold for two pennies? And not one of them is forgotten before God. </a:t>
            </a:r>
            <a:r>
              <a:rPr lang="en-US" sz="3200" b="1" baseline="30000" dirty="0"/>
              <a:t>7 </a:t>
            </a:r>
            <a:r>
              <a:rPr lang="en-US" sz="3200" dirty="0"/>
              <a:t>Why, even the hairs of your head are all numbered. Fear not; you are of more value than many sparrows.</a:t>
            </a:r>
          </a:p>
          <a:p>
            <a:r>
              <a:rPr lang="en-US" sz="3200" i="1" dirty="0">
                <a:solidFill>
                  <a:srgbClr val="000000"/>
                </a:solidFill>
                <a:latin typeface="&amp;quot"/>
              </a:rPr>
              <a:t>Luke 12:6-7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405193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measure, object&#10;&#10;Description automatically generated">
            <a:extLst>
              <a:ext uri="{FF2B5EF4-FFF2-40B4-BE49-F238E27FC236}">
                <a16:creationId xmlns:a16="http://schemas.microsoft.com/office/drawing/2014/main" id="{2A7764AD-E42B-4D66-AAC0-3F9327A0BD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4928" y="3981326"/>
            <a:ext cx="4476750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54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measure, object&#10;&#10;Description automatically generated">
            <a:extLst>
              <a:ext uri="{FF2B5EF4-FFF2-40B4-BE49-F238E27FC236}">
                <a16:creationId xmlns:a16="http://schemas.microsoft.com/office/drawing/2014/main" id="{2A7764AD-E42B-4D66-AAC0-3F9327A0BD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4928" y="3981326"/>
            <a:ext cx="4476750" cy="264795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C7DD216-1ED9-4935-BDC1-11A877C2405D}"/>
              </a:ext>
            </a:extLst>
          </p:cNvPr>
          <p:cNvSpPr/>
          <p:nvPr/>
        </p:nvSpPr>
        <p:spPr>
          <a:xfrm>
            <a:off x="362321" y="782260"/>
            <a:ext cx="8781679" cy="3046988"/>
          </a:xfrm>
          <a:prstGeom prst="rect">
            <a:avLst/>
          </a:prstGeom>
          <a:solidFill>
            <a:srgbClr val="FFFFFF">
              <a:alpha val="23922"/>
            </a:srgbClr>
          </a:solidFill>
        </p:spPr>
        <p:txBody>
          <a:bodyPr wrap="square">
            <a:spAutoFit/>
          </a:bodyPr>
          <a:lstStyle/>
          <a:p>
            <a:r>
              <a:rPr lang="en-US" sz="3200" b="1" baseline="30000" dirty="0"/>
              <a:t>18 </a:t>
            </a:r>
            <a:r>
              <a:rPr lang="en-US" sz="3200" dirty="0"/>
              <a:t>knowing that you were not redeemed with perishable things like silver or gold from your futile way of life inherited from your forefathers, </a:t>
            </a:r>
            <a:r>
              <a:rPr lang="en-US" sz="3200" b="1" baseline="30000" dirty="0"/>
              <a:t>19 </a:t>
            </a:r>
            <a:r>
              <a:rPr lang="en-US" sz="3200" dirty="0"/>
              <a:t>but with precious blood, as of a lamb unblemished and spotless, the blood of Christ.</a:t>
            </a:r>
          </a:p>
          <a:p>
            <a:r>
              <a:rPr lang="en-US" sz="3200" i="1" dirty="0">
                <a:solidFill>
                  <a:srgbClr val="000000"/>
                </a:solidFill>
                <a:latin typeface="&amp;quot"/>
              </a:rPr>
              <a:t>1 Peter 1:18-19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700683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measure, object&#10;&#10;Description automatically generated">
            <a:extLst>
              <a:ext uri="{FF2B5EF4-FFF2-40B4-BE49-F238E27FC236}">
                <a16:creationId xmlns:a16="http://schemas.microsoft.com/office/drawing/2014/main" id="{2A7764AD-E42B-4D66-AAC0-3F9327A0BD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4928" y="3981326"/>
            <a:ext cx="4476750" cy="264795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C7DD216-1ED9-4935-BDC1-11A877C2405D}"/>
              </a:ext>
            </a:extLst>
          </p:cNvPr>
          <p:cNvSpPr/>
          <p:nvPr/>
        </p:nvSpPr>
        <p:spPr>
          <a:xfrm>
            <a:off x="362321" y="2091844"/>
            <a:ext cx="8781679" cy="1569660"/>
          </a:xfrm>
          <a:prstGeom prst="rect">
            <a:avLst/>
          </a:prstGeom>
          <a:solidFill>
            <a:srgbClr val="FFFFFF">
              <a:alpha val="23922"/>
            </a:srgbClr>
          </a:solidFill>
        </p:spPr>
        <p:txBody>
          <a:bodyPr wrap="square">
            <a:spAutoFit/>
          </a:bodyPr>
          <a:lstStyle/>
          <a:p>
            <a:r>
              <a:rPr lang="en-US" sz="3200" dirty="0"/>
              <a:t>but God shows his love for us in that while we were still sinners, Christ died for us.</a:t>
            </a:r>
          </a:p>
          <a:p>
            <a:r>
              <a:rPr lang="en-US" sz="3200" i="1" dirty="0">
                <a:solidFill>
                  <a:srgbClr val="000000"/>
                </a:solidFill>
                <a:latin typeface="&amp;quot"/>
              </a:rPr>
              <a:t>Romans 5:8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4021090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measure, object&#10;&#10;Description automatically generated">
            <a:extLst>
              <a:ext uri="{FF2B5EF4-FFF2-40B4-BE49-F238E27FC236}">
                <a16:creationId xmlns:a16="http://schemas.microsoft.com/office/drawing/2014/main" id="{2A7764AD-E42B-4D66-AAC0-3F9327A0BD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4928" y="3981326"/>
            <a:ext cx="4476750" cy="264795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C7DD216-1ED9-4935-BDC1-11A877C2405D}"/>
              </a:ext>
            </a:extLst>
          </p:cNvPr>
          <p:cNvSpPr/>
          <p:nvPr/>
        </p:nvSpPr>
        <p:spPr>
          <a:xfrm>
            <a:off x="362321" y="2091844"/>
            <a:ext cx="8781679" cy="2062103"/>
          </a:xfrm>
          <a:prstGeom prst="rect">
            <a:avLst/>
          </a:prstGeom>
          <a:solidFill>
            <a:srgbClr val="FFFFFF">
              <a:alpha val="23922"/>
            </a:srgbClr>
          </a:solidFill>
        </p:spPr>
        <p:txBody>
          <a:bodyPr wrap="square">
            <a:spAutoFit/>
          </a:bodyPr>
          <a:lstStyle/>
          <a:p>
            <a:r>
              <a:rPr lang="en-US" sz="3200" dirty="0"/>
              <a:t>The saying is trustworthy and deserving of full acceptance, that Christ Jesus came into the world to save sinners, of whom I am the foremost. </a:t>
            </a:r>
          </a:p>
          <a:p>
            <a:r>
              <a:rPr lang="en-US" sz="3200" i="1" dirty="0">
                <a:solidFill>
                  <a:srgbClr val="000000"/>
                </a:solidFill>
                <a:latin typeface="&amp;quot"/>
              </a:rPr>
              <a:t>1 Timothy 1:15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064058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measure, object&#10;&#10;Description automatically generated">
            <a:extLst>
              <a:ext uri="{FF2B5EF4-FFF2-40B4-BE49-F238E27FC236}">
                <a16:creationId xmlns:a16="http://schemas.microsoft.com/office/drawing/2014/main" id="{2A7764AD-E42B-4D66-AAC0-3F9327A0BD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4928" y="3981326"/>
            <a:ext cx="4476750" cy="264795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C7DD216-1ED9-4935-BDC1-11A877C2405D}"/>
              </a:ext>
            </a:extLst>
          </p:cNvPr>
          <p:cNvSpPr/>
          <p:nvPr/>
        </p:nvSpPr>
        <p:spPr>
          <a:xfrm>
            <a:off x="362321" y="2091844"/>
            <a:ext cx="8781679" cy="1569660"/>
          </a:xfrm>
          <a:prstGeom prst="rect">
            <a:avLst/>
          </a:prstGeom>
          <a:solidFill>
            <a:srgbClr val="FFFFFF">
              <a:alpha val="23922"/>
            </a:srgbClr>
          </a:solidFill>
        </p:spPr>
        <p:txBody>
          <a:bodyPr wrap="square">
            <a:spAutoFit/>
          </a:bodyPr>
          <a:lstStyle/>
          <a:p>
            <a:r>
              <a:rPr lang="en-US" sz="3200" dirty="0"/>
              <a:t>But whatever gain I had, I counted as loss for the sake of Christ.</a:t>
            </a:r>
          </a:p>
          <a:p>
            <a:r>
              <a:rPr lang="en-US" sz="3200" i="1" dirty="0">
                <a:solidFill>
                  <a:srgbClr val="000000"/>
                </a:solidFill>
                <a:latin typeface="&amp;quot"/>
              </a:rPr>
              <a:t>Philippians 3:7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14173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F95E17-FCFB-496A-BE7B-F82BA8F34AD1}"/>
              </a:ext>
            </a:extLst>
          </p:cNvPr>
          <p:cNvSpPr txBox="1"/>
          <p:nvPr/>
        </p:nvSpPr>
        <p:spPr>
          <a:xfrm>
            <a:off x="3707027" y="1556951"/>
            <a:ext cx="172994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194727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measure, object&#10;&#10;Description automatically generated">
            <a:extLst>
              <a:ext uri="{FF2B5EF4-FFF2-40B4-BE49-F238E27FC236}">
                <a16:creationId xmlns:a16="http://schemas.microsoft.com/office/drawing/2014/main" id="{2A7764AD-E42B-4D66-AAC0-3F9327A0BD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4928" y="3981326"/>
            <a:ext cx="4476750" cy="264795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CC3D52B-29DF-4589-87CD-F9A23F153952}"/>
              </a:ext>
            </a:extLst>
          </p:cNvPr>
          <p:cNvSpPr/>
          <p:nvPr/>
        </p:nvSpPr>
        <p:spPr>
          <a:xfrm>
            <a:off x="712519" y="1845622"/>
            <a:ext cx="771896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Or do you not know that all of </a:t>
            </a:r>
            <a:r>
              <a:rPr lang="en-US" sz="3200" b="1" dirty="0">
                <a:solidFill>
                  <a:srgbClr val="0070C0"/>
                </a:solidFill>
              </a:rPr>
              <a:t>us</a:t>
            </a:r>
            <a:r>
              <a:rPr lang="en-US" sz="3200" dirty="0">
                <a:solidFill>
                  <a:srgbClr val="000000"/>
                </a:solidFill>
              </a:rPr>
              <a:t> who have been baptized into Christ Jesus have been baptized into His death?</a:t>
            </a:r>
          </a:p>
          <a:p>
            <a:r>
              <a:rPr lang="en-US" sz="3200" i="1" dirty="0">
                <a:solidFill>
                  <a:srgbClr val="000000"/>
                </a:solidFill>
              </a:rPr>
              <a:t>Romans 6:3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229671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9116D37-DF97-4505-A7AF-1B47866AC8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8762" y="157162"/>
            <a:ext cx="6086475" cy="654367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60A58DF-D7B0-4EFF-B060-50AA5300DC01}"/>
              </a:ext>
            </a:extLst>
          </p:cNvPr>
          <p:cNvSpPr/>
          <p:nvPr/>
        </p:nvSpPr>
        <p:spPr>
          <a:xfrm>
            <a:off x="1389413" y="249382"/>
            <a:ext cx="1888177" cy="6543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A5D1AF-8F24-4583-95EC-5C4BE218321D}"/>
              </a:ext>
            </a:extLst>
          </p:cNvPr>
          <p:cNvSpPr/>
          <p:nvPr/>
        </p:nvSpPr>
        <p:spPr>
          <a:xfrm>
            <a:off x="5567548" y="157162"/>
            <a:ext cx="2187038" cy="6543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1857199-EDD9-4182-B6DB-32CE013A6587}"/>
              </a:ext>
            </a:extLst>
          </p:cNvPr>
          <p:cNvSpPr/>
          <p:nvPr/>
        </p:nvSpPr>
        <p:spPr>
          <a:xfrm>
            <a:off x="3135086" y="2363190"/>
            <a:ext cx="2432462" cy="4383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056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measure, object&#10;&#10;Description automatically generated">
            <a:extLst>
              <a:ext uri="{FF2B5EF4-FFF2-40B4-BE49-F238E27FC236}">
                <a16:creationId xmlns:a16="http://schemas.microsoft.com/office/drawing/2014/main" id="{2A7764AD-E42B-4D66-AAC0-3F9327A0BD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8056" y="3981326"/>
            <a:ext cx="4476750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35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measure, object&#10;&#10;Description automatically generated">
            <a:extLst>
              <a:ext uri="{FF2B5EF4-FFF2-40B4-BE49-F238E27FC236}">
                <a16:creationId xmlns:a16="http://schemas.microsoft.com/office/drawing/2014/main" id="{2A7764AD-E42B-4D66-AAC0-3F9327A0BD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8056" y="3981326"/>
            <a:ext cx="4476750" cy="264795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AA93976-6919-4E62-8941-F89CF65D3FA7}"/>
              </a:ext>
            </a:extLst>
          </p:cNvPr>
          <p:cNvSpPr/>
          <p:nvPr/>
        </p:nvSpPr>
        <p:spPr>
          <a:xfrm>
            <a:off x="430480" y="228724"/>
            <a:ext cx="828303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4 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The serpent said to the woman, “You surely will not die!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5 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For God knows that in the day you eat from it your eyes will be opened, and you will be like God, knowing good and evil.”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6 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When the woman saw that the tree was good for food, and that it was a delight to the eyes, and that the tree was desirable to make one wise, she took from its fruit and ate; and she gave also to her husband with her, and he ate.</a:t>
            </a:r>
          </a:p>
          <a:p>
            <a:r>
              <a:rPr lang="en-US" sz="3200" i="1" dirty="0">
                <a:solidFill>
                  <a:srgbClr val="000000"/>
                </a:solidFill>
                <a:latin typeface="&amp;quot"/>
              </a:rPr>
              <a:t>Genesis 3:4-6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33523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measure, object&#10;&#10;Description automatically generated">
            <a:extLst>
              <a:ext uri="{FF2B5EF4-FFF2-40B4-BE49-F238E27FC236}">
                <a16:creationId xmlns:a16="http://schemas.microsoft.com/office/drawing/2014/main" id="{2A7764AD-E42B-4D66-AAC0-3F9327A0BD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8056" y="3981326"/>
            <a:ext cx="4476750" cy="264795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AA93976-6919-4E62-8941-F89CF65D3FA7}"/>
              </a:ext>
            </a:extLst>
          </p:cNvPr>
          <p:cNvSpPr/>
          <p:nvPr/>
        </p:nvSpPr>
        <p:spPr>
          <a:xfrm>
            <a:off x="430480" y="228724"/>
            <a:ext cx="828303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2 </a:t>
            </a:r>
            <a:r>
              <a:rPr lang="en-US" sz="3200" dirty="0"/>
              <a:t>The whole congregation of the sons of Israel grumbled against Moses and Aaron in the wilderness. </a:t>
            </a:r>
            <a:r>
              <a:rPr lang="en-US" sz="3200" b="1" baseline="30000" dirty="0"/>
              <a:t>3 </a:t>
            </a:r>
            <a:r>
              <a:rPr lang="en-US" sz="3200" dirty="0"/>
              <a:t>The sons of Israel said to them, “Would that we had died by the </a:t>
            </a:r>
            <a:r>
              <a:rPr lang="en-US" sz="3200" cap="small" dirty="0"/>
              <a:t>Lord’s</a:t>
            </a:r>
            <a:r>
              <a:rPr lang="en-US" sz="3200" dirty="0"/>
              <a:t> hand in the land of Egypt, when we sat by the pots of meat, when we ate bread to the full; for you have brought us out into this wilderness to kill this whole assembly with hunger.”</a:t>
            </a:r>
          </a:p>
          <a:p>
            <a:r>
              <a:rPr lang="en-US" sz="3200" i="1" dirty="0">
                <a:solidFill>
                  <a:srgbClr val="000000"/>
                </a:solidFill>
                <a:latin typeface="&amp;quot"/>
              </a:rPr>
              <a:t>Exodus 16:2-3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046032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measure, object&#10;&#10;Description automatically generated">
            <a:extLst>
              <a:ext uri="{FF2B5EF4-FFF2-40B4-BE49-F238E27FC236}">
                <a16:creationId xmlns:a16="http://schemas.microsoft.com/office/drawing/2014/main" id="{2A7764AD-E42B-4D66-AAC0-3F9327A0BD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8056" y="3981326"/>
            <a:ext cx="4476750" cy="264795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AA93976-6919-4E62-8941-F89CF65D3FA7}"/>
              </a:ext>
            </a:extLst>
          </p:cNvPr>
          <p:cNvSpPr/>
          <p:nvPr/>
        </p:nvSpPr>
        <p:spPr>
          <a:xfrm>
            <a:off x="430480" y="228724"/>
            <a:ext cx="828303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2 </a:t>
            </a:r>
            <a:r>
              <a:rPr lang="en-US" sz="3200" dirty="0"/>
              <a:t>All the sons of Israel grumbled against Moses and Aaron; and the whole congregation said to them, “Would that we had died in the land of Egypt! Or would that we had died in this wilderness! </a:t>
            </a:r>
            <a:r>
              <a:rPr lang="en-US" sz="3200" b="1" baseline="30000" dirty="0"/>
              <a:t>3 </a:t>
            </a:r>
            <a:r>
              <a:rPr lang="en-US" sz="3200" dirty="0"/>
              <a:t>Why is the </a:t>
            </a:r>
            <a:r>
              <a:rPr lang="en-US" sz="3200" cap="small" dirty="0"/>
              <a:t>Lord</a:t>
            </a:r>
            <a:r>
              <a:rPr lang="en-US" sz="3200" dirty="0"/>
              <a:t> bringing us into this land, to fall by the sword? Our wives and our little ones will become plunder; would it not be better for us to return to Egypt?” </a:t>
            </a:r>
            <a:r>
              <a:rPr lang="en-US" sz="3200" b="1" baseline="30000" dirty="0"/>
              <a:t>4 </a:t>
            </a:r>
            <a:r>
              <a:rPr lang="en-US" sz="3200" dirty="0"/>
              <a:t>So they said to one another, “Let us appoint a leader and return to Egypt.”</a:t>
            </a:r>
          </a:p>
          <a:p>
            <a:r>
              <a:rPr lang="en-US" sz="3200" i="1" dirty="0">
                <a:solidFill>
                  <a:srgbClr val="000000"/>
                </a:solidFill>
                <a:latin typeface="&amp;quot"/>
              </a:rPr>
              <a:t>Numbers 14:2-4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654801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measure, object&#10;&#10;Description automatically generated">
            <a:extLst>
              <a:ext uri="{FF2B5EF4-FFF2-40B4-BE49-F238E27FC236}">
                <a16:creationId xmlns:a16="http://schemas.microsoft.com/office/drawing/2014/main" id="{2A7764AD-E42B-4D66-AAC0-3F9327A0BD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8056" y="3981326"/>
            <a:ext cx="4476750" cy="264795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AA93976-6919-4E62-8941-F89CF65D3FA7}"/>
              </a:ext>
            </a:extLst>
          </p:cNvPr>
          <p:cNvSpPr/>
          <p:nvPr/>
        </p:nvSpPr>
        <p:spPr>
          <a:xfrm>
            <a:off x="430480" y="934338"/>
            <a:ext cx="828303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19 </a:t>
            </a:r>
            <a:r>
              <a:rPr lang="en-US" sz="3200" dirty="0"/>
              <a:t>Nevertheless, the people refused to listen to the voice of Samuel, and they said, “No, but there shall be a king over us, </a:t>
            </a:r>
            <a:r>
              <a:rPr lang="en-US" sz="3200" b="1" baseline="30000" dirty="0"/>
              <a:t>20 </a:t>
            </a:r>
            <a:r>
              <a:rPr lang="en-US" sz="3200" dirty="0"/>
              <a:t>that we also may be like all the nations, that our king may judge us and go out before us and fight our battles.”</a:t>
            </a:r>
          </a:p>
          <a:p>
            <a:r>
              <a:rPr lang="en-US" sz="3200" i="1" dirty="0">
                <a:solidFill>
                  <a:srgbClr val="000000"/>
                </a:solidFill>
                <a:latin typeface="&amp;quot"/>
              </a:rPr>
              <a:t>1 Samuel 8:19-20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007584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measure, object&#10;&#10;Description automatically generated">
            <a:extLst>
              <a:ext uri="{FF2B5EF4-FFF2-40B4-BE49-F238E27FC236}">
                <a16:creationId xmlns:a16="http://schemas.microsoft.com/office/drawing/2014/main" id="{2A7764AD-E42B-4D66-AAC0-3F9327A0BD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8056" y="3981326"/>
            <a:ext cx="4476750" cy="264795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AA93976-6919-4E62-8941-F89CF65D3FA7}"/>
              </a:ext>
            </a:extLst>
          </p:cNvPr>
          <p:cNvSpPr/>
          <p:nvPr/>
        </p:nvSpPr>
        <p:spPr>
          <a:xfrm>
            <a:off x="430480" y="934338"/>
            <a:ext cx="82830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An argument arose among them as to which of them was the greatest.</a:t>
            </a:r>
          </a:p>
          <a:p>
            <a:r>
              <a:rPr lang="en-US" sz="3200" i="1" dirty="0">
                <a:solidFill>
                  <a:srgbClr val="000000"/>
                </a:solidFill>
                <a:latin typeface="&amp;quot"/>
              </a:rPr>
              <a:t>Luke 9:26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624444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248</TotalTime>
  <Words>695</Words>
  <Application>Microsoft Office PowerPoint</Application>
  <PresentationFormat>On-screen Show (4:3)</PresentationFormat>
  <Paragraphs>28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&amp;quot</vt:lpstr>
      <vt:lpstr>Arial</vt:lpstr>
      <vt:lpstr>Calibri</vt:lpstr>
      <vt:lpstr>Calibri Light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Nash</dc:creator>
  <cp:lastModifiedBy>Eastview Church</cp:lastModifiedBy>
  <cp:revision>10</cp:revision>
  <dcterms:created xsi:type="dcterms:W3CDTF">2020-01-13T14:25:11Z</dcterms:created>
  <dcterms:modified xsi:type="dcterms:W3CDTF">2020-01-17T17:31:28Z</dcterms:modified>
</cp:coreProperties>
</file>