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9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26A0-E4B2-476A-8B33-9218C58D2BC3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5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26A0-E4B2-476A-8B33-9218C58D2BC3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2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26A0-E4B2-476A-8B33-9218C58D2BC3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0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26A0-E4B2-476A-8B33-9218C58D2BC3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9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26A0-E4B2-476A-8B33-9218C58D2BC3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9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26A0-E4B2-476A-8B33-9218C58D2BC3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2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26A0-E4B2-476A-8B33-9218C58D2BC3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9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26A0-E4B2-476A-8B33-9218C58D2BC3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6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26A0-E4B2-476A-8B33-9218C58D2BC3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26A0-E4B2-476A-8B33-9218C58D2BC3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26A0-E4B2-476A-8B33-9218C58D2BC3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4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26A0-E4B2-476A-8B33-9218C58D2BC3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9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66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2AEFAC-A5B0-44BF-961B-7A0DC11B7AC6}"/>
              </a:ext>
            </a:extLst>
          </p:cNvPr>
          <p:cNvSpPr txBox="1"/>
          <p:nvPr/>
        </p:nvSpPr>
        <p:spPr>
          <a:xfrm>
            <a:off x="6508460" y="4765677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Asa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D099E4-5D68-4D16-92A5-5E9C9092EF8C}"/>
              </a:ext>
            </a:extLst>
          </p:cNvPr>
          <p:cNvSpPr txBox="1"/>
          <p:nvPr/>
        </p:nvSpPr>
        <p:spPr>
          <a:xfrm>
            <a:off x="6532211" y="30535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Nadab</a:t>
            </a:r>
            <a:r>
              <a:rPr lang="en-US" sz="2800" b="1" i="1" dirty="0">
                <a:solidFill>
                  <a:schemeClr val="bg1"/>
                </a:solidFill>
              </a:rPr>
              <a:t> 15:25-32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42BCE2-FFD8-4145-B1F4-892D57A2A4F6}"/>
              </a:ext>
            </a:extLst>
          </p:cNvPr>
          <p:cNvSpPr/>
          <p:nvPr/>
        </p:nvSpPr>
        <p:spPr>
          <a:xfrm>
            <a:off x="160318" y="298760"/>
            <a:ext cx="6103916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/>
              <a:t>34 </a:t>
            </a:r>
            <a:r>
              <a:rPr lang="en-US" sz="3200" dirty="0"/>
              <a:t>He did what was evil in the sight of the </a:t>
            </a:r>
            <a:r>
              <a:rPr lang="en-US" sz="3200" cap="small" dirty="0"/>
              <a:t>Lord</a:t>
            </a:r>
            <a:r>
              <a:rPr lang="en-US" sz="3200" dirty="0"/>
              <a:t> and walked in the way of Jeroboam and in his sin which he made Israel to sin.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A3E991-581F-414E-BFFF-4A278A9C3785}"/>
              </a:ext>
            </a:extLst>
          </p:cNvPr>
          <p:cNvSpPr txBox="1"/>
          <p:nvPr/>
        </p:nvSpPr>
        <p:spPr>
          <a:xfrm>
            <a:off x="6552212" y="544981"/>
            <a:ext cx="28946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Baasha</a:t>
            </a:r>
            <a:r>
              <a:rPr lang="en-US" sz="2800" b="1" i="1" dirty="0">
                <a:solidFill>
                  <a:schemeClr val="bg1"/>
                </a:solidFill>
              </a:rPr>
              <a:t>           15:33-16:7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422460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2AEFAC-A5B0-44BF-961B-7A0DC11B7AC6}"/>
              </a:ext>
            </a:extLst>
          </p:cNvPr>
          <p:cNvSpPr txBox="1"/>
          <p:nvPr/>
        </p:nvSpPr>
        <p:spPr>
          <a:xfrm>
            <a:off x="6508460" y="4765677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Asa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D099E4-5D68-4D16-92A5-5E9C9092EF8C}"/>
              </a:ext>
            </a:extLst>
          </p:cNvPr>
          <p:cNvSpPr txBox="1"/>
          <p:nvPr/>
        </p:nvSpPr>
        <p:spPr>
          <a:xfrm>
            <a:off x="6532211" y="30535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Nadab</a:t>
            </a:r>
            <a:r>
              <a:rPr lang="en-US" sz="2800" b="1" i="1" dirty="0">
                <a:solidFill>
                  <a:schemeClr val="bg1"/>
                </a:solidFill>
              </a:rPr>
              <a:t> 15:25-32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42BCE2-FFD8-4145-B1F4-892D57A2A4F6}"/>
              </a:ext>
            </a:extLst>
          </p:cNvPr>
          <p:cNvSpPr/>
          <p:nvPr/>
        </p:nvSpPr>
        <p:spPr>
          <a:xfrm>
            <a:off x="62347" y="30535"/>
            <a:ext cx="6264233" cy="64940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/>
              <a:t>8 </a:t>
            </a:r>
            <a:r>
              <a:rPr lang="en-US" sz="3200" dirty="0"/>
              <a:t>In the twenty-sixth year of Asa king of Judah, </a:t>
            </a:r>
            <a:r>
              <a:rPr lang="en-US" sz="3200" dirty="0" err="1"/>
              <a:t>Elah</a:t>
            </a:r>
            <a:r>
              <a:rPr lang="en-US" sz="3200" dirty="0"/>
              <a:t> the son of </a:t>
            </a:r>
            <a:r>
              <a:rPr lang="en-US" sz="3200" dirty="0" err="1"/>
              <a:t>Baasha</a:t>
            </a:r>
            <a:r>
              <a:rPr lang="en-US" sz="3200" dirty="0"/>
              <a:t> began to reign over Israel in Tirzah, and he reigned two years. </a:t>
            </a:r>
            <a:r>
              <a:rPr lang="en-US" sz="3200" b="1" baseline="30000" dirty="0"/>
              <a:t>9 </a:t>
            </a:r>
            <a:r>
              <a:rPr lang="en-US" sz="3200" dirty="0"/>
              <a:t>But his servant </a:t>
            </a:r>
            <a:r>
              <a:rPr lang="en-US" sz="3200" dirty="0" err="1"/>
              <a:t>Zimri</a:t>
            </a:r>
            <a:r>
              <a:rPr lang="en-US" sz="3200" dirty="0"/>
              <a:t>, commander of half his chariots, conspired against him. When he was at Tirzah, drinking himself drunk in the house of </a:t>
            </a:r>
            <a:r>
              <a:rPr lang="en-US" sz="3200" dirty="0" err="1"/>
              <a:t>Arza</a:t>
            </a:r>
            <a:r>
              <a:rPr lang="en-US" sz="3200" dirty="0"/>
              <a:t>, who was over the household in Tirzah, </a:t>
            </a:r>
            <a:r>
              <a:rPr lang="en-US" sz="3200" b="1" baseline="30000" dirty="0"/>
              <a:t>10 </a:t>
            </a:r>
            <a:r>
              <a:rPr lang="en-US" sz="3200" dirty="0" err="1"/>
              <a:t>Zimri</a:t>
            </a:r>
            <a:r>
              <a:rPr lang="en-US" sz="3200" dirty="0"/>
              <a:t> came in and struck him down and killed him, in the twenty-seventh year of Asa king of Judah, and reigned in his place.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A3E991-581F-414E-BFFF-4A278A9C3785}"/>
              </a:ext>
            </a:extLst>
          </p:cNvPr>
          <p:cNvSpPr txBox="1"/>
          <p:nvPr/>
        </p:nvSpPr>
        <p:spPr>
          <a:xfrm>
            <a:off x="6552212" y="576439"/>
            <a:ext cx="28946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Baasha</a:t>
            </a:r>
            <a:r>
              <a:rPr lang="en-US" sz="2800" b="1" i="1" dirty="0">
                <a:solidFill>
                  <a:schemeClr val="bg1"/>
                </a:solidFill>
              </a:rPr>
              <a:t>           15:33-16:7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2F83CF-8E40-4A8F-9D6E-B873ABB63AF0}"/>
              </a:ext>
            </a:extLst>
          </p:cNvPr>
          <p:cNvSpPr txBox="1"/>
          <p:nvPr/>
        </p:nvSpPr>
        <p:spPr>
          <a:xfrm>
            <a:off x="6552212" y="1653657"/>
            <a:ext cx="2894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Elah</a:t>
            </a:r>
            <a:r>
              <a:rPr lang="en-US" sz="2800" b="1" i="1" dirty="0">
                <a:solidFill>
                  <a:schemeClr val="bg1"/>
                </a:solidFill>
              </a:rPr>
              <a:t> 16:8-14</a:t>
            </a:r>
            <a:r>
              <a:rPr lang="en-US" sz="3200" b="1" dirty="0">
                <a:solidFill>
                  <a:schemeClr val="bg1"/>
                </a:solidFill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21332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2AEFAC-A5B0-44BF-961B-7A0DC11B7AC6}"/>
              </a:ext>
            </a:extLst>
          </p:cNvPr>
          <p:cNvSpPr txBox="1"/>
          <p:nvPr/>
        </p:nvSpPr>
        <p:spPr>
          <a:xfrm>
            <a:off x="6508460" y="4765677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Asa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D099E4-5D68-4D16-92A5-5E9C9092EF8C}"/>
              </a:ext>
            </a:extLst>
          </p:cNvPr>
          <p:cNvSpPr txBox="1"/>
          <p:nvPr/>
        </p:nvSpPr>
        <p:spPr>
          <a:xfrm>
            <a:off x="6532211" y="30535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Nadab</a:t>
            </a:r>
            <a:r>
              <a:rPr lang="en-US" sz="2800" b="1" i="1" dirty="0">
                <a:solidFill>
                  <a:schemeClr val="bg1"/>
                </a:solidFill>
              </a:rPr>
              <a:t> 15:25-32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42BCE2-FFD8-4145-B1F4-892D57A2A4F6}"/>
              </a:ext>
            </a:extLst>
          </p:cNvPr>
          <p:cNvSpPr/>
          <p:nvPr/>
        </p:nvSpPr>
        <p:spPr>
          <a:xfrm>
            <a:off x="62347" y="30535"/>
            <a:ext cx="6264233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/>
              <a:t>15 </a:t>
            </a:r>
            <a:r>
              <a:rPr lang="en-US" sz="3200" dirty="0"/>
              <a:t>In the twenty-seventh year of Asa king of Judah, </a:t>
            </a:r>
            <a:r>
              <a:rPr lang="en-US" sz="3200" dirty="0" err="1"/>
              <a:t>Zimri</a:t>
            </a:r>
            <a:r>
              <a:rPr lang="en-US" sz="3200" dirty="0"/>
              <a:t> reigned seven days in Tirzah.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A3E991-581F-414E-BFFF-4A278A9C3785}"/>
              </a:ext>
            </a:extLst>
          </p:cNvPr>
          <p:cNvSpPr txBox="1"/>
          <p:nvPr/>
        </p:nvSpPr>
        <p:spPr>
          <a:xfrm>
            <a:off x="6552212" y="576439"/>
            <a:ext cx="28946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Baasha</a:t>
            </a:r>
            <a:r>
              <a:rPr lang="en-US" sz="2800" b="1" i="1" dirty="0">
                <a:solidFill>
                  <a:schemeClr val="bg1"/>
                </a:solidFill>
              </a:rPr>
              <a:t>           15:33-16:7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2F83CF-8E40-4A8F-9D6E-B873ABB63AF0}"/>
              </a:ext>
            </a:extLst>
          </p:cNvPr>
          <p:cNvSpPr txBox="1"/>
          <p:nvPr/>
        </p:nvSpPr>
        <p:spPr>
          <a:xfrm>
            <a:off x="6552212" y="1653657"/>
            <a:ext cx="2894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Elah</a:t>
            </a:r>
            <a:r>
              <a:rPr lang="en-US" sz="2800" b="1" i="1" dirty="0">
                <a:solidFill>
                  <a:schemeClr val="bg1"/>
                </a:solidFill>
              </a:rPr>
              <a:t> 16:8-14</a:t>
            </a:r>
            <a:r>
              <a:rPr lang="en-US" sz="3200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05E633-77DE-41AA-987D-827DB71CE4B4}"/>
              </a:ext>
            </a:extLst>
          </p:cNvPr>
          <p:cNvSpPr txBox="1"/>
          <p:nvPr/>
        </p:nvSpPr>
        <p:spPr>
          <a:xfrm>
            <a:off x="6552211" y="2238432"/>
            <a:ext cx="2894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Zimri</a:t>
            </a:r>
            <a:r>
              <a:rPr lang="en-US" sz="2800" b="1" i="1" dirty="0">
                <a:solidFill>
                  <a:schemeClr val="bg1"/>
                </a:solidFill>
              </a:rPr>
              <a:t> 16:15-20</a:t>
            </a:r>
            <a:r>
              <a:rPr lang="en-US" sz="3200" b="1" dirty="0">
                <a:solidFill>
                  <a:schemeClr val="bg1"/>
                </a:solidFill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32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2AEFAC-A5B0-44BF-961B-7A0DC11B7AC6}"/>
              </a:ext>
            </a:extLst>
          </p:cNvPr>
          <p:cNvSpPr txBox="1"/>
          <p:nvPr/>
        </p:nvSpPr>
        <p:spPr>
          <a:xfrm>
            <a:off x="6508460" y="4765677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Asa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D099E4-5D68-4D16-92A5-5E9C9092EF8C}"/>
              </a:ext>
            </a:extLst>
          </p:cNvPr>
          <p:cNvSpPr txBox="1"/>
          <p:nvPr/>
        </p:nvSpPr>
        <p:spPr>
          <a:xfrm>
            <a:off x="6532211" y="30535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Nadab</a:t>
            </a:r>
            <a:r>
              <a:rPr lang="en-US" sz="2800" b="1" i="1" dirty="0">
                <a:solidFill>
                  <a:schemeClr val="bg1"/>
                </a:solidFill>
              </a:rPr>
              <a:t> 15:25-32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42BCE2-FFD8-4145-B1F4-892D57A2A4F6}"/>
              </a:ext>
            </a:extLst>
          </p:cNvPr>
          <p:cNvSpPr/>
          <p:nvPr/>
        </p:nvSpPr>
        <p:spPr>
          <a:xfrm>
            <a:off x="62347" y="30535"/>
            <a:ext cx="6264233" cy="353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/>
              <a:t>17 </a:t>
            </a:r>
            <a:r>
              <a:rPr lang="en-US" sz="3200" dirty="0"/>
              <a:t>So </a:t>
            </a:r>
            <a:r>
              <a:rPr lang="en-US" sz="3200" dirty="0" err="1"/>
              <a:t>Omri</a:t>
            </a:r>
            <a:r>
              <a:rPr lang="en-US" sz="3200" dirty="0"/>
              <a:t> went up from </a:t>
            </a:r>
            <a:r>
              <a:rPr lang="en-US" sz="3200" dirty="0" err="1"/>
              <a:t>Gibbethon</a:t>
            </a:r>
            <a:r>
              <a:rPr lang="en-US" sz="3200" dirty="0"/>
              <a:t>, and all Israel with him, and they besieged Tirzah. </a:t>
            </a:r>
            <a:r>
              <a:rPr lang="en-US" sz="3200" b="1" baseline="30000" dirty="0"/>
              <a:t>18 </a:t>
            </a:r>
            <a:r>
              <a:rPr lang="en-US" sz="3200" dirty="0"/>
              <a:t>And when </a:t>
            </a:r>
            <a:r>
              <a:rPr lang="en-US" sz="3200" dirty="0" err="1"/>
              <a:t>Zimri</a:t>
            </a:r>
            <a:r>
              <a:rPr lang="en-US" sz="3200" dirty="0"/>
              <a:t> saw that the city was taken, he went into the citadel of the king's house and burned the king's house over him with fire and died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A3E991-581F-414E-BFFF-4A278A9C3785}"/>
              </a:ext>
            </a:extLst>
          </p:cNvPr>
          <p:cNvSpPr txBox="1"/>
          <p:nvPr/>
        </p:nvSpPr>
        <p:spPr>
          <a:xfrm>
            <a:off x="6552212" y="576439"/>
            <a:ext cx="28946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Baasha</a:t>
            </a:r>
            <a:r>
              <a:rPr lang="en-US" sz="2800" b="1" i="1" dirty="0">
                <a:solidFill>
                  <a:schemeClr val="bg1"/>
                </a:solidFill>
              </a:rPr>
              <a:t>           15:33-16:7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2F83CF-8E40-4A8F-9D6E-B873ABB63AF0}"/>
              </a:ext>
            </a:extLst>
          </p:cNvPr>
          <p:cNvSpPr txBox="1"/>
          <p:nvPr/>
        </p:nvSpPr>
        <p:spPr>
          <a:xfrm>
            <a:off x="6552212" y="1653657"/>
            <a:ext cx="2894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Elah</a:t>
            </a:r>
            <a:r>
              <a:rPr lang="en-US" sz="2800" b="1" i="1" dirty="0">
                <a:solidFill>
                  <a:schemeClr val="bg1"/>
                </a:solidFill>
              </a:rPr>
              <a:t> 16:8-14</a:t>
            </a:r>
            <a:r>
              <a:rPr lang="en-US" sz="3200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05E633-77DE-41AA-987D-827DB71CE4B4}"/>
              </a:ext>
            </a:extLst>
          </p:cNvPr>
          <p:cNvSpPr txBox="1"/>
          <p:nvPr/>
        </p:nvSpPr>
        <p:spPr>
          <a:xfrm>
            <a:off x="6552211" y="2238432"/>
            <a:ext cx="2894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Zimri</a:t>
            </a:r>
            <a:r>
              <a:rPr lang="en-US" sz="2800" b="1" i="1" dirty="0">
                <a:solidFill>
                  <a:schemeClr val="bg1"/>
                </a:solidFill>
              </a:rPr>
              <a:t> 16:15-20</a:t>
            </a:r>
            <a:r>
              <a:rPr lang="en-US" sz="3200" b="1" dirty="0">
                <a:solidFill>
                  <a:schemeClr val="bg1"/>
                </a:solidFill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60027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2AEFAC-A5B0-44BF-961B-7A0DC11B7AC6}"/>
              </a:ext>
            </a:extLst>
          </p:cNvPr>
          <p:cNvSpPr txBox="1"/>
          <p:nvPr/>
        </p:nvSpPr>
        <p:spPr>
          <a:xfrm>
            <a:off x="6508460" y="4765677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Asa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D099E4-5D68-4D16-92A5-5E9C9092EF8C}"/>
              </a:ext>
            </a:extLst>
          </p:cNvPr>
          <p:cNvSpPr txBox="1"/>
          <p:nvPr/>
        </p:nvSpPr>
        <p:spPr>
          <a:xfrm>
            <a:off x="6532211" y="30535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Nadab</a:t>
            </a:r>
            <a:r>
              <a:rPr lang="en-US" sz="2800" b="1" i="1" dirty="0">
                <a:solidFill>
                  <a:schemeClr val="bg1"/>
                </a:solidFill>
              </a:rPr>
              <a:t> 15:25-32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42BCE2-FFD8-4145-B1F4-892D57A2A4F6}"/>
              </a:ext>
            </a:extLst>
          </p:cNvPr>
          <p:cNvSpPr/>
          <p:nvPr/>
        </p:nvSpPr>
        <p:spPr>
          <a:xfrm>
            <a:off x="62347" y="30535"/>
            <a:ext cx="6264233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/>
              <a:t>21 </a:t>
            </a:r>
            <a:r>
              <a:rPr lang="en-US" sz="3200" dirty="0"/>
              <a:t>Then the people of Israel were divided into two parts. Half of the people followed </a:t>
            </a:r>
            <a:r>
              <a:rPr lang="en-US" sz="3200" dirty="0" err="1"/>
              <a:t>Tibni</a:t>
            </a:r>
            <a:r>
              <a:rPr lang="en-US" sz="3200" dirty="0"/>
              <a:t> the son of </a:t>
            </a:r>
            <a:r>
              <a:rPr lang="en-US" sz="3200" dirty="0" err="1"/>
              <a:t>Ginath</a:t>
            </a:r>
            <a:r>
              <a:rPr lang="en-US" sz="3200" dirty="0"/>
              <a:t>, to make him king, and half followed </a:t>
            </a:r>
            <a:r>
              <a:rPr lang="en-US" sz="3200" dirty="0" err="1"/>
              <a:t>Omri</a:t>
            </a:r>
            <a:r>
              <a:rPr lang="en-US" sz="3200" dirty="0"/>
              <a:t>. </a:t>
            </a:r>
            <a:r>
              <a:rPr lang="en-US" sz="3200" b="1" baseline="30000" dirty="0"/>
              <a:t>22 </a:t>
            </a:r>
            <a:r>
              <a:rPr lang="en-US" sz="3200" dirty="0"/>
              <a:t>But the people who followed </a:t>
            </a:r>
            <a:r>
              <a:rPr lang="en-US" sz="3200" dirty="0" err="1"/>
              <a:t>Omri</a:t>
            </a:r>
            <a:r>
              <a:rPr lang="en-US" sz="3200" dirty="0"/>
              <a:t> overcame the people who followed </a:t>
            </a:r>
            <a:r>
              <a:rPr lang="en-US" sz="3200" dirty="0" err="1"/>
              <a:t>Tibni</a:t>
            </a:r>
            <a:r>
              <a:rPr lang="en-US" sz="3200" dirty="0"/>
              <a:t> the son of </a:t>
            </a:r>
            <a:r>
              <a:rPr lang="en-US" sz="3200" dirty="0" err="1"/>
              <a:t>Ginath</a:t>
            </a:r>
            <a:r>
              <a:rPr lang="en-US" sz="3200" dirty="0"/>
              <a:t>. So </a:t>
            </a:r>
            <a:r>
              <a:rPr lang="en-US" sz="3200" dirty="0" err="1"/>
              <a:t>Tibni</a:t>
            </a:r>
            <a:r>
              <a:rPr lang="en-US" sz="3200" dirty="0"/>
              <a:t> died, and </a:t>
            </a:r>
            <a:r>
              <a:rPr lang="en-US" sz="3200" dirty="0" err="1"/>
              <a:t>Omri</a:t>
            </a:r>
            <a:r>
              <a:rPr lang="en-US" sz="3200" dirty="0"/>
              <a:t> became king.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A3E991-581F-414E-BFFF-4A278A9C3785}"/>
              </a:ext>
            </a:extLst>
          </p:cNvPr>
          <p:cNvSpPr txBox="1"/>
          <p:nvPr/>
        </p:nvSpPr>
        <p:spPr>
          <a:xfrm>
            <a:off x="6552212" y="576439"/>
            <a:ext cx="28946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Baasha</a:t>
            </a:r>
            <a:r>
              <a:rPr lang="en-US" sz="2800" b="1" i="1" dirty="0">
                <a:solidFill>
                  <a:schemeClr val="bg1"/>
                </a:solidFill>
              </a:rPr>
              <a:t>           15:33-16:7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2F83CF-8E40-4A8F-9D6E-B873ABB63AF0}"/>
              </a:ext>
            </a:extLst>
          </p:cNvPr>
          <p:cNvSpPr txBox="1"/>
          <p:nvPr/>
        </p:nvSpPr>
        <p:spPr>
          <a:xfrm>
            <a:off x="6552212" y="1653657"/>
            <a:ext cx="2894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Elah</a:t>
            </a:r>
            <a:r>
              <a:rPr lang="en-US" sz="2800" b="1" i="1" dirty="0">
                <a:solidFill>
                  <a:schemeClr val="bg1"/>
                </a:solidFill>
              </a:rPr>
              <a:t> 16:8-14</a:t>
            </a:r>
            <a:r>
              <a:rPr lang="en-US" sz="3200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05E633-77DE-41AA-987D-827DB71CE4B4}"/>
              </a:ext>
            </a:extLst>
          </p:cNvPr>
          <p:cNvSpPr txBox="1"/>
          <p:nvPr/>
        </p:nvSpPr>
        <p:spPr>
          <a:xfrm>
            <a:off x="6552211" y="2238432"/>
            <a:ext cx="2894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Zimri</a:t>
            </a:r>
            <a:r>
              <a:rPr lang="en-US" sz="2800" b="1" i="1" dirty="0">
                <a:solidFill>
                  <a:schemeClr val="bg1"/>
                </a:solidFill>
              </a:rPr>
              <a:t> 16:15-20</a:t>
            </a:r>
            <a:r>
              <a:rPr lang="en-US" sz="3200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2CB59F-D524-4BC7-ACEB-FA0DC7456770}"/>
              </a:ext>
            </a:extLst>
          </p:cNvPr>
          <p:cNvSpPr txBox="1"/>
          <p:nvPr/>
        </p:nvSpPr>
        <p:spPr>
          <a:xfrm>
            <a:off x="6552210" y="2793891"/>
            <a:ext cx="2894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Omri</a:t>
            </a:r>
            <a:r>
              <a:rPr lang="en-US" sz="2800" b="1" i="1" dirty="0">
                <a:solidFill>
                  <a:schemeClr val="bg1"/>
                </a:solidFill>
              </a:rPr>
              <a:t> 16:21-28</a:t>
            </a:r>
            <a:r>
              <a:rPr lang="en-US" sz="3200" b="1" dirty="0">
                <a:solidFill>
                  <a:schemeClr val="bg1"/>
                </a:solidFill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65393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2AEFAC-A5B0-44BF-961B-7A0DC11B7AC6}"/>
              </a:ext>
            </a:extLst>
          </p:cNvPr>
          <p:cNvSpPr txBox="1"/>
          <p:nvPr/>
        </p:nvSpPr>
        <p:spPr>
          <a:xfrm>
            <a:off x="6508460" y="4765677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Asa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D099E4-5D68-4D16-92A5-5E9C9092EF8C}"/>
              </a:ext>
            </a:extLst>
          </p:cNvPr>
          <p:cNvSpPr txBox="1"/>
          <p:nvPr/>
        </p:nvSpPr>
        <p:spPr>
          <a:xfrm>
            <a:off x="6532211" y="30535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Nadab</a:t>
            </a:r>
            <a:r>
              <a:rPr lang="en-US" sz="2800" b="1" i="1" dirty="0">
                <a:solidFill>
                  <a:schemeClr val="bg1"/>
                </a:solidFill>
              </a:rPr>
              <a:t> 15:25-32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42BCE2-FFD8-4145-B1F4-892D57A2A4F6}"/>
              </a:ext>
            </a:extLst>
          </p:cNvPr>
          <p:cNvSpPr/>
          <p:nvPr/>
        </p:nvSpPr>
        <p:spPr>
          <a:xfrm>
            <a:off x="62347" y="30535"/>
            <a:ext cx="6264233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/>
              <a:t>24 </a:t>
            </a:r>
            <a:r>
              <a:rPr lang="en-US" sz="3200" dirty="0"/>
              <a:t>He bought the hill of Samaria from </a:t>
            </a:r>
            <a:r>
              <a:rPr lang="en-US" sz="3200" dirty="0" err="1"/>
              <a:t>Shemer</a:t>
            </a:r>
            <a:r>
              <a:rPr lang="en-US" sz="3200" dirty="0"/>
              <a:t> for two talents</a:t>
            </a:r>
            <a:r>
              <a:rPr lang="en-US" sz="3200" baseline="30000" dirty="0"/>
              <a:t> </a:t>
            </a:r>
            <a:r>
              <a:rPr lang="en-US" sz="3200" dirty="0"/>
              <a:t> of silver, and he fortified the hill and called the name of the city that he built Samaria, after the name of </a:t>
            </a:r>
            <a:r>
              <a:rPr lang="en-US" sz="3200" dirty="0" err="1"/>
              <a:t>Shemer</a:t>
            </a:r>
            <a:r>
              <a:rPr lang="en-US" sz="3200" dirty="0"/>
              <a:t>, the owner of the hill.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A3E991-581F-414E-BFFF-4A278A9C3785}"/>
              </a:ext>
            </a:extLst>
          </p:cNvPr>
          <p:cNvSpPr txBox="1"/>
          <p:nvPr/>
        </p:nvSpPr>
        <p:spPr>
          <a:xfrm>
            <a:off x="6552212" y="576439"/>
            <a:ext cx="28946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Baasha</a:t>
            </a:r>
            <a:r>
              <a:rPr lang="en-US" sz="2800" b="1" i="1" dirty="0">
                <a:solidFill>
                  <a:schemeClr val="bg1"/>
                </a:solidFill>
              </a:rPr>
              <a:t>           15:33-16:7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2F83CF-8E40-4A8F-9D6E-B873ABB63AF0}"/>
              </a:ext>
            </a:extLst>
          </p:cNvPr>
          <p:cNvSpPr txBox="1"/>
          <p:nvPr/>
        </p:nvSpPr>
        <p:spPr>
          <a:xfrm>
            <a:off x="6552212" y="1653657"/>
            <a:ext cx="2894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Elah</a:t>
            </a:r>
            <a:r>
              <a:rPr lang="en-US" sz="2800" b="1" i="1" dirty="0">
                <a:solidFill>
                  <a:schemeClr val="bg1"/>
                </a:solidFill>
              </a:rPr>
              <a:t> 16:8-14</a:t>
            </a:r>
            <a:r>
              <a:rPr lang="en-US" sz="3200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05E633-77DE-41AA-987D-827DB71CE4B4}"/>
              </a:ext>
            </a:extLst>
          </p:cNvPr>
          <p:cNvSpPr txBox="1"/>
          <p:nvPr/>
        </p:nvSpPr>
        <p:spPr>
          <a:xfrm>
            <a:off x="6552211" y="2238432"/>
            <a:ext cx="2894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Zimri</a:t>
            </a:r>
            <a:r>
              <a:rPr lang="en-US" sz="2800" b="1" i="1" dirty="0">
                <a:solidFill>
                  <a:schemeClr val="bg1"/>
                </a:solidFill>
              </a:rPr>
              <a:t> 16:15-20</a:t>
            </a:r>
            <a:r>
              <a:rPr lang="en-US" sz="3200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2CB59F-D524-4BC7-ACEB-FA0DC7456770}"/>
              </a:ext>
            </a:extLst>
          </p:cNvPr>
          <p:cNvSpPr txBox="1"/>
          <p:nvPr/>
        </p:nvSpPr>
        <p:spPr>
          <a:xfrm>
            <a:off x="6552210" y="2793891"/>
            <a:ext cx="2894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Omri</a:t>
            </a:r>
            <a:r>
              <a:rPr lang="en-US" sz="2800" b="1" i="1" dirty="0">
                <a:solidFill>
                  <a:schemeClr val="bg1"/>
                </a:solidFill>
              </a:rPr>
              <a:t> 16:21-28</a:t>
            </a:r>
            <a:r>
              <a:rPr lang="en-US" sz="3200" b="1" dirty="0">
                <a:solidFill>
                  <a:schemeClr val="bg1"/>
                </a:solidFill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80941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2AEFAC-A5B0-44BF-961B-7A0DC11B7AC6}"/>
              </a:ext>
            </a:extLst>
          </p:cNvPr>
          <p:cNvSpPr txBox="1"/>
          <p:nvPr/>
        </p:nvSpPr>
        <p:spPr>
          <a:xfrm>
            <a:off x="6508460" y="4765677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Asa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D099E4-5D68-4D16-92A5-5E9C9092EF8C}"/>
              </a:ext>
            </a:extLst>
          </p:cNvPr>
          <p:cNvSpPr txBox="1"/>
          <p:nvPr/>
        </p:nvSpPr>
        <p:spPr>
          <a:xfrm>
            <a:off x="6532211" y="30535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Nadab</a:t>
            </a:r>
            <a:r>
              <a:rPr lang="en-US" sz="2800" b="1" i="1" dirty="0">
                <a:solidFill>
                  <a:schemeClr val="bg1"/>
                </a:solidFill>
              </a:rPr>
              <a:t> 15:25-32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42BCE2-FFD8-4145-B1F4-892D57A2A4F6}"/>
              </a:ext>
            </a:extLst>
          </p:cNvPr>
          <p:cNvSpPr/>
          <p:nvPr/>
        </p:nvSpPr>
        <p:spPr>
          <a:xfrm>
            <a:off x="62347" y="30535"/>
            <a:ext cx="6264233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/>
              <a:t>25 </a:t>
            </a:r>
            <a:r>
              <a:rPr lang="en-US" sz="3200" dirty="0" err="1"/>
              <a:t>Omri</a:t>
            </a:r>
            <a:r>
              <a:rPr lang="en-US" sz="3200" dirty="0"/>
              <a:t> did what was evil in the sight of the </a:t>
            </a:r>
            <a:r>
              <a:rPr lang="en-US" sz="3200" cap="small" dirty="0"/>
              <a:t>Lord</a:t>
            </a:r>
            <a:r>
              <a:rPr lang="en-US" sz="3200" dirty="0"/>
              <a:t>, and did more evil than all who were before him.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A3E991-581F-414E-BFFF-4A278A9C3785}"/>
              </a:ext>
            </a:extLst>
          </p:cNvPr>
          <p:cNvSpPr txBox="1"/>
          <p:nvPr/>
        </p:nvSpPr>
        <p:spPr>
          <a:xfrm>
            <a:off x="6552212" y="576439"/>
            <a:ext cx="28946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Baasha</a:t>
            </a:r>
            <a:r>
              <a:rPr lang="en-US" sz="2800" b="1" i="1" dirty="0">
                <a:solidFill>
                  <a:schemeClr val="bg1"/>
                </a:solidFill>
              </a:rPr>
              <a:t>           15:33-16:7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2F83CF-8E40-4A8F-9D6E-B873ABB63AF0}"/>
              </a:ext>
            </a:extLst>
          </p:cNvPr>
          <p:cNvSpPr txBox="1"/>
          <p:nvPr/>
        </p:nvSpPr>
        <p:spPr>
          <a:xfrm>
            <a:off x="6552212" y="1653657"/>
            <a:ext cx="2894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Elah</a:t>
            </a:r>
            <a:r>
              <a:rPr lang="en-US" sz="2800" b="1" i="1" dirty="0">
                <a:solidFill>
                  <a:schemeClr val="bg1"/>
                </a:solidFill>
              </a:rPr>
              <a:t> 16:8-14</a:t>
            </a:r>
            <a:r>
              <a:rPr lang="en-US" sz="3200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05E633-77DE-41AA-987D-827DB71CE4B4}"/>
              </a:ext>
            </a:extLst>
          </p:cNvPr>
          <p:cNvSpPr txBox="1"/>
          <p:nvPr/>
        </p:nvSpPr>
        <p:spPr>
          <a:xfrm>
            <a:off x="6552211" y="2238432"/>
            <a:ext cx="2894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Zimri</a:t>
            </a:r>
            <a:r>
              <a:rPr lang="en-US" sz="2800" b="1" i="1" dirty="0">
                <a:solidFill>
                  <a:schemeClr val="bg1"/>
                </a:solidFill>
              </a:rPr>
              <a:t> 16:15-20</a:t>
            </a:r>
            <a:r>
              <a:rPr lang="en-US" sz="3200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2CB59F-D524-4BC7-ACEB-FA0DC7456770}"/>
              </a:ext>
            </a:extLst>
          </p:cNvPr>
          <p:cNvSpPr txBox="1"/>
          <p:nvPr/>
        </p:nvSpPr>
        <p:spPr>
          <a:xfrm>
            <a:off x="6552210" y="2793891"/>
            <a:ext cx="2894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Omri</a:t>
            </a:r>
            <a:r>
              <a:rPr lang="en-US" sz="2800" b="1" i="1" dirty="0">
                <a:solidFill>
                  <a:schemeClr val="bg1"/>
                </a:solidFill>
              </a:rPr>
              <a:t> 16:21-28</a:t>
            </a:r>
            <a:r>
              <a:rPr lang="en-US" sz="3200" b="1" dirty="0">
                <a:solidFill>
                  <a:schemeClr val="bg1"/>
                </a:solidFill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46112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2AEFAC-A5B0-44BF-961B-7A0DC11B7AC6}"/>
              </a:ext>
            </a:extLst>
          </p:cNvPr>
          <p:cNvSpPr txBox="1"/>
          <p:nvPr/>
        </p:nvSpPr>
        <p:spPr>
          <a:xfrm>
            <a:off x="6508460" y="4765677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Asa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D099E4-5D68-4D16-92A5-5E9C9092EF8C}"/>
              </a:ext>
            </a:extLst>
          </p:cNvPr>
          <p:cNvSpPr txBox="1"/>
          <p:nvPr/>
        </p:nvSpPr>
        <p:spPr>
          <a:xfrm>
            <a:off x="6532211" y="30535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Nadab</a:t>
            </a:r>
            <a:r>
              <a:rPr lang="en-US" sz="2800" b="1" i="1" dirty="0">
                <a:solidFill>
                  <a:schemeClr val="bg1"/>
                </a:solidFill>
              </a:rPr>
              <a:t> 15:25-32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42BCE2-FFD8-4145-B1F4-892D57A2A4F6}"/>
              </a:ext>
            </a:extLst>
          </p:cNvPr>
          <p:cNvSpPr/>
          <p:nvPr/>
        </p:nvSpPr>
        <p:spPr>
          <a:xfrm>
            <a:off x="62347" y="30535"/>
            <a:ext cx="6264233" cy="61247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baseline="30000" dirty="0"/>
              <a:t>30 </a:t>
            </a:r>
            <a:r>
              <a:rPr lang="en-US" sz="2800" dirty="0"/>
              <a:t>And Ahab the son of </a:t>
            </a:r>
            <a:r>
              <a:rPr lang="en-US" sz="2800" dirty="0" err="1"/>
              <a:t>Omri</a:t>
            </a:r>
            <a:r>
              <a:rPr lang="en-US" sz="2800" dirty="0"/>
              <a:t> did evil in the sight of the </a:t>
            </a:r>
            <a:r>
              <a:rPr lang="en-US" sz="2800" cap="small" dirty="0"/>
              <a:t>Lord</a:t>
            </a:r>
            <a:r>
              <a:rPr lang="en-US" sz="2800" dirty="0"/>
              <a:t>, more than all who were before him. </a:t>
            </a:r>
            <a:r>
              <a:rPr lang="en-US" sz="2800" b="1" baseline="30000" dirty="0"/>
              <a:t>31 </a:t>
            </a:r>
            <a:r>
              <a:rPr lang="en-US" sz="2800" dirty="0"/>
              <a:t>And as if it had been a light thing for him to walk in the sins of Jeroboam the son of </a:t>
            </a:r>
            <a:r>
              <a:rPr lang="en-US" sz="2800" dirty="0" err="1"/>
              <a:t>Nebat</a:t>
            </a:r>
            <a:r>
              <a:rPr lang="en-US" sz="2800" dirty="0"/>
              <a:t>, he took for his wife Jezebel the daughter of </a:t>
            </a:r>
            <a:r>
              <a:rPr lang="en-US" sz="2800" dirty="0" err="1"/>
              <a:t>Ethbaal</a:t>
            </a:r>
            <a:r>
              <a:rPr lang="en-US" sz="2800" dirty="0"/>
              <a:t> king of the Sidonians, and went and served Baal and worshiped him. </a:t>
            </a:r>
            <a:r>
              <a:rPr lang="en-US" sz="2800" b="1" baseline="30000" dirty="0"/>
              <a:t>32 </a:t>
            </a:r>
            <a:r>
              <a:rPr lang="en-US" sz="2800" dirty="0"/>
              <a:t>He erected an altar for Baal in the house of Baal, which he built in Samaria. </a:t>
            </a:r>
            <a:r>
              <a:rPr lang="en-US" sz="2800" b="1" baseline="30000" dirty="0"/>
              <a:t>33 </a:t>
            </a:r>
            <a:r>
              <a:rPr lang="en-US" sz="2800" dirty="0"/>
              <a:t>And Ahab made an Asherah. Ahab did more to provoke the </a:t>
            </a:r>
            <a:r>
              <a:rPr lang="en-US" sz="2800" cap="small" dirty="0"/>
              <a:t>Lord</a:t>
            </a:r>
            <a:r>
              <a:rPr lang="en-US" sz="2800" dirty="0"/>
              <a:t>, the God of Israel, to anger than all the kings of Israel who were before him.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A3E991-581F-414E-BFFF-4A278A9C3785}"/>
              </a:ext>
            </a:extLst>
          </p:cNvPr>
          <p:cNvSpPr txBox="1"/>
          <p:nvPr/>
        </p:nvSpPr>
        <p:spPr>
          <a:xfrm>
            <a:off x="6552212" y="576439"/>
            <a:ext cx="28946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Baasha</a:t>
            </a:r>
            <a:r>
              <a:rPr lang="en-US" sz="2800" b="1" i="1" dirty="0">
                <a:solidFill>
                  <a:schemeClr val="bg1"/>
                </a:solidFill>
              </a:rPr>
              <a:t>           15:33-16:7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2F83CF-8E40-4A8F-9D6E-B873ABB63AF0}"/>
              </a:ext>
            </a:extLst>
          </p:cNvPr>
          <p:cNvSpPr txBox="1"/>
          <p:nvPr/>
        </p:nvSpPr>
        <p:spPr>
          <a:xfrm>
            <a:off x="6552212" y="1653657"/>
            <a:ext cx="2894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Elah</a:t>
            </a:r>
            <a:r>
              <a:rPr lang="en-US" sz="2800" b="1" i="1" dirty="0">
                <a:solidFill>
                  <a:schemeClr val="bg1"/>
                </a:solidFill>
              </a:rPr>
              <a:t> 16:8-14</a:t>
            </a:r>
            <a:r>
              <a:rPr lang="en-US" sz="3200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05E633-77DE-41AA-987D-827DB71CE4B4}"/>
              </a:ext>
            </a:extLst>
          </p:cNvPr>
          <p:cNvSpPr txBox="1"/>
          <p:nvPr/>
        </p:nvSpPr>
        <p:spPr>
          <a:xfrm>
            <a:off x="6552211" y="2238432"/>
            <a:ext cx="2894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Zimri</a:t>
            </a:r>
            <a:r>
              <a:rPr lang="en-US" sz="2800" b="1" i="1" dirty="0">
                <a:solidFill>
                  <a:schemeClr val="bg1"/>
                </a:solidFill>
              </a:rPr>
              <a:t> 16:15-20</a:t>
            </a:r>
            <a:r>
              <a:rPr lang="en-US" sz="3200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2CB59F-D524-4BC7-ACEB-FA0DC7456770}"/>
              </a:ext>
            </a:extLst>
          </p:cNvPr>
          <p:cNvSpPr txBox="1"/>
          <p:nvPr/>
        </p:nvSpPr>
        <p:spPr>
          <a:xfrm>
            <a:off x="6552210" y="2793891"/>
            <a:ext cx="2894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Omri</a:t>
            </a:r>
            <a:r>
              <a:rPr lang="en-US" sz="2800" b="1" i="1" dirty="0">
                <a:solidFill>
                  <a:schemeClr val="bg1"/>
                </a:solidFill>
              </a:rPr>
              <a:t> 16:21-28</a:t>
            </a:r>
            <a:r>
              <a:rPr lang="en-US" sz="3200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4F110C-A256-49D1-8065-BDA6737C227B}"/>
              </a:ext>
            </a:extLst>
          </p:cNvPr>
          <p:cNvSpPr txBox="1"/>
          <p:nvPr/>
        </p:nvSpPr>
        <p:spPr>
          <a:xfrm>
            <a:off x="6552210" y="3393374"/>
            <a:ext cx="2894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bg1"/>
                </a:solidFill>
              </a:rPr>
              <a:t>Ahab</a:t>
            </a:r>
            <a:r>
              <a:rPr lang="en-US" sz="2800" b="1" i="1" dirty="0">
                <a:solidFill>
                  <a:schemeClr val="bg1"/>
                </a:solidFill>
              </a:rPr>
              <a:t> 16:29-34</a:t>
            </a:r>
            <a:r>
              <a:rPr lang="en-US" sz="3200" b="1" dirty="0">
                <a:solidFill>
                  <a:schemeClr val="bg1"/>
                </a:solidFill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86373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600315D-2944-402D-BBC7-FAE3DD3250A0}"/>
              </a:ext>
            </a:extLst>
          </p:cNvPr>
          <p:cNvSpPr/>
          <p:nvPr/>
        </p:nvSpPr>
        <p:spPr>
          <a:xfrm>
            <a:off x="350322" y="1581523"/>
            <a:ext cx="84433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3 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For I delivered to you as of first importance what I also received, that Christ died for our sins according to the Scriptures,</a:t>
            </a:r>
            <a:r>
              <a:rPr lang="en-US" sz="32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4 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and that He was buried, and that He was raised on the third day according to the Scriptures</a:t>
            </a:r>
          </a:p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			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1 Corinthians 15:3-4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06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714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358FFE-692D-443C-807A-62120012906F}"/>
              </a:ext>
            </a:extLst>
          </p:cNvPr>
          <p:cNvSpPr txBox="1"/>
          <p:nvPr/>
        </p:nvSpPr>
        <p:spPr>
          <a:xfrm>
            <a:off x="6484709" y="1913125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Jeroboam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BE6767-0F11-4054-BF69-4F3782B4AFD1}"/>
              </a:ext>
            </a:extLst>
          </p:cNvPr>
          <p:cNvSpPr txBox="1"/>
          <p:nvPr/>
        </p:nvSpPr>
        <p:spPr>
          <a:xfrm>
            <a:off x="6424551" y="2628528"/>
            <a:ext cx="27439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chemeClr val="bg1"/>
                </a:solidFill>
              </a:rPr>
              <a:t>Reigned 22 years</a:t>
            </a:r>
            <a:br>
              <a:rPr lang="en-US" sz="2800" b="1" i="1" dirty="0">
                <a:solidFill>
                  <a:schemeClr val="bg1"/>
                </a:solidFill>
              </a:rPr>
            </a:br>
            <a:r>
              <a:rPr lang="en-US" sz="2800" b="1" i="1" dirty="0">
                <a:solidFill>
                  <a:schemeClr val="bg1"/>
                </a:solidFill>
              </a:rPr>
              <a:t>1 Kings 14:20</a:t>
            </a:r>
          </a:p>
        </p:txBody>
      </p:sp>
    </p:spTree>
    <p:extLst>
      <p:ext uri="{BB962C8B-B14F-4D97-AF65-F5344CB8AC3E}">
        <p14:creationId xmlns:p14="http://schemas.microsoft.com/office/powerpoint/2010/main" val="241009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358FFE-692D-443C-807A-62120012906F}"/>
              </a:ext>
            </a:extLst>
          </p:cNvPr>
          <p:cNvSpPr txBox="1"/>
          <p:nvPr/>
        </p:nvSpPr>
        <p:spPr>
          <a:xfrm>
            <a:off x="6484709" y="1913125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Jeroboam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9E56AE-B39A-4C9D-A796-21BA8301DAED}"/>
              </a:ext>
            </a:extLst>
          </p:cNvPr>
          <p:cNvSpPr txBox="1"/>
          <p:nvPr/>
        </p:nvSpPr>
        <p:spPr>
          <a:xfrm>
            <a:off x="6508460" y="4187273"/>
            <a:ext cx="275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Rehoboam </a:t>
            </a:r>
            <a:r>
              <a:rPr lang="en-US" sz="2800" b="1" i="1" dirty="0">
                <a:solidFill>
                  <a:schemeClr val="bg1"/>
                </a:solidFill>
              </a:rPr>
              <a:t>14:21-31</a:t>
            </a:r>
            <a:endParaRPr lang="en-US" sz="3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56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358FFE-692D-443C-807A-62120012906F}"/>
              </a:ext>
            </a:extLst>
          </p:cNvPr>
          <p:cNvSpPr txBox="1"/>
          <p:nvPr/>
        </p:nvSpPr>
        <p:spPr>
          <a:xfrm>
            <a:off x="6484709" y="1913125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Jeroboam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9E56AE-B39A-4C9D-A796-21BA8301DAED}"/>
              </a:ext>
            </a:extLst>
          </p:cNvPr>
          <p:cNvSpPr txBox="1"/>
          <p:nvPr/>
        </p:nvSpPr>
        <p:spPr>
          <a:xfrm>
            <a:off x="6508460" y="4187273"/>
            <a:ext cx="275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Rehoboam </a:t>
            </a:r>
            <a:r>
              <a:rPr lang="en-US" sz="2800" b="1" i="1" dirty="0">
                <a:solidFill>
                  <a:schemeClr val="bg1"/>
                </a:solidFill>
              </a:rPr>
              <a:t>14:21-31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D3495B-BEF3-46B0-A72B-B30B118092E4}"/>
              </a:ext>
            </a:extLst>
          </p:cNvPr>
          <p:cNvSpPr txBox="1"/>
          <p:nvPr/>
        </p:nvSpPr>
        <p:spPr>
          <a:xfrm>
            <a:off x="6478380" y="5202936"/>
            <a:ext cx="275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Abijam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  <a:r>
              <a:rPr lang="en-US" sz="2800" b="1" i="1" dirty="0">
                <a:solidFill>
                  <a:schemeClr val="bg1"/>
                </a:solidFill>
              </a:rPr>
              <a:t>15:1-7</a:t>
            </a:r>
            <a:endParaRPr lang="en-US" sz="3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19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358FFE-692D-443C-807A-62120012906F}"/>
              </a:ext>
            </a:extLst>
          </p:cNvPr>
          <p:cNvSpPr txBox="1"/>
          <p:nvPr/>
        </p:nvSpPr>
        <p:spPr>
          <a:xfrm>
            <a:off x="6484709" y="1913125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Jeroboam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9E56AE-B39A-4C9D-A796-21BA8301DAED}"/>
              </a:ext>
            </a:extLst>
          </p:cNvPr>
          <p:cNvSpPr txBox="1"/>
          <p:nvPr/>
        </p:nvSpPr>
        <p:spPr>
          <a:xfrm>
            <a:off x="6508460" y="3936013"/>
            <a:ext cx="275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Rehoboam </a:t>
            </a:r>
            <a:r>
              <a:rPr lang="en-US" sz="2800" b="1" i="1" dirty="0">
                <a:solidFill>
                  <a:schemeClr val="bg1"/>
                </a:solidFill>
              </a:rPr>
              <a:t>14:21-31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D3495B-BEF3-46B0-A72B-B30B118092E4}"/>
              </a:ext>
            </a:extLst>
          </p:cNvPr>
          <p:cNvSpPr txBox="1"/>
          <p:nvPr/>
        </p:nvSpPr>
        <p:spPr>
          <a:xfrm>
            <a:off x="6478380" y="4932401"/>
            <a:ext cx="275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Abijam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  <a:r>
              <a:rPr lang="en-US" sz="2800" b="1" i="1" dirty="0">
                <a:solidFill>
                  <a:schemeClr val="bg1"/>
                </a:solidFill>
              </a:rPr>
              <a:t>15:1-7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2AEFAC-A5B0-44BF-961B-7A0DC11B7AC6}"/>
              </a:ext>
            </a:extLst>
          </p:cNvPr>
          <p:cNvSpPr txBox="1"/>
          <p:nvPr/>
        </p:nvSpPr>
        <p:spPr>
          <a:xfrm>
            <a:off x="6508459" y="5881957"/>
            <a:ext cx="275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Asa       </a:t>
            </a:r>
          </a:p>
          <a:p>
            <a:r>
              <a:rPr lang="en-US" sz="2800" b="1" i="1" dirty="0">
                <a:solidFill>
                  <a:schemeClr val="bg1"/>
                </a:solidFill>
              </a:rPr>
              <a:t>15:8-24</a:t>
            </a:r>
            <a:endParaRPr lang="en-US" sz="3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09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2AEFAC-A5B0-44BF-961B-7A0DC11B7AC6}"/>
              </a:ext>
            </a:extLst>
          </p:cNvPr>
          <p:cNvSpPr txBox="1"/>
          <p:nvPr/>
        </p:nvSpPr>
        <p:spPr>
          <a:xfrm>
            <a:off x="6508460" y="4765677"/>
            <a:ext cx="275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Asa       </a:t>
            </a:r>
          </a:p>
          <a:p>
            <a:r>
              <a:rPr lang="en-US" sz="2800" b="1" i="1" dirty="0">
                <a:solidFill>
                  <a:schemeClr val="bg1"/>
                </a:solidFill>
              </a:rPr>
              <a:t>15:8-24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57379F-2735-4568-B677-9E7F2F4DC036}"/>
              </a:ext>
            </a:extLst>
          </p:cNvPr>
          <p:cNvSpPr txBox="1"/>
          <p:nvPr/>
        </p:nvSpPr>
        <p:spPr>
          <a:xfrm>
            <a:off x="6508460" y="5796450"/>
            <a:ext cx="2754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Reigned 41 years     </a:t>
            </a:r>
          </a:p>
        </p:txBody>
      </p:sp>
    </p:spTree>
    <p:extLst>
      <p:ext uri="{BB962C8B-B14F-4D97-AF65-F5344CB8AC3E}">
        <p14:creationId xmlns:p14="http://schemas.microsoft.com/office/powerpoint/2010/main" val="122505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2AEFAC-A5B0-44BF-961B-7A0DC11B7AC6}"/>
              </a:ext>
            </a:extLst>
          </p:cNvPr>
          <p:cNvSpPr txBox="1"/>
          <p:nvPr/>
        </p:nvSpPr>
        <p:spPr>
          <a:xfrm>
            <a:off x="6508460" y="4765677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Asa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D099E4-5D68-4D16-92A5-5E9C9092EF8C}"/>
              </a:ext>
            </a:extLst>
          </p:cNvPr>
          <p:cNvSpPr txBox="1"/>
          <p:nvPr/>
        </p:nvSpPr>
        <p:spPr>
          <a:xfrm>
            <a:off x="6532211" y="132321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Nadab</a:t>
            </a:r>
            <a:r>
              <a:rPr lang="en-US" sz="2800" b="1" i="1" dirty="0">
                <a:solidFill>
                  <a:schemeClr val="bg1"/>
                </a:solidFill>
              </a:rPr>
              <a:t> 15:25-32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00232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2AEFAC-A5B0-44BF-961B-7A0DC11B7AC6}"/>
              </a:ext>
            </a:extLst>
          </p:cNvPr>
          <p:cNvSpPr txBox="1"/>
          <p:nvPr/>
        </p:nvSpPr>
        <p:spPr>
          <a:xfrm>
            <a:off x="6508460" y="4765677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Asa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D099E4-5D68-4D16-92A5-5E9C9092EF8C}"/>
              </a:ext>
            </a:extLst>
          </p:cNvPr>
          <p:cNvSpPr txBox="1"/>
          <p:nvPr/>
        </p:nvSpPr>
        <p:spPr>
          <a:xfrm>
            <a:off x="6532211" y="132321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Nadab</a:t>
            </a:r>
            <a:r>
              <a:rPr lang="en-US" sz="2800" b="1" i="1" dirty="0">
                <a:solidFill>
                  <a:schemeClr val="bg1"/>
                </a:solidFill>
              </a:rPr>
              <a:t> 15:25-32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42BCE2-FFD8-4145-B1F4-892D57A2A4F6}"/>
              </a:ext>
            </a:extLst>
          </p:cNvPr>
          <p:cNvSpPr/>
          <p:nvPr/>
        </p:nvSpPr>
        <p:spPr>
          <a:xfrm>
            <a:off x="160318" y="13753"/>
            <a:ext cx="6103916" cy="40318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25 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Nadab the son of Jeroboam began to reign over Israel in the second year of Asa king of Judah, and he reigned over Israel two years.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26 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He did what was evil in the sight of the </a:t>
            </a:r>
            <a:r>
              <a:rPr lang="en-US" sz="3200" cap="small" dirty="0">
                <a:solidFill>
                  <a:srgbClr val="000000"/>
                </a:solidFill>
                <a:latin typeface="&amp;quot"/>
              </a:rPr>
              <a:t>Lord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and walked in the way of his father, and in his sin which he made Israel to sin.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2483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2AEFAC-A5B0-44BF-961B-7A0DC11B7AC6}"/>
              </a:ext>
            </a:extLst>
          </p:cNvPr>
          <p:cNvSpPr txBox="1"/>
          <p:nvPr/>
        </p:nvSpPr>
        <p:spPr>
          <a:xfrm>
            <a:off x="6508460" y="4765677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Asa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D099E4-5D68-4D16-92A5-5E9C9092EF8C}"/>
              </a:ext>
            </a:extLst>
          </p:cNvPr>
          <p:cNvSpPr txBox="1"/>
          <p:nvPr/>
        </p:nvSpPr>
        <p:spPr>
          <a:xfrm>
            <a:off x="6532211" y="132321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Nadab</a:t>
            </a:r>
            <a:r>
              <a:rPr lang="en-US" sz="2800" b="1" i="1" dirty="0">
                <a:solidFill>
                  <a:schemeClr val="bg1"/>
                </a:solidFill>
              </a:rPr>
              <a:t> 15:25-32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42BCE2-FFD8-4145-B1F4-892D57A2A4F6}"/>
              </a:ext>
            </a:extLst>
          </p:cNvPr>
          <p:cNvSpPr/>
          <p:nvPr/>
        </p:nvSpPr>
        <p:spPr>
          <a:xfrm>
            <a:off x="160318" y="298760"/>
            <a:ext cx="6103916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/>
              <a:t>28 </a:t>
            </a:r>
            <a:r>
              <a:rPr lang="en-US" sz="3200" dirty="0"/>
              <a:t>So </a:t>
            </a:r>
            <a:r>
              <a:rPr lang="en-US" sz="3200" dirty="0" err="1"/>
              <a:t>Baasha</a:t>
            </a:r>
            <a:r>
              <a:rPr lang="en-US" sz="3200" dirty="0"/>
              <a:t> killed him in the third year of Asa king of Judah and reigned in his place.</a:t>
            </a:r>
          </a:p>
        </p:txBody>
      </p:sp>
    </p:spTree>
    <p:extLst>
      <p:ext uri="{BB962C8B-B14F-4D97-AF65-F5344CB8AC3E}">
        <p14:creationId xmlns:p14="http://schemas.microsoft.com/office/powerpoint/2010/main" val="364779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700</Words>
  <Application>Microsoft Office PowerPoint</Application>
  <PresentationFormat>On-screen Show (4:3)</PresentationFormat>
  <Paragraphs>75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&amp;quot</vt:lpstr>
      <vt:lpstr>Arial</vt:lpstr>
      <vt:lpstr>Calibri</vt:lpstr>
      <vt:lpstr>Calibri Light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Alyse Nash</cp:lastModifiedBy>
  <cp:revision>28</cp:revision>
  <dcterms:created xsi:type="dcterms:W3CDTF">2019-12-02T13:59:46Z</dcterms:created>
  <dcterms:modified xsi:type="dcterms:W3CDTF">2020-01-10T15:39:46Z</dcterms:modified>
</cp:coreProperties>
</file>