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57" r:id="rId4"/>
    <p:sldId id="258" r:id="rId5"/>
    <p:sldId id="259" r:id="rId6"/>
    <p:sldId id="260" r:id="rId7"/>
    <p:sldId id="261" r:id="rId8"/>
    <p:sldId id="262" r:id="rId9"/>
    <p:sldId id="265" r:id="rId10"/>
    <p:sldId id="264" r:id="rId11"/>
    <p:sldId id="263" r:id="rId12"/>
    <p:sldId id="266" r:id="rId13"/>
    <p:sldId id="267" r:id="rId14"/>
    <p:sldId id="271" r:id="rId15"/>
    <p:sldId id="270"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0" d="100"/>
          <a:sy n="80" d="100"/>
        </p:scale>
        <p:origin x="10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46055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547228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4198600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2E26A0-E4B2-476A-8B33-9218C58D2BC3}"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34639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2E26A0-E4B2-476A-8B33-9218C58D2BC3}"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127049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2E26A0-E4B2-476A-8B33-9218C58D2BC3}"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01872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2E26A0-E4B2-476A-8B33-9218C58D2BC3}"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234759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2E26A0-E4B2-476A-8B33-9218C58D2BC3}"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862064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26A0-E4B2-476A-8B33-9218C58D2BC3}"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3552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2E26A0-E4B2-476A-8B33-9218C58D2BC3}"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9975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2E26A0-E4B2-476A-8B33-9218C58D2BC3}"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10757-EF72-4193-9DEE-C9570BF9BCA5}" type="slidenum">
              <a:rPr lang="en-US" smtClean="0"/>
              <a:t>‹#›</a:t>
            </a:fld>
            <a:endParaRPr lang="en-US"/>
          </a:p>
        </p:txBody>
      </p:sp>
    </p:spTree>
    <p:extLst>
      <p:ext uri="{BB962C8B-B14F-4D97-AF65-F5344CB8AC3E}">
        <p14:creationId xmlns:p14="http://schemas.microsoft.com/office/powerpoint/2010/main" val="3593149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E26A0-E4B2-476A-8B33-9218C58D2BC3}" type="datetimeFigureOut">
              <a:rPr lang="en-US" smtClean="0"/>
              <a:t>12/6/2019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10757-EF72-4193-9DEE-C9570BF9BCA5}" type="slidenum">
              <a:rPr lang="en-US" smtClean="0"/>
              <a:t>‹#›</a:t>
            </a:fld>
            <a:endParaRPr lang="en-US"/>
          </a:p>
        </p:txBody>
      </p:sp>
    </p:spTree>
    <p:extLst>
      <p:ext uri="{BB962C8B-B14F-4D97-AF65-F5344CB8AC3E}">
        <p14:creationId xmlns:p14="http://schemas.microsoft.com/office/powerpoint/2010/main" val="2172399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72668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189497" y="1396857"/>
            <a:ext cx="8954503" cy="2862322"/>
          </a:xfrm>
          <a:prstGeom prst="rect">
            <a:avLst/>
          </a:prstGeom>
        </p:spPr>
        <p:txBody>
          <a:bodyPr wrap="square">
            <a:spAutoFit/>
          </a:bodyPr>
          <a:lstStyle/>
          <a:p>
            <a:r>
              <a:rPr lang="en-US" sz="3000" dirty="0">
                <a:solidFill>
                  <a:schemeClr val="bg1"/>
                </a:solidFill>
              </a:rPr>
              <a:t>Now when Rehoboam had come to Jerusalem, he assembled all the house of Judah and the tribe of Benjamin, 180,000 chosen men who were warriors, to fight against the house of Israel to restore the kingdom to Rehoboam the son of Solomon. 	</a:t>
            </a:r>
            <a:r>
              <a:rPr lang="en-US" sz="3000" i="1" dirty="0">
                <a:solidFill>
                  <a:schemeClr val="bg1"/>
                </a:solidFill>
              </a:rPr>
              <a:t>			    </a:t>
            </a:r>
          </a:p>
          <a:p>
            <a:r>
              <a:rPr lang="en-US" sz="3000" i="1" dirty="0">
                <a:solidFill>
                  <a:schemeClr val="bg1"/>
                </a:solidFill>
              </a:rPr>
              <a:t>														1 Kings 12:21</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873594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189497" y="1074509"/>
            <a:ext cx="8954503" cy="4708981"/>
          </a:xfrm>
          <a:prstGeom prst="rect">
            <a:avLst/>
          </a:prstGeom>
        </p:spPr>
        <p:txBody>
          <a:bodyPr wrap="square">
            <a:spAutoFit/>
          </a:bodyPr>
          <a:lstStyle/>
          <a:p>
            <a:r>
              <a:rPr lang="en-US" sz="3000" b="1" baseline="30000" dirty="0">
                <a:solidFill>
                  <a:schemeClr val="bg1"/>
                </a:solidFill>
              </a:rPr>
              <a:t>22 </a:t>
            </a:r>
            <a:r>
              <a:rPr lang="en-US" sz="3000" dirty="0">
                <a:solidFill>
                  <a:schemeClr val="bg1"/>
                </a:solidFill>
              </a:rPr>
              <a:t>But </a:t>
            </a:r>
            <a:r>
              <a:rPr lang="en-US" sz="3000" b="1" dirty="0">
                <a:solidFill>
                  <a:srgbClr val="FFFF00"/>
                </a:solidFill>
              </a:rPr>
              <a:t>the word of God came to Shemaiah </a:t>
            </a:r>
            <a:r>
              <a:rPr lang="en-US" sz="3000" dirty="0">
                <a:solidFill>
                  <a:schemeClr val="bg1"/>
                </a:solidFill>
              </a:rPr>
              <a:t>the man of God, saying, </a:t>
            </a:r>
            <a:r>
              <a:rPr lang="en-US" sz="3000" b="1" baseline="30000" dirty="0">
                <a:solidFill>
                  <a:schemeClr val="bg1"/>
                </a:solidFill>
              </a:rPr>
              <a:t>23 </a:t>
            </a:r>
            <a:r>
              <a:rPr lang="en-US" sz="3000" dirty="0">
                <a:solidFill>
                  <a:schemeClr val="bg1"/>
                </a:solidFill>
              </a:rPr>
              <a:t>“Speak to Rehoboam the son of Solomon, king of Judah, and to all the house of Judah and Benjamin and to the rest of the people, saying, </a:t>
            </a:r>
            <a:r>
              <a:rPr lang="en-US" sz="3000" b="1" baseline="30000" dirty="0">
                <a:solidFill>
                  <a:schemeClr val="bg1"/>
                </a:solidFill>
              </a:rPr>
              <a:t>24 </a:t>
            </a:r>
            <a:r>
              <a:rPr lang="en-US" sz="3000" dirty="0">
                <a:solidFill>
                  <a:schemeClr val="bg1"/>
                </a:solidFill>
              </a:rPr>
              <a:t>‘Thus says the </a:t>
            </a:r>
            <a:r>
              <a:rPr lang="en-US" sz="3000" cap="small" dirty="0">
                <a:solidFill>
                  <a:schemeClr val="bg1"/>
                </a:solidFill>
              </a:rPr>
              <a:t>Lord</a:t>
            </a:r>
            <a:r>
              <a:rPr lang="en-US" sz="3000" dirty="0">
                <a:solidFill>
                  <a:schemeClr val="bg1"/>
                </a:solidFill>
              </a:rPr>
              <a:t>, “You must not go up and fight against your relatives the sons of Israel; return every man to his house, for this thing has come from Me.”’” </a:t>
            </a:r>
            <a:r>
              <a:rPr lang="en-US" sz="3000" b="1" dirty="0">
                <a:solidFill>
                  <a:srgbClr val="FFFF00"/>
                </a:solidFill>
              </a:rPr>
              <a:t>So they listened to the word of the </a:t>
            </a:r>
            <a:r>
              <a:rPr lang="en-US" sz="3000" b="1" cap="small" dirty="0">
                <a:solidFill>
                  <a:srgbClr val="FFFF00"/>
                </a:solidFill>
              </a:rPr>
              <a:t>Lord</a:t>
            </a:r>
            <a:r>
              <a:rPr lang="en-US" sz="3000" dirty="0">
                <a:solidFill>
                  <a:schemeClr val="bg1"/>
                </a:solidFill>
              </a:rPr>
              <a:t>, and returned and went their way according to the word of the </a:t>
            </a:r>
            <a:r>
              <a:rPr lang="en-US" sz="3000" cap="small" dirty="0">
                <a:solidFill>
                  <a:schemeClr val="bg1"/>
                </a:solidFill>
              </a:rPr>
              <a:t>Lord</a:t>
            </a:r>
            <a:r>
              <a:rPr lang="en-US" sz="3000" dirty="0">
                <a:solidFill>
                  <a:schemeClr val="bg1"/>
                </a:solidFill>
              </a:rPr>
              <a:t>.		</a:t>
            </a:r>
            <a:r>
              <a:rPr lang="en-US" sz="3000" i="1" dirty="0">
                <a:solidFill>
                  <a:schemeClr val="bg1"/>
                </a:solidFill>
              </a:rPr>
              <a:t>			    											1 Kings 12:22-24</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28330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189497" y="689788"/>
            <a:ext cx="8954503" cy="5478423"/>
          </a:xfrm>
          <a:prstGeom prst="rect">
            <a:avLst/>
          </a:prstGeom>
        </p:spPr>
        <p:txBody>
          <a:bodyPr wrap="square">
            <a:spAutoFit/>
          </a:bodyPr>
          <a:lstStyle/>
          <a:p>
            <a:r>
              <a:rPr lang="en-US" sz="3200" b="1" baseline="30000" dirty="0">
                <a:solidFill>
                  <a:schemeClr val="bg1"/>
                </a:solidFill>
              </a:rPr>
              <a:t>26 </a:t>
            </a:r>
            <a:r>
              <a:rPr lang="en-US" sz="3200" dirty="0">
                <a:solidFill>
                  <a:schemeClr val="bg1"/>
                </a:solidFill>
              </a:rPr>
              <a:t>Jeroboam said in his heart, “Now the kingdom will return to the house of David. </a:t>
            </a:r>
            <a:r>
              <a:rPr lang="en-US" sz="3200" b="1" baseline="30000" dirty="0">
                <a:solidFill>
                  <a:schemeClr val="bg1"/>
                </a:solidFill>
              </a:rPr>
              <a:t>27 </a:t>
            </a:r>
            <a:r>
              <a:rPr lang="en-US" sz="3200" dirty="0">
                <a:solidFill>
                  <a:schemeClr val="bg1"/>
                </a:solidFill>
              </a:rPr>
              <a:t>If this people go up to offer sacrifices in the house of the </a:t>
            </a:r>
            <a:r>
              <a:rPr lang="en-US" sz="3200" cap="small" dirty="0">
                <a:solidFill>
                  <a:schemeClr val="bg1"/>
                </a:solidFill>
              </a:rPr>
              <a:t>Lord</a:t>
            </a:r>
            <a:r>
              <a:rPr lang="en-US" sz="3200" dirty="0">
                <a:solidFill>
                  <a:schemeClr val="bg1"/>
                </a:solidFill>
              </a:rPr>
              <a:t> at Jerusalem, then the heart of this people will return to their lord, even to Rehoboam king of Judah; and they will kill me and return to Rehoboam king of Judah.” </a:t>
            </a:r>
            <a:r>
              <a:rPr lang="en-US" sz="3200" b="1" baseline="30000" dirty="0">
                <a:solidFill>
                  <a:schemeClr val="bg1"/>
                </a:solidFill>
              </a:rPr>
              <a:t>28 </a:t>
            </a:r>
            <a:r>
              <a:rPr lang="en-US" sz="3200" dirty="0">
                <a:solidFill>
                  <a:schemeClr val="bg1"/>
                </a:solidFill>
              </a:rPr>
              <a:t>So </a:t>
            </a:r>
            <a:r>
              <a:rPr lang="en-US" sz="3200" u="sng" dirty="0">
                <a:solidFill>
                  <a:schemeClr val="bg1"/>
                </a:solidFill>
              </a:rPr>
              <a:t>the king consulted</a:t>
            </a:r>
            <a:r>
              <a:rPr lang="en-US" sz="3200" dirty="0">
                <a:solidFill>
                  <a:schemeClr val="bg1"/>
                </a:solidFill>
              </a:rPr>
              <a:t>, </a:t>
            </a:r>
            <a:r>
              <a:rPr lang="en-US" sz="3200" b="1" dirty="0">
                <a:solidFill>
                  <a:srgbClr val="FFC000"/>
                </a:solidFill>
              </a:rPr>
              <a:t>and made two golden calves</a:t>
            </a:r>
            <a:r>
              <a:rPr lang="en-US" sz="3200" dirty="0">
                <a:solidFill>
                  <a:schemeClr val="bg1"/>
                </a:solidFill>
              </a:rPr>
              <a:t>, and he said to them, “</a:t>
            </a:r>
            <a:r>
              <a:rPr lang="en-US" sz="3200" b="1" dirty="0">
                <a:solidFill>
                  <a:srgbClr val="FFFF00"/>
                </a:solidFill>
              </a:rPr>
              <a:t>It is too much for you to go up to Jerusalem; behold your gods, O Israel, that brought you up from the land of Egypt</a:t>
            </a:r>
            <a:r>
              <a:rPr lang="en-US" sz="3200" dirty="0">
                <a:solidFill>
                  <a:schemeClr val="bg1"/>
                </a:solidFill>
              </a:rPr>
              <a:t>.” 	</a:t>
            </a:r>
            <a:r>
              <a:rPr lang="en-US" sz="3000" i="1" dirty="0">
                <a:solidFill>
                  <a:schemeClr val="bg1"/>
                </a:solidFill>
              </a:rPr>
              <a:t>			    										1 Kings 12:26-28</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3470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94748" y="132347"/>
            <a:ext cx="8954503" cy="6093976"/>
          </a:xfrm>
          <a:prstGeom prst="rect">
            <a:avLst/>
          </a:prstGeom>
        </p:spPr>
        <p:txBody>
          <a:bodyPr wrap="square">
            <a:spAutoFit/>
          </a:bodyPr>
          <a:lstStyle/>
          <a:p>
            <a:r>
              <a:rPr lang="en-US" sz="3000" b="1" baseline="30000" dirty="0">
                <a:solidFill>
                  <a:schemeClr val="bg1"/>
                </a:solidFill>
              </a:rPr>
              <a:t>31 </a:t>
            </a:r>
            <a:r>
              <a:rPr lang="en-US" sz="3000" dirty="0">
                <a:solidFill>
                  <a:schemeClr val="bg1"/>
                </a:solidFill>
              </a:rPr>
              <a:t>And he made houses on high places, and </a:t>
            </a:r>
            <a:r>
              <a:rPr lang="en-US" sz="3000" b="1" dirty="0">
                <a:solidFill>
                  <a:srgbClr val="FFFF00"/>
                </a:solidFill>
              </a:rPr>
              <a:t>made priests from among all the people who were not of the sons of Levi</a:t>
            </a:r>
            <a:r>
              <a:rPr lang="en-US" sz="3000" dirty="0">
                <a:solidFill>
                  <a:schemeClr val="bg1"/>
                </a:solidFill>
              </a:rPr>
              <a:t>. </a:t>
            </a:r>
            <a:r>
              <a:rPr lang="en-US" sz="3000" b="1" baseline="30000" dirty="0">
                <a:solidFill>
                  <a:schemeClr val="bg1"/>
                </a:solidFill>
              </a:rPr>
              <a:t>32 </a:t>
            </a:r>
            <a:r>
              <a:rPr lang="en-US" sz="3000" b="1" dirty="0">
                <a:solidFill>
                  <a:srgbClr val="99FF33"/>
                </a:solidFill>
              </a:rPr>
              <a:t>Jeroboam instituted a feast</a:t>
            </a:r>
            <a:r>
              <a:rPr lang="en-US" sz="3000" dirty="0">
                <a:solidFill>
                  <a:schemeClr val="bg1"/>
                </a:solidFill>
              </a:rPr>
              <a:t> in the eighth month on the fifteenth day of the month, like the feast which is in Judah, and he went up to the altar; thus he did in Bethel, sacrificing to the calves which he had made. And he stationed in Bethel the priests of the high places which he had made. </a:t>
            </a:r>
            <a:r>
              <a:rPr lang="en-US" sz="3000" b="1" baseline="30000" dirty="0">
                <a:solidFill>
                  <a:schemeClr val="bg1"/>
                </a:solidFill>
              </a:rPr>
              <a:t>33 </a:t>
            </a:r>
            <a:r>
              <a:rPr lang="en-US" sz="3000" dirty="0">
                <a:solidFill>
                  <a:schemeClr val="bg1"/>
                </a:solidFill>
              </a:rPr>
              <a:t>Then he went up to the altar which he had made in Bethel on the fifteenth day in the eighth month, </a:t>
            </a:r>
            <a:r>
              <a:rPr lang="en-US" sz="3000" b="1" dirty="0">
                <a:solidFill>
                  <a:srgbClr val="FFC000"/>
                </a:solidFill>
              </a:rPr>
              <a:t>even in the month which he had devised in his own heart</a:t>
            </a:r>
            <a:r>
              <a:rPr lang="en-US" sz="3000" dirty="0">
                <a:solidFill>
                  <a:schemeClr val="bg1"/>
                </a:solidFill>
              </a:rPr>
              <a:t>; and he instituted a feast for the sons of Israel and went up to the altar to burn incense. 	</a:t>
            </a:r>
            <a:r>
              <a:rPr lang="en-US" sz="3000" i="1" dirty="0">
                <a:solidFill>
                  <a:schemeClr val="bg1"/>
                </a:solidFill>
              </a:rPr>
              <a:t>			    												1 Kings 12:31-33</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66991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0" y="2461019"/>
            <a:ext cx="9144000" cy="1077218"/>
          </a:xfrm>
          <a:prstGeom prst="rect">
            <a:avLst/>
          </a:prstGeom>
        </p:spPr>
        <p:txBody>
          <a:bodyPr wrap="square">
            <a:spAutoFit/>
          </a:bodyPr>
          <a:lstStyle/>
          <a:p>
            <a:pPr algn="ctr"/>
            <a:r>
              <a:rPr lang="en-US" sz="3200" dirty="0">
                <a:solidFill>
                  <a:schemeClr val="bg1"/>
                </a:solidFill>
              </a:rPr>
              <a:t>The Blind Prophet Who Sees and the Fall of Jeroboam</a:t>
            </a:r>
          </a:p>
          <a:p>
            <a:pPr algn="ctr"/>
            <a:r>
              <a:rPr lang="en-US" sz="3200" i="1" dirty="0">
                <a:solidFill>
                  <a:schemeClr val="bg1"/>
                </a:solidFill>
              </a:rPr>
              <a:t>1 Kings 14:1-19</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65129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
        <p:nvSpPr>
          <p:cNvPr id="2" name="Rectangle 1">
            <a:extLst>
              <a:ext uri="{FF2B5EF4-FFF2-40B4-BE49-F238E27FC236}">
                <a16:creationId xmlns:a16="http://schemas.microsoft.com/office/drawing/2014/main" id="{069445B7-FC7D-4B9F-A7A2-47EA72F7E967}"/>
              </a:ext>
            </a:extLst>
          </p:cNvPr>
          <p:cNvSpPr/>
          <p:nvPr/>
        </p:nvSpPr>
        <p:spPr>
          <a:xfrm>
            <a:off x="420624" y="1526431"/>
            <a:ext cx="8302752" cy="3539430"/>
          </a:xfrm>
          <a:prstGeom prst="rect">
            <a:avLst/>
          </a:prstGeom>
        </p:spPr>
        <p:txBody>
          <a:bodyPr wrap="square">
            <a:spAutoFit/>
          </a:bodyPr>
          <a:lstStyle/>
          <a:p>
            <a:r>
              <a:rPr lang="en-US" sz="3200" dirty="0">
                <a:solidFill>
                  <a:schemeClr val="bg1"/>
                </a:solidFill>
                <a:latin typeface="&amp;quot"/>
              </a:rPr>
              <a:t>For the </a:t>
            </a:r>
            <a:r>
              <a:rPr lang="en-US" sz="3200" cap="small" dirty="0">
                <a:solidFill>
                  <a:schemeClr val="bg1"/>
                </a:solidFill>
                <a:latin typeface="&amp;quot"/>
              </a:rPr>
              <a:t>Lord</a:t>
            </a:r>
            <a:r>
              <a:rPr lang="en-US" sz="3200" dirty="0">
                <a:solidFill>
                  <a:schemeClr val="bg1"/>
                </a:solidFill>
                <a:latin typeface="&amp;quot"/>
              </a:rPr>
              <a:t> will strike Israel, as a reed is shaken in the water; and </a:t>
            </a:r>
            <a:r>
              <a:rPr lang="en-US" sz="3200" b="1" dirty="0">
                <a:solidFill>
                  <a:srgbClr val="FFFF00"/>
                </a:solidFill>
                <a:latin typeface="&amp;quot"/>
              </a:rPr>
              <a:t>He will uproot Israel from this good land which He gave to their fathers</a:t>
            </a:r>
            <a:r>
              <a:rPr lang="en-US" sz="3200" dirty="0">
                <a:solidFill>
                  <a:schemeClr val="bg1"/>
                </a:solidFill>
                <a:latin typeface="&amp;quot"/>
              </a:rPr>
              <a:t>, and will scatter them beyond the Euphrates River, because they have made their </a:t>
            </a:r>
            <a:r>
              <a:rPr lang="en-US" sz="3200" dirty="0" err="1">
                <a:solidFill>
                  <a:schemeClr val="bg1"/>
                </a:solidFill>
                <a:latin typeface="&amp;quot"/>
              </a:rPr>
              <a:t>Asherim</a:t>
            </a:r>
            <a:r>
              <a:rPr lang="en-US" sz="3200" dirty="0">
                <a:solidFill>
                  <a:schemeClr val="bg1"/>
                </a:solidFill>
                <a:latin typeface="&amp;quot"/>
              </a:rPr>
              <a:t>, provoking the </a:t>
            </a:r>
            <a:r>
              <a:rPr lang="en-US" sz="3200" cap="small" dirty="0">
                <a:solidFill>
                  <a:schemeClr val="bg1"/>
                </a:solidFill>
                <a:latin typeface="&amp;quot"/>
              </a:rPr>
              <a:t>Lord</a:t>
            </a:r>
            <a:r>
              <a:rPr lang="en-US" sz="3200" dirty="0">
                <a:solidFill>
                  <a:schemeClr val="bg1"/>
                </a:solidFill>
                <a:latin typeface="&amp;quot"/>
              </a:rPr>
              <a:t> to anger.</a:t>
            </a:r>
            <a:r>
              <a:rPr lang="en-US" sz="3200" dirty="0">
                <a:solidFill>
                  <a:schemeClr val="bg1"/>
                </a:solidFill>
                <a:latin typeface="Helvetica Neue"/>
              </a:rPr>
              <a:t> </a:t>
            </a:r>
          </a:p>
          <a:p>
            <a:r>
              <a:rPr lang="en-US" sz="3200" i="1" dirty="0">
                <a:solidFill>
                  <a:schemeClr val="bg1"/>
                </a:solidFill>
              </a:rPr>
              <a:t>												1 Kings 14:15</a:t>
            </a:r>
          </a:p>
        </p:txBody>
      </p:sp>
    </p:spTree>
    <p:extLst>
      <p:ext uri="{BB962C8B-B14F-4D97-AF65-F5344CB8AC3E}">
        <p14:creationId xmlns:p14="http://schemas.microsoft.com/office/powerpoint/2010/main" val="2535338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
        <p:nvSpPr>
          <p:cNvPr id="2" name="Rectangle 1">
            <a:extLst>
              <a:ext uri="{FF2B5EF4-FFF2-40B4-BE49-F238E27FC236}">
                <a16:creationId xmlns:a16="http://schemas.microsoft.com/office/drawing/2014/main" id="{069445B7-FC7D-4B9F-A7A2-47EA72F7E967}"/>
              </a:ext>
            </a:extLst>
          </p:cNvPr>
          <p:cNvSpPr/>
          <p:nvPr/>
        </p:nvSpPr>
        <p:spPr>
          <a:xfrm>
            <a:off x="420624" y="1526431"/>
            <a:ext cx="8302752" cy="2554545"/>
          </a:xfrm>
          <a:prstGeom prst="rect">
            <a:avLst/>
          </a:prstGeom>
        </p:spPr>
        <p:txBody>
          <a:bodyPr wrap="square">
            <a:spAutoFit/>
          </a:bodyPr>
          <a:lstStyle/>
          <a:p>
            <a:r>
              <a:rPr lang="en-US" sz="3200" dirty="0">
                <a:solidFill>
                  <a:schemeClr val="bg1"/>
                </a:solidFill>
              </a:rPr>
              <a:t>In those days the people of Judah will join the people of Israel, and together they will come from a northern land to the land I gave your ancestors as an inheritance.</a:t>
            </a:r>
            <a:r>
              <a:rPr lang="en-US" sz="3200" i="1" dirty="0">
                <a:solidFill>
                  <a:schemeClr val="bg1"/>
                </a:solidFill>
              </a:rPr>
              <a:t>																			Jeremiah 3:18</a:t>
            </a:r>
          </a:p>
        </p:txBody>
      </p:sp>
    </p:spTree>
    <p:extLst>
      <p:ext uri="{BB962C8B-B14F-4D97-AF65-F5344CB8AC3E}">
        <p14:creationId xmlns:p14="http://schemas.microsoft.com/office/powerpoint/2010/main" val="3124439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
        <p:nvSpPr>
          <p:cNvPr id="2" name="Rectangle 1">
            <a:extLst>
              <a:ext uri="{FF2B5EF4-FFF2-40B4-BE49-F238E27FC236}">
                <a16:creationId xmlns:a16="http://schemas.microsoft.com/office/drawing/2014/main" id="{069445B7-FC7D-4B9F-A7A2-47EA72F7E967}"/>
              </a:ext>
            </a:extLst>
          </p:cNvPr>
          <p:cNvSpPr/>
          <p:nvPr/>
        </p:nvSpPr>
        <p:spPr>
          <a:xfrm>
            <a:off x="420624" y="920621"/>
            <a:ext cx="8302752" cy="5016758"/>
          </a:xfrm>
          <a:prstGeom prst="rect">
            <a:avLst/>
          </a:prstGeom>
        </p:spPr>
        <p:txBody>
          <a:bodyPr wrap="square">
            <a:spAutoFit/>
          </a:bodyPr>
          <a:lstStyle/>
          <a:p>
            <a:r>
              <a:rPr lang="en-US" sz="3200" b="1" baseline="30000" dirty="0">
                <a:solidFill>
                  <a:schemeClr val="bg1"/>
                </a:solidFill>
              </a:rPr>
              <a:t>21 </a:t>
            </a:r>
            <a:r>
              <a:rPr lang="en-US" sz="3200" dirty="0">
                <a:solidFill>
                  <a:schemeClr val="bg1"/>
                </a:solidFill>
              </a:rPr>
              <a:t>and say to them, ‘This is what the Sovereign </a:t>
            </a:r>
            <a:r>
              <a:rPr lang="en-US" sz="3200" cap="small" dirty="0">
                <a:solidFill>
                  <a:schemeClr val="bg1"/>
                </a:solidFill>
              </a:rPr>
              <a:t>Lord</a:t>
            </a:r>
            <a:r>
              <a:rPr lang="en-US" sz="3200" dirty="0">
                <a:solidFill>
                  <a:schemeClr val="bg1"/>
                </a:solidFill>
              </a:rPr>
              <a:t> says: I will take the Israelites out of the nations where they have gone. I will gather them from all around and bring them back into their own land. </a:t>
            </a:r>
            <a:r>
              <a:rPr lang="en-US" sz="3200" b="1" baseline="30000" dirty="0">
                <a:solidFill>
                  <a:schemeClr val="bg1"/>
                </a:solidFill>
              </a:rPr>
              <a:t>22 </a:t>
            </a:r>
            <a:r>
              <a:rPr lang="en-US" sz="3200" dirty="0">
                <a:solidFill>
                  <a:schemeClr val="bg1"/>
                </a:solidFill>
              </a:rPr>
              <a:t>I will make them one nation in the land, on the mountains of Israel. There will be one king over all of them and they will never again be two nations or be divided into two kingdoms.</a:t>
            </a:r>
            <a:r>
              <a:rPr lang="en-US" sz="3200" i="1" dirty="0">
                <a:solidFill>
                  <a:schemeClr val="bg1"/>
                </a:solidFill>
              </a:rPr>
              <a:t>																									   Ezekiel 37:21-22</a:t>
            </a:r>
          </a:p>
        </p:txBody>
      </p:sp>
    </p:spTree>
    <p:extLst>
      <p:ext uri="{BB962C8B-B14F-4D97-AF65-F5344CB8AC3E}">
        <p14:creationId xmlns:p14="http://schemas.microsoft.com/office/powerpoint/2010/main" val="1353410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
        <p:nvSpPr>
          <p:cNvPr id="2" name="Rectangle 1">
            <a:extLst>
              <a:ext uri="{FF2B5EF4-FFF2-40B4-BE49-F238E27FC236}">
                <a16:creationId xmlns:a16="http://schemas.microsoft.com/office/drawing/2014/main" id="{069445B7-FC7D-4B9F-A7A2-47EA72F7E967}"/>
              </a:ext>
            </a:extLst>
          </p:cNvPr>
          <p:cNvSpPr/>
          <p:nvPr/>
        </p:nvSpPr>
        <p:spPr>
          <a:xfrm>
            <a:off x="420624" y="181957"/>
            <a:ext cx="8302752" cy="6001643"/>
          </a:xfrm>
          <a:prstGeom prst="rect">
            <a:avLst/>
          </a:prstGeom>
        </p:spPr>
        <p:txBody>
          <a:bodyPr wrap="square">
            <a:spAutoFit/>
          </a:bodyPr>
          <a:lstStyle/>
          <a:p>
            <a:r>
              <a:rPr lang="en-US" sz="3200" b="1" baseline="30000" dirty="0">
                <a:solidFill>
                  <a:schemeClr val="bg1"/>
                </a:solidFill>
              </a:rPr>
              <a:t>20 </a:t>
            </a:r>
            <a:r>
              <a:rPr lang="en-US" sz="3200" dirty="0">
                <a:solidFill>
                  <a:schemeClr val="bg1"/>
                </a:solidFill>
              </a:rPr>
              <a:t>“I do not ask on behalf of these alone, but for those also who believe in Me through their word; </a:t>
            </a:r>
            <a:r>
              <a:rPr lang="en-US" sz="3200" b="1" baseline="30000" dirty="0">
                <a:solidFill>
                  <a:schemeClr val="bg1"/>
                </a:solidFill>
              </a:rPr>
              <a:t>21 </a:t>
            </a:r>
            <a:r>
              <a:rPr lang="en-US" sz="3200" dirty="0">
                <a:solidFill>
                  <a:schemeClr val="bg1"/>
                </a:solidFill>
              </a:rPr>
              <a:t>that they may all be one; even as You, Father, are in Me and I in You, that they also may be in Us, so that the world may believe that You sent Me. </a:t>
            </a:r>
            <a:r>
              <a:rPr lang="en-US" sz="3200" b="1" baseline="30000" dirty="0">
                <a:solidFill>
                  <a:schemeClr val="bg1"/>
                </a:solidFill>
              </a:rPr>
              <a:t>22 </a:t>
            </a:r>
            <a:r>
              <a:rPr lang="en-US" sz="3200" dirty="0">
                <a:solidFill>
                  <a:schemeClr val="bg1"/>
                </a:solidFill>
              </a:rPr>
              <a:t>The glory which You have given Me I have given to them, that they may be one, just as We are one; </a:t>
            </a:r>
            <a:r>
              <a:rPr lang="en-US" sz="3200" b="1" baseline="30000" dirty="0">
                <a:solidFill>
                  <a:schemeClr val="bg1"/>
                </a:solidFill>
              </a:rPr>
              <a:t>23 </a:t>
            </a:r>
            <a:r>
              <a:rPr lang="en-US" sz="3200" dirty="0">
                <a:solidFill>
                  <a:schemeClr val="bg1"/>
                </a:solidFill>
              </a:rPr>
              <a:t>I in them and You in Me, that they may be perfected in unity, so that the world may know that You sent Me, and loved them, even as You have loved Me. 	</a:t>
            </a:r>
            <a:r>
              <a:rPr lang="en-US" sz="3200" i="1" dirty="0">
                <a:solidFill>
                  <a:schemeClr val="bg1"/>
                </a:solidFill>
              </a:rPr>
              <a:t>																		   John 17:20-23</a:t>
            </a:r>
          </a:p>
        </p:txBody>
      </p:sp>
    </p:spTree>
    <p:extLst>
      <p:ext uri="{BB962C8B-B14F-4D97-AF65-F5344CB8AC3E}">
        <p14:creationId xmlns:p14="http://schemas.microsoft.com/office/powerpoint/2010/main" val="424621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547436" y="2012410"/>
            <a:ext cx="8049127" cy="2554545"/>
          </a:xfrm>
          <a:prstGeom prst="rect">
            <a:avLst/>
          </a:prstGeom>
        </p:spPr>
        <p:txBody>
          <a:bodyPr wrap="square">
            <a:spAutoFit/>
          </a:bodyPr>
          <a:lstStyle/>
          <a:p>
            <a:r>
              <a:rPr lang="en-US" sz="3200" b="1" baseline="30000" dirty="0">
                <a:solidFill>
                  <a:schemeClr val="bg1"/>
                </a:solidFill>
              </a:rPr>
              <a:t> </a:t>
            </a:r>
            <a:r>
              <a:rPr lang="en-US" sz="3200" dirty="0">
                <a:solidFill>
                  <a:schemeClr val="bg1"/>
                </a:solidFill>
              </a:rPr>
              <a:t>Now the man Jeroboam was a </a:t>
            </a:r>
            <a:r>
              <a:rPr lang="en-US" sz="3200" b="1" dirty="0">
                <a:solidFill>
                  <a:srgbClr val="FFFF00"/>
                </a:solidFill>
              </a:rPr>
              <a:t>valiant warrior</a:t>
            </a:r>
            <a:r>
              <a:rPr lang="en-US" sz="3200" dirty="0">
                <a:solidFill>
                  <a:schemeClr val="bg1"/>
                </a:solidFill>
              </a:rPr>
              <a:t>, and when Solomon saw that the </a:t>
            </a:r>
            <a:r>
              <a:rPr lang="en-US" sz="3200" b="1" dirty="0">
                <a:solidFill>
                  <a:srgbClr val="FFFF00"/>
                </a:solidFill>
              </a:rPr>
              <a:t>young man </a:t>
            </a:r>
            <a:r>
              <a:rPr lang="en-US" sz="3200" dirty="0">
                <a:solidFill>
                  <a:schemeClr val="bg1"/>
                </a:solidFill>
              </a:rPr>
              <a:t>was </a:t>
            </a:r>
            <a:r>
              <a:rPr lang="en-US" sz="3200" b="1" dirty="0">
                <a:solidFill>
                  <a:srgbClr val="FFFF00"/>
                </a:solidFill>
              </a:rPr>
              <a:t>industrious</a:t>
            </a:r>
            <a:r>
              <a:rPr lang="en-US" sz="3200" dirty="0">
                <a:solidFill>
                  <a:schemeClr val="bg1"/>
                </a:solidFill>
              </a:rPr>
              <a:t>, </a:t>
            </a:r>
            <a:r>
              <a:rPr lang="en-US" sz="3200" u="sng" dirty="0">
                <a:solidFill>
                  <a:schemeClr val="bg1"/>
                </a:solidFill>
              </a:rPr>
              <a:t>he appointed him</a:t>
            </a:r>
            <a:r>
              <a:rPr lang="en-US" sz="3200" dirty="0">
                <a:solidFill>
                  <a:schemeClr val="bg1"/>
                </a:solidFill>
              </a:rPr>
              <a:t> over all the forced labor of the house of Joseph.</a:t>
            </a:r>
          </a:p>
          <a:p>
            <a:r>
              <a:rPr lang="en-US" sz="3200" i="1" dirty="0">
                <a:solidFill>
                  <a:schemeClr val="bg1"/>
                </a:solidFill>
              </a:rPr>
              <a:t>												1 Kings 11:28</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02435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547436" y="111421"/>
            <a:ext cx="8596564" cy="6555641"/>
          </a:xfrm>
          <a:prstGeom prst="rect">
            <a:avLst/>
          </a:prstGeom>
        </p:spPr>
        <p:txBody>
          <a:bodyPr wrap="square">
            <a:spAutoFit/>
          </a:bodyPr>
          <a:lstStyle/>
          <a:p>
            <a:r>
              <a:rPr lang="en-US" sz="3000" b="1" baseline="30000" dirty="0">
                <a:solidFill>
                  <a:schemeClr val="bg1"/>
                </a:solidFill>
              </a:rPr>
              <a:t>29 </a:t>
            </a:r>
            <a:r>
              <a:rPr lang="en-US" sz="3000" dirty="0">
                <a:solidFill>
                  <a:schemeClr val="bg1"/>
                </a:solidFill>
              </a:rPr>
              <a:t>It came about at that time, when Jeroboam went out of Jerusalem, that the prophet </a:t>
            </a:r>
            <a:r>
              <a:rPr lang="en-US" sz="3000" dirty="0" err="1">
                <a:solidFill>
                  <a:schemeClr val="bg1"/>
                </a:solidFill>
              </a:rPr>
              <a:t>Ahijah</a:t>
            </a:r>
            <a:r>
              <a:rPr lang="en-US" sz="3000" dirty="0">
                <a:solidFill>
                  <a:schemeClr val="bg1"/>
                </a:solidFill>
              </a:rPr>
              <a:t> the Shilonite found him on the road. Now </a:t>
            </a:r>
            <a:r>
              <a:rPr lang="en-US" sz="3000" dirty="0" err="1">
                <a:solidFill>
                  <a:schemeClr val="bg1"/>
                </a:solidFill>
              </a:rPr>
              <a:t>Ahijah</a:t>
            </a:r>
            <a:r>
              <a:rPr lang="en-US" sz="3000" dirty="0">
                <a:solidFill>
                  <a:schemeClr val="bg1"/>
                </a:solidFill>
              </a:rPr>
              <a:t> had clothed himself with a new cloak; and both of them were alone in the field. </a:t>
            </a:r>
            <a:r>
              <a:rPr lang="en-US" sz="3000" b="1" baseline="30000" dirty="0">
                <a:solidFill>
                  <a:schemeClr val="bg1"/>
                </a:solidFill>
              </a:rPr>
              <a:t>30 </a:t>
            </a:r>
            <a:r>
              <a:rPr lang="en-US" sz="3000" dirty="0">
                <a:solidFill>
                  <a:schemeClr val="bg1"/>
                </a:solidFill>
              </a:rPr>
              <a:t>Then </a:t>
            </a:r>
            <a:r>
              <a:rPr lang="en-US" sz="3000" dirty="0" err="1">
                <a:solidFill>
                  <a:schemeClr val="bg1"/>
                </a:solidFill>
              </a:rPr>
              <a:t>Ahijah</a:t>
            </a:r>
            <a:r>
              <a:rPr lang="en-US" sz="3000" dirty="0">
                <a:solidFill>
                  <a:schemeClr val="bg1"/>
                </a:solidFill>
              </a:rPr>
              <a:t> took hold of the new cloak which was on him and tore it into twelve pieces. </a:t>
            </a:r>
            <a:r>
              <a:rPr lang="en-US" sz="3000" b="1" baseline="30000" dirty="0">
                <a:solidFill>
                  <a:schemeClr val="bg1"/>
                </a:solidFill>
              </a:rPr>
              <a:t>31 </a:t>
            </a:r>
            <a:r>
              <a:rPr lang="en-US" sz="3000" b="1" dirty="0">
                <a:solidFill>
                  <a:srgbClr val="FFFF00"/>
                </a:solidFill>
              </a:rPr>
              <a:t>He said to Jeroboam, “Take for yourself ten pieces; for thus says the </a:t>
            </a:r>
            <a:r>
              <a:rPr lang="en-US" sz="3000" b="1" cap="small" dirty="0">
                <a:solidFill>
                  <a:srgbClr val="FFFF00"/>
                </a:solidFill>
              </a:rPr>
              <a:t>Lord</a:t>
            </a:r>
            <a:r>
              <a:rPr lang="en-US" sz="3000" b="1" dirty="0">
                <a:solidFill>
                  <a:srgbClr val="FFFF00"/>
                </a:solidFill>
              </a:rPr>
              <a:t>, the God of Israel, ‘Behold, I will tear the kingdom out of the hand of Solomon and give you ten tribes </a:t>
            </a:r>
            <a:r>
              <a:rPr lang="en-US" sz="3000" b="1" baseline="30000" dirty="0">
                <a:solidFill>
                  <a:schemeClr val="bg1"/>
                </a:solidFill>
              </a:rPr>
              <a:t>32 </a:t>
            </a:r>
            <a:r>
              <a:rPr lang="en-US" sz="3000" dirty="0">
                <a:solidFill>
                  <a:schemeClr val="bg1"/>
                </a:solidFill>
              </a:rPr>
              <a:t>(but he will have one tribe, for the sake of My servant David and for the sake of Jerusalem, the city which I have chosen from all the tribes of Israel),</a:t>
            </a:r>
            <a:r>
              <a:rPr lang="en-US" sz="3000" i="1" dirty="0">
                <a:solidFill>
                  <a:schemeClr val="bg1"/>
                </a:solidFill>
              </a:rPr>
              <a:t>																							1 Kings 11:29-32</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572043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463215" y="212735"/>
            <a:ext cx="8596564" cy="5970865"/>
          </a:xfrm>
          <a:prstGeom prst="rect">
            <a:avLst/>
          </a:prstGeom>
        </p:spPr>
        <p:txBody>
          <a:bodyPr wrap="square">
            <a:spAutoFit/>
          </a:bodyPr>
          <a:lstStyle/>
          <a:p>
            <a:r>
              <a:rPr lang="en-US" sz="3200" b="1" baseline="30000" dirty="0">
                <a:solidFill>
                  <a:schemeClr val="bg1"/>
                </a:solidFill>
              </a:rPr>
              <a:t>38 </a:t>
            </a:r>
            <a:r>
              <a:rPr lang="en-US" sz="3200" dirty="0">
                <a:solidFill>
                  <a:schemeClr val="bg1"/>
                </a:solidFill>
              </a:rPr>
              <a:t>Then it will be, that </a:t>
            </a:r>
            <a:r>
              <a:rPr lang="en-US" sz="3200" b="1" dirty="0">
                <a:solidFill>
                  <a:srgbClr val="FFFF00"/>
                </a:solidFill>
              </a:rPr>
              <a:t>if you listen to all that I command you and walk in My ways, and do what is right in My sight by observing My statutes and My commandments</a:t>
            </a:r>
            <a:r>
              <a:rPr lang="en-US" sz="3200" dirty="0">
                <a:solidFill>
                  <a:schemeClr val="bg1"/>
                </a:solidFill>
              </a:rPr>
              <a:t>, as My servant David did, then I will be with you and build you an enduring house as I built for David, and I will give Israel to you. </a:t>
            </a:r>
            <a:r>
              <a:rPr lang="en-US" sz="3200" b="1" baseline="30000" dirty="0">
                <a:solidFill>
                  <a:schemeClr val="bg1"/>
                </a:solidFill>
              </a:rPr>
              <a:t>39 </a:t>
            </a:r>
            <a:r>
              <a:rPr lang="en-US" sz="3200" dirty="0">
                <a:solidFill>
                  <a:schemeClr val="bg1"/>
                </a:solidFill>
              </a:rPr>
              <a:t>Thus I will afflict the descendants of David for this, but not always.’” </a:t>
            </a:r>
            <a:r>
              <a:rPr lang="en-US" sz="3200" b="1" baseline="30000" dirty="0">
                <a:solidFill>
                  <a:schemeClr val="bg1"/>
                </a:solidFill>
              </a:rPr>
              <a:t>40 </a:t>
            </a:r>
            <a:r>
              <a:rPr lang="en-US" sz="3200" dirty="0">
                <a:solidFill>
                  <a:schemeClr val="bg1"/>
                </a:solidFill>
              </a:rPr>
              <a:t>Solomon sought therefore to put Jeroboam to death; but Jeroboam arose and fled to Egypt to Shishak king of Egypt, and he was in Egypt until the death of Solomon.</a:t>
            </a:r>
            <a:r>
              <a:rPr lang="en-US" sz="3000" i="1" dirty="0">
                <a:solidFill>
                  <a:schemeClr val="bg1"/>
                </a:solidFill>
              </a:rPr>
              <a:t>													1 Kings 11:38-40</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328696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273718" y="2197076"/>
            <a:ext cx="8596564" cy="2062103"/>
          </a:xfrm>
          <a:prstGeom prst="rect">
            <a:avLst/>
          </a:prstGeom>
        </p:spPr>
        <p:txBody>
          <a:bodyPr wrap="square">
            <a:spAutoFit/>
          </a:bodyPr>
          <a:lstStyle/>
          <a:p>
            <a:r>
              <a:rPr lang="en-US" sz="3200" dirty="0">
                <a:solidFill>
                  <a:schemeClr val="bg1"/>
                </a:solidFill>
              </a:rPr>
              <a:t>And Solomon slept with his fathers and was buried in the city of his father David, and his son </a:t>
            </a:r>
            <a:r>
              <a:rPr lang="en-US" sz="3200" b="1" dirty="0">
                <a:solidFill>
                  <a:srgbClr val="FFFF00"/>
                </a:solidFill>
              </a:rPr>
              <a:t>Rehoboam reigned in his place</a:t>
            </a:r>
            <a:r>
              <a:rPr lang="en-US" sz="3200" dirty="0">
                <a:solidFill>
                  <a:schemeClr val="bg1"/>
                </a:solidFill>
              </a:rPr>
              <a:t>. </a:t>
            </a:r>
            <a:r>
              <a:rPr lang="en-US" sz="3200" i="1" dirty="0">
                <a:solidFill>
                  <a:schemeClr val="bg1"/>
                </a:solidFill>
              </a:rPr>
              <a:t>																				1 Kings 11:43</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37837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273718" y="483582"/>
            <a:ext cx="8596564" cy="6155531"/>
          </a:xfrm>
          <a:prstGeom prst="rect">
            <a:avLst/>
          </a:prstGeom>
        </p:spPr>
        <p:txBody>
          <a:bodyPr wrap="square">
            <a:spAutoFit/>
          </a:bodyPr>
          <a:lstStyle/>
          <a:p>
            <a:r>
              <a:rPr lang="en-US" sz="3000" baseline="30000" dirty="0">
                <a:solidFill>
                  <a:schemeClr val="bg1"/>
                </a:solidFill>
              </a:rPr>
              <a:t>1 </a:t>
            </a:r>
            <a:r>
              <a:rPr lang="en-US" sz="3000" dirty="0">
                <a:solidFill>
                  <a:schemeClr val="bg1"/>
                </a:solidFill>
              </a:rPr>
              <a:t>Then Rehoboam went to Shechem, for all Israel had come to Shechem to make him king. </a:t>
            </a:r>
            <a:r>
              <a:rPr lang="en-US" sz="3000" baseline="30000" dirty="0">
                <a:solidFill>
                  <a:schemeClr val="bg1"/>
                </a:solidFill>
              </a:rPr>
              <a:t>2 </a:t>
            </a:r>
            <a:r>
              <a:rPr lang="en-US" sz="3000" dirty="0">
                <a:solidFill>
                  <a:schemeClr val="bg1"/>
                </a:solidFill>
              </a:rPr>
              <a:t>Now when Jeroboam the son of </a:t>
            </a:r>
            <a:r>
              <a:rPr lang="en-US" sz="3000" dirty="0" err="1">
                <a:solidFill>
                  <a:schemeClr val="bg1"/>
                </a:solidFill>
              </a:rPr>
              <a:t>Nebat</a:t>
            </a:r>
            <a:r>
              <a:rPr lang="en-US" sz="3000" dirty="0">
                <a:solidFill>
                  <a:schemeClr val="bg1"/>
                </a:solidFill>
              </a:rPr>
              <a:t> heard of it, he was living in Egypt (for he was yet in Egypt, where he had fled from the presence of King Solomon). </a:t>
            </a:r>
            <a:r>
              <a:rPr lang="en-US" sz="3000" baseline="30000" dirty="0">
                <a:solidFill>
                  <a:schemeClr val="bg1"/>
                </a:solidFill>
              </a:rPr>
              <a:t>3 </a:t>
            </a:r>
            <a:r>
              <a:rPr lang="en-US" sz="3000" dirty="0">
                <a:solidFill>
                  <a:schemeClr val="bg1"/>
                </a:solidFill>
              </a:rPr>
              <a:t>Then they sent and called him, and Jeroboam and all the assembly of Israel came and spoke to Rehoboam, saying, </a:t>
            </a:r>
            <a:r>
              <a:rPr lang="en-US" sz="3000" baseline="30000" dirty="0">
                <a:solidFill>
                  <a:schemeClr val="bg1"/>
                </a:solidFill>
              </a:rPr>
              <a:t>4 </a:t>
            </a:r>
            <a:r>
              <a:rPr lang="en-US" sz="3000" dirty="0">
                <a:solidFill>
                  <a:schemeClr val="bg1"/>
                </a:solidFill>
              </a:rPr>
              <a:t>“</a:t>
            </a:r>
            <a:r>
              <a:rPr lang="en-US" sz="3000" b="1" dirty="0">
                <a:solidFill>
                  <a:srgbClr val="FFFF00"/>
                </a:solidFill>
              </a:rPr>
              <a:t>Your father made our yoke hard; now therefore lighten the hard service of your father and his heavy yoke which he put on us, and we will serve you</a:t>
            </a:r>
            <a:r>
              <a:rPr lang="en-US" sz="3000" dirty="0">
                <a:solidFill>
                  <a:schemeClr val="bg1"/>
                </a:solidFill>
              </a:rPr>
              <a:t>.” </a:t>
            </a:r>
            <a:r>
              <a:rPr lang="en-US" sz="3000" baseline="30000" dirty="0">
                <a:solidFill>
                  <a:schemeClr val="bg1"/>
                </a:solidFill>
              </a:rPr>
              <a:t>5 </a:t>
            </a:r>
            <a:r>
              <a:rPr lang="en-US" sz="3000" dirty="0">
                <a:solidFill>
                  <a:schemeClr val="bg1"/>
                </a:solidFill>
              </a:rPr>
              <a:t>Then he said to them, “Depart for three days, then return to me.” So the people departed. 	</a:t>
            </a:r>
            <a:r>
              <a:rPr lang="en-US" sz="3200" i="1" dirty="0">
                <a:solidFill>
                  <a:schemeClr val="bg1"/>
                </a:solidFill>
              </a:rPr>
              <a:t>																				1 Kings 12:1-5</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852832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273718" y="2073966"/>
            <a:ext cx="8596564" cy="2554545"/>
          </a:xfrm>
          <a:prstGeom prst="rect">
            <a:avLst/>
          </a:prstGeom>
        </p:spPr>
        <p:txBody>
          <a:bodyPr wrap="square">
            <a:spAutoFit/>
          </a:bodyPr>
          <a:lstStyle/>
          <a:p>
            <a:r>
              <a:rPr lang="en-US" sz="3200" dirty="0">
                <a:solidFill>
                  <a:schemeClr val="bg1"/>
                </a:solidFill>
              </a:rPr>
              <a:t>So the king did not listen to the people; for it was  </a:t>
            </a:r>
            <a:r>
              <a:rPr lang="en-US" sz="3200" b="1" dirty="0">
                <a:solidFill>
                  <a:srgbClr val="FFFF00"/>
                </a:solidFill>
              </a:rPr>
              <a:t>a turn of events from the </a:t>
            </a:r>
            <a:r>
              <a:rPr lang="en-US" sz="3200" b="1" cap="small" dirty="0">
                <a:solidFill>
                  <a:srgbClr val="FFFF00"/>
                </a:solidFill>
              </a:rPr>
              <a:t>Lord</a:t>
            </a:r>
            <a:r>
              <a:rPr lang="en-US" sz="3200" dirty="0">
                <a:solidFill>
                  <a:schemeClr val="bg1"/>
                </a:solidFill>
              </a:rPr>
              <a:t>, that He might establish His word, which the </a:t>
            </a:r>
            <a:r>
              <a:rPr lang="en-US" sz="3200" cap="small" dirty="0">
                <a:solidFill>
                  <a:schemeClr val="bg1"/>
                </a:solidFill>
              </a:rPr>
              <a:t>Lord</a:t>
            </a:r>
            <a:r>
              <a:rPr lang="en-US" sz="3200" dirty="0">
                <a:solidFill>
                  <a:schemeClr val="bg1"/>
                </a:solidFill>
              </a:rPr>
              <a:t> spoke through </a:t>
            </a:r>
            <a:r>
              <a:rPr lang="en-US" sz="3200" dirty="0" err="1">
                <a:solidFill>
                  <a:schemeClr val="bg1"/>
                </a:solidFill>
              </a:rPr>
              <a:t>Ahijah</a:t>
            </a:r>
            <a:r>
              <a:rPr lang="en-US" sz="3200" dirty="0">
                <a:solidFill>
                  <a:schemeClr val="bg1"/>
                </a:solidFill>
              </a:rPr>
              <a:t> the Shilonite to Jeroboam the son of </a:t>
            </a:r>
            <a:r>
              <a:rPr lang="en-US" sz="3200" dirty="0" err="1">
                <a:solidFill>
                  <a:schemeClr val="bg1"/>
                </a:solidFill>
              </a:rPr>
              <a:t>Nebat</a:t>
            </a:r>
            <a:r>
              <a:rPr lang="en-US" sz="3200" dirty="0">
                <a:solidFill>
                  <a:schemeClr val="bg1"/>
                </a:solidFill>
              </a:rPr>
              <a:t>.</a:t>
            </a:r>
            <a:r>
              <a:rPr lang="en-US" sz="3200" i="1" dirty="0">
                <a:solidFill>
                  <a:schemeClr val="bg1"/>
                </a:solidFill>
              </a:rPr>
              <a:t>												     1 Kings 12:15</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968098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99F8FB-3F39-4504-97B5-2630C5B4E595}"/>
              </a:ext>
            </a:extLst>
          </p:cNvPr>
          <p:cNvSpPr/>
          <p:nvPr/>
        </p:nvSpPr>
        <p:spPr>
          <a:xfrm>
            <a:off x="273718" y="2073966"/>
            <a:ext cx="8596564" cy="2554545"/>
          </a:xfrm>
          <a:prstGeom prst="rect">
            <a:avLst/>
          </a:prstGeom>
        </p:spPr>
        <p:txBody>
          <a:bodyPr wrap="square">
            <a:spAutoFit/>
          </a:bodyPr>
          <a:lstStyle/>
          <a:p>
            <a:r>
              <a:rPr lang="en-US" sz="3200" dirty="0">
                <a:solidFill>
                  <a:schemeClr val="bg1"/>
                </a:solidFill>
              </a:rPr>
              <a:t>It came about when all Israel heard that Jeroboam had returned, that they sent and called him to the assembly and made him king over all Israel. None but the tribe of Judah followed the house of David.</a:t>
            </a:r>
            <a:r>
              <a:rPr lang="en-US" sz="3200" i="1" dirty="0">
                <a:solidFill>
                  <a:schemeClr val="bg1"/>
                </a:solidFill>
              </a:rPr>
              <a:t>												     1 Kings 12:20</a:t>
            </a:r>
          </a:p>
        </p:txBody>
      </p:sp>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591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E325DA-1C41-4D30-BE91-5FF4B4BDA8BB}"/>
              </a:ext>
            </a:extLst>
          </p:cNvPr>
          <p:cNvSpPr txBox="1"/>
          <p:nvPr/>
        </p:nvSpPr>
        <p:spPr>
          <a:xfrm>
            <a:off x="2334126" y="4259179"/>
            <a:ext cx="60158" cy="369332"/>
          </a:xfrm>
          <a:prstGeom prst="rect">
            <a:avLst/>
          </a:prstGeom>
          <a:noFill/>
        </p:spPr>
        <p:txBody>
          <a:bodyPr wrap="square" rtlCol="0">
            <a:spAutoFit/>
          </a:bodyPr>
          <a:lstStyle/>
          <a:p>
            <a:endParaRPr lang="en-US" dirty="0"/>
          </a:p>
        </p:txBody>
      </p:sp>
      <p:pic>
        <p:nvPicPr>
          <p:cNvPr id="3" name="Picture 2" descr="A close up of a map&#10;&#10;Description automatically generated">
            <a:extLst>
              <a:ext uri="{FF2B5EF4-FFF2-40B4-BE49-F238E27FC236}">
                <a16:creationId xmlns:a16="http://schemas.microsoft.com/office/drawing/2014/main" id="{ABC65483-A7CB-4626-8018-97343B7EAB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01409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1586</Words>
  <Application>Microsoft Office PowerPoint</Application>
  <PresentationFormat>On-screen Show (4:3)</PresentationFormat>
  <Paragraphs>20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13</cp:revision>
  <dcterms:created xsi:type="dcterms:W3CDTF">2019-12-02T13:59:46Z</dcterms:created>
  <dcterms:modified xsi:type="dcterms:W3CDTF">2019-12-06T13:49:07Z</dcterms:modified>
</cp:coreProperties>
</file>