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56" r:id="rId3"/>
    <p:sldId id="315" r:id="rId4"/>
    <p:sldId id="294" r:id="rId5"/>
    <p:sldId id="339" r:id="rId6"/>
    <p:sldId id="340" r:id="rId7"/>
    <p:sldId id="298" r:id="rId8"/>
    <p:sldId id="341" r:id="rId9"/>
    <p:sldId id="328" r:id="rId10"/>
    <p:sldId id="347" r:id="rId11"/>
    <p:sldId id="342" r:id="rId12"/>
    <p:sldId id="348" r:id="rId13"/>
    <p:sldId id="329" r:id="rId14"/>
    <p:sldId id="343" r:id="rId15"/>
    <p:sldId id="344" r:id="rId16"/>
    <p:sldId id="345" r:id="rId17"/>
    <p:sldId id="330" r:id="rId18"/>
    <p:sldId id="346" r:id="rId19"/>
    <p:sldId id="331" r:id="rId20"/>
    <p:sldId id="299" r:id="rId21"/>
    <p:sldId id="349" r:id="rId22"/>
    <p:sldId id="332" r:id="rId23"/>
    <p:sldId id="333" r:id="rId24"/>
    <p:sldId id="350" r:id="rId25"/>
    <p:sldId id="334" r:id="rId26"/>
    <p:sldId id="335" r:id="rId27"/>
    <p:sldId id="351" r:id="rId28"/>
    <p:sldId id="352" r:id="rId29"/>
    <p:sldId id="31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4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9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F8B8-81CF-4AC1-A7AE-1FF0732AFBB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3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94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482065" y="1692603"/>
            <a:ext cx="81798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On the first day of the week</a:t>
            </a:r>
            <a:r>
              <a:rPr lang="en-US" sz="3200" dirty="0">
                <a:solidFill>
                  <a:schemeClr val="bg1"/>
                </a:solidFill>
              </a:rPr>
              <a:t>, when we were gathered together to break bread, Paul began talking to them, intending to leave the next day, and he prolonged his message until midnight.</a:t>
            </a:r>
            <a:r>
              <a:rPr lang="en-US" sz="3200" i="1" dirty="0">
                <a:solidFill>
                  <a:schemeClr val="bg1"/>
                </a:solidFill>
              </a:rPr>
              <a:t>									                         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Acts 20:7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8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12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5B420C-9B0C-47E7-AC6F-4EF244B0F264}"/>
              </a:ext>
            </a:extLst>
          </p:cNvPr>
          <p:cNvSpPr/>
          <p:nvPr/>
        </p:nvSpPr>
        <p:spPr>
          <a:xfrm>
            <a:off x="614413" y="674400"/>
            <a:ext cx="81566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23 </a:t>
            </a:r>
            <a:r>
              <a:rPr lang="en-US" sz="3200" dirty="0">
                <a:solidFill>
                  <a:schemeClr val="bg1"/>
                </a:solidFill>
              </a:rPr>
              <a:t>For I received from the Lord that which I also delivered to you, that the Lord Jesus in the night in which He was betrayed took bread; </a:t>
            </a:r>
            <a:r>
              <a:rPr lang="en-US" sz="3200" b="1" baseline="30000" dirty="0">
                <a:solidFill>
                  <a:schemeClr val="bg1"/>
                </a:solidFill>
              </a:rPr>
              <a:t>24 </a:t>
            </a:r>
            <a:r>
              <a:rPr lang="en-US" sz="3200" dirty="0">
                <a:solidFill>
                  <a:schemeClr val="bg1"/>
                </a:solidFill>
              </a:rPr>
              <a:t>and when He had given thanks, He broke it and said, “This is My body, which is for you; do this in remembrance of Me.” </a:t>
            </a:r>
            <a:r>
              <a:rPr lang="en-US" sz="3200" b="1" baseline="30000" dirty="0">
                <a:solidFill>
                  <a:schemeClr val="bg1"/>
                </a:solidFill>
              </a:rPr>
              <a:t>25 </a:t>
            </a:r>
            <a:r>
              <a:rPr lang="en-US" sz="3200" dirty="0">
                <a:solidFill>
                  <a:schemeClr val="bg1"/>
                </a:solidFill>
              </a:rPr>
              <a:t>In the same way He took the cup also after supper, saying, “This cup is the new covenant in My blood; do this, as often as you drink it, </a:t>
            </a:r>
            <a:r>
              <a:rPr lang="en-US" sz="3200" b="1" dirty="0">
                <a:solidFill>
                  <a:srgbClr val="FFFF00"/>
                </a:solidFill>
              </a:rPr>
              <a:t>in remembrance of Me</a:t>
            </a:r>
            <a:r>
              <a:rPr lang="en-US" sz="3200" dirty="0">
                <a:solidFill>
                  <a:schemeClr val="bg1"/>
                </a:solidFill>
              </a:rPr>
              <a:t>.”</a:t>
            </a:r>
            <a:r>
              <a:rPr lang="en-US" sz="3200" i="1" dirty="0">
                <a:solidFill>
                  <a:schemeClr val="bg1"/>
                </a:solidFill>
              </a:rPr>
              <a:t>							         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11:23-25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2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5B420C-9B0C-47E7-AC6F-4EF244B0F264}"/>
              </a:ext>
            </a:extLst>
          </p:cNvPr>
          <p:cNvSpPr/>
          <p:nvPr/>
        </p:nvSpPr>
        <p:spPr>
          <a:xfrm>
            <a:off x="614413" y="674400"/>
            <a:ext cx="8179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23 </a:t>
            </a:r>
            <a:r>
              <a:rPr lang="en-US" sz="3200" dirty="0">
                <a:solidFill>
                  <a:schemeClr val="bg1"/>
                </a:solidFill>
              </a:rPr>
              <a:t>For I received from the Lord that which I also delivered to you, that the Lord Jesus in the night in which He was betrayed took bread; </a:t>
            </a:r>
            <a:r>
              <a:rPr lang="en-US" sz="3200" b="1" baseline="30000" dirty="0">
                <a:solidFill>
                  <a:schemeClr val="bg1"/>
                </a:solidFill>
              </a:rPr>
              <a:t>24 </a:t>
            </a:r>
            <a:r>
              <a:rPr lang="en-US" sz="3200" dirty="0">
                <a:solidFill>
                  <a:schemeClr val="bg1"/>
                </a:solidFill>
              </a:rPr>
              <a:t>and when He had given thanks, He broke it and said, “This is My body, which is for you; do this in remembrance of Me.” </a:t>
            </a:r>
            <a:r>
              <a:rPr lang="en-US" sz="3200" b="1" baseline="30000" dirty="0">
                <a:solidFill>
                  <a:schemeClr val="bg1"/>
                </a:solidFill>
              </a:rPr>
              <a:t>25 </a:t>
            </a:r>
            <a:r>
              <a:rPr lang="en-US" sz="3200" dirty="0">
                <a:solidFill>
                  <a:schemeClr val="bg1"/>
                </a:solidFill>
              </a:rPr>
              <a:t>In the same way He took the cup also after supper, saying, “</a:t>
            </a:r>
            <a:r>
              <a:rPr lang="en-US" sz="3200" b="1" dirty="0">
                <a:solidFill>
                  <a:srgbClr val="FFFF00"/>
                </a:solidFill>
              </a:rPr>
              <a:t>This cup is the new covenant</a:t>
            </a:r>
            <a:r>
              <a:rPr lang="en-US" sz="3200" dirty="0">
                <a:solidFill>
                  <a:schemeClr val="bg1"/>
                </a:solidFill>
              </a:rPr>
              <a:t> in My blood; do this, as often as you drink it, in remembrance of Me.”</a:t>
            </a:r>
            <a:r>
              <a:rPr lang="en-US" sz="3200" i="1" dirty="0">
                <a:solidFill>
                  <a:schemeClr val="bg1"/>
                </a:solidFill>
              </a:rPr>
              <a:t>							         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11:23-25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5B420C-9B0C-47E7-AC6F-4EF244B0F264}"/>
              </a:ext>
            </a:extLst>
          </p:cNvPr>
          <p:cNvSpPr/>
          <p:nvPr/>
        </p:nvSpPr>
        <p:spPr>
          <a:xfrm>
            <a:off x="506127" y="1023315"/>
            <a:ext cx="83250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16 </a:t>
            </a:r>
            <a:r>
              <a:rPr lang="en-US" sz="3200" dirty="0">
                <a:solidFill>
                  <a:schemeClr val="bg1"/>
                </a:solidFill>
              </a:rPr>
              <a:t>Is not the cup of blessing which we bless a </a:t>
            </a:r>
            <a:r>
              <a:rPr lang="en-US" sz="3200" b="1" dirty="0">
                <a:solidFill>
                  <a:srgbClr val="FFFF00"/>
                </a:solidFill>
              </a:rPr>
              <a:t>sharing</a:t>
            </a:r>
            <a:r>
              <a:rPr lang="en-US" sz="3200" dirty="0">
                <a:solidFill>
                  <a:schemeClr val="bg1"/>
                </a:solidFill>
              </a:rPr>
              <a:t> in the blood of Christ? Is not the bread which we break a </a:t>
            </a:r>
            <a:r>
              <a:rPr lang="en-US" sz="3200" b="1" dirty="0">
                <a:solidFill>
                  <a:srgbClr val="FFFF00"/>
                </a:solidFill>
              </a:rPr>
              <a:t>sharing</a:t>
            </a:r>
            <a:r>
              <a:rPr lang="en-US" sz="3200" dirty="0">
                <a:solidFill>
                  <a:schemeClr val="bg1"/>
                </a:solidFill>
              </a:rPr>
              <a:t> in the body of Christ? </a:t>
            </a:r>
            <a:r>
              <a:rPr lang="en-US" sz="3200" b="1" baseline="30000" dirty="0">
                <a:solidFill>
                  <a:schemeClr val="bg1"/>
                </a:solidFill>
              </a:rPr>
              <a:t>17 </a:t>
            </a:r>
            <a:r>
              <a:rPr lang="en-US" sz="3200" dirty="0">
                <a:solidFill>
                  <a:schemeClr val="bg1"/>
                </a:solidFill>
              </a:rPr>
              <a:t>Since there is one bread, we who are many are one body; for we all partake of the one bread.</a:t>
            </a:r>
            <a:r>
              <a:rPr lang="en-US" sz="3200" i="1" dirty="0">
                <a:solidFill>
                  <a:schemeClr val="bg1"/>
                </a:solidFill>
              </a:rPr>
              <a:t>							         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10:16-17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30B51F-0D73-4236-8A4C-B6D245500C69}"/>
              </a:ext>
            </a:extLst>
          </p:cNvPr>
          <p:cNvSpPr txBox="1"/>
          <p:nvPr/>
        </p:nvSpPr>
        <p:spPr>
          <a:xfrm>
            <a:off x="505326" y="4511842"/>
            <a:ext cx="8133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FFFF"/>
                </a:solidFill>
              </a:rPr>
              <a:t>participation (NIV, ESV)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6827A7-7470-4175-B30C-92B37A5BD9F7}"/>
              </a:ext>
            </a:extLst>
          </p:cNvPr>
          <p:cNvSpPr txBox="1"/>
          <p:nvPr/>
        </p:nvSpPr>
        <p:spPr>
          <a:xfrm>
            <a:off x="505326" y="5229095"/>
            <a:ext cx="8133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FFFF"/>
                </a:solidFill>
              </a:rPr>
              <a:t>communion (NKJV, KJV)</a:t>
            </a:r>
          </a:p>
        </p:txBody>
      </p:sp>
    </p:spTree>
    <p:extLst>
      <p:ext uri="{BB962C8B-B14F-4D97-AF65-F5344CB8AC3E}">
        <p14:creationId xmlns:p14="http://schemas.microsoft.com/office/powerpoint/2010/main" val="117289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5B420C-9B0C-47E7-AC6F-4EF244B0F264}"/>
              </a:ext>
            </a:extLst>
          </p:cNvPr>
          <p:cNvSpPr/>
          <p:nvPr/>
        </p:nvSpPr>
        <p:spPr>
          <a:xfrm>
            <a:off x="494095" y="1588800"/>
            <a:ext cx="83250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16 </a:t>
            </a:r>
            <a:r>
              <a:rPr lang="en-US" sz="3200" dirty="0">
                <a:solidFill>
                  <a:schemeClr val="bg1"/>
                </a:solidFill>
              </a:rPr>
              <a:t>Is not the cup of blessing which we bless a sharing in the blood of Christ? Is not the bread which we break a sharing in the </a:t>
            </a:r>
            <a:r>
              <a:rPr lang="en-US" sz="3200" b="1" dirty="0">
                <a:solidFill>
                  <a:srgbClr val="FFFF00"/>
                </a:solidFill>
              </a:rPr>
              <a:t>body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of Christ</a:t>
            </a:r>
            <a:r>
              <a:rPr lang="en-US" sz="3200" dirty="0">
                <a:solidFill>
                  <a:schemeClr val="bg1"/>
                </a:solidFill>
              </a:rPr>
              <a:t>? </a:t>
            </a:r>
            <a:r>
              <a:rPr lang="en-US" sz="3200" b="1" baseline="30000" dirty="0">
                <a:solidFill>
                  <a:schemeClr val="bg1"/>
                </a:solidFill>
              </a:rPr>
              <a:t>17 </a:t>
            </a:r>
            <a:r>
              <a:rPr lang="en-US" sz="3200" dirty="0">
                <a:solidFill>
                  <a:schemeClr val="bg1"/>
                </a:solidFill>
              </a:rPr>
              <a:t>Since there is one bread, we who are many are </a:t>
            </a:r>
            <a:r>
              <a:rPr lang="en-US" sz="3200" b="1" dirty="0">
                <a:solidFill>
                  <a:srgbClr val="FFFF00"/>
                </a:solidFill>
              </a:rPr>
              <a:t>one body</a:t>
            </a:r>
            <a:r>
              <a:rPr lang="en-US" sz="3200" dirty="0">
                <a:solidFill>
                  <a:schemeClr val="bg1"/>
                </a:solidFill>
              </a:rPr>
              <a:t>; for we all partake of the one bread.</a:t>
            </a:r>
            <a:r>
              <a:rPr lang="en-US" sz="3200" i="1" dirty="0">
                <a:solidFill>
                  <a:schemeClr val="bg1"/>
                </a:solidFill>
              </a:rPr>
              <a:t>							         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10:16-17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2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482065" y="2466473"/>
            <a:ext cx="8179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So then, my brethren, when you come together to eat, wait for one another.</a:t>
            </a:r>
            <a:r>
              <a:rPr lang="en-US" sz="3200" i="1" dirty="0">
                <a:solidFill>
                  <a:schemeClr val="bg1"/>
                </a:solidFill>
              </a:rPr>
              <a:t>									         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11:33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9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288758" y="2502567"/>
            <a:ext cx="8686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For as often as you eat this bread and drink the cup, </a:t>
            </a:r>
            <a:r>
              <a:rPr lang="en-US" sz="3200" b="1" dirty="0">
                <a:solidFill>
                  <a:srgbClr val="FFFF00"/>
                </a:solidFill>
              </a:rPr>
              <a:t>you proclaim the Lord’s death until He comes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r>
              <a:rPr lang="en-US" sz="3200" i="1" dirty="0">
                <a:solidFill>
                  <a:schemeClr val="bg1"/>
                </a:solidFill>
              </a:rPr>
              <a:t>								         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11:26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0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04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rine combat boots">
            <a:extLst>
              <a:ext uri="{FF2B5EF4-FFF2-40B4-BE49-F238E27FC236}">
                <a16:creationId xmlns:a16="http://schemas.microsoft.com/office/drawing/2014/main" id="{8D8C6E9F-133C-4EF6-B03C-DA06C5324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33" y="2187893"/>
            <a:ext cx="4471987" cy="44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E3DFDE-BA46-4CDD-BC0B-0843AFB093DF}"/>
              </a:ext>
            </a:extLst>
          </p:cNvPr>
          <p:cNvSpPr txBox="1"/>
          <p:nvPr/>
        </p:nvSpPr>
        <p:spPr>
          <a:xfrm>
            <a:off x="0" y="8534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   Worship</a:t>
            </a:r>
            <a:r>
              <a:rPr lang="en-US" sz="4400" dirty="0"/>
              <a:t> </a:t>
            </a:r>
            <a:r>
              <a:rPr lang="en-US" sz="6000" b="1" dirty="0">
                <a:latin typeface="Bradley Hand ITC" panose="03070402050302030203" pitchFamily="66" charset="0"/>
              </a:rPr>
              <a:t>as</a:t>
            </a:r>
            <a:r>
              <a:rPr lang="en-US" sz="6000" dirty="0">
                <a:latin typeface="Bradley Hand ITC" panose="03070402050302030203" pitchFamily="66" charset="0"/>
              </a:rPr>
              <a:t> 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</a:rPr>
              <a:t>Basic Training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73346E-8F0C-4607-BCB4-DFB7C9F652BB}"/>
              </a:ext>
            </a:extLst>
          </p:cNvPr>
          <p:cNvSpPr txBox="1"/>
          <p:nvPr/>
        </p:nvSpPr>
        <p:spPr>
          <a:xfrm>
            <a:off x="640079" y="1761174"/>
            <a:ext cx="657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The 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26262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475246" y="481263"/>
            <a:ext cx="845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26 </a:t>
            </a:r>
            <a:r>
              <a:rPr lang="en-US" sz="3200" dirty="0">
                <a:solidFill>
                  <a:schemeClr val="bg1"/>
                </a:solidFill>
              </a:rPr>
              <a:t>While they were eating, Jesus took some bread, and after a blessing, He broke it and gave it to the disciples, and said, “Take, eat; this is My body.” </a:t>
            </a:r>
            <a:r>
              <a:rPr lang="en-US" sz="3200" b="1" baseline="30000" dirty="0">
                <a:solidFill>
                  <a:schemeClr val="bg1"/>
                </a:solidFill>
              </a:rPr>
              <a:t>27 </a:t>
            </a:r>
            <a:r>
              <a:rPr lang="en-US" sz="3200" dirty="0">
                <a:solidFill>
                  <a:schemeClr val="bg1"/>
                </a:solidFill>
              </a:rPr>
              <a:t>And when He had taken a cup and given thanks, He gave it to them, saying, “Drink from it, all of you; </a:t>
            </a:r>
            <a:r>
              <a:rPr lang="en-US" sz="3200" b="1" baseline="30000" dirty="0">
                <a:solidFill>
                  <a:schemeClr val="bg1"/>
                </a:solidFill>
              </a:rPr>
              <a:t>28 </a:t>
            </a:r>
            <a:r>
              <a:rPr lang="en-US" sz="3200" dirty="0">
                <a:solidFill>
                  <a:schemeClr val="bg1"/>
                </a:solidFill>
              </a:rPr>
              <a:t>for this is My blood of the covenant, which is poured out for many for forgiveness of sins. </a:t>
            </a:r>
            <a:r>
              <a:rPr lang="en-US" sz="3200" b="1" baseline="30000" dirty="0">
                <a:solidFill>
                  <a:schemeClr val="bg1"/>
                </a:solidFill>
              </a:rPr>
              <a:t>29 </a:t>
            </a:r>
            <a:r>
              <a:rPr lang="en-US" sz="3200" dirty="0">
                <a:solidFill>
                  <a:schemeClr val="bg1"/>
                </a:solidFill>
              </a:rPr>
              <a:t>But I say to you, </a:t>
            </a:r>
            <a:r>
              <a:rPr lang="en-US" sz="3200" b="1" dirty="0">
                <a:solidFill>
                  <a:srgbClr val="FFFF00"/>
                </a:solidFill>
              </a:rPr>
              <a:t>I will not drink of this fruit of the vine from now on until that day when I drink it new with you in My Father’s kingdom</a:t>
            </a:r>
            <a:r>
              <a:rPr lang="en-US" sz="3200" dirty="0">
                <a:solidFill>
                  <a:schemeClr val="bg1"/>
                </a:solidFill>
              </a:rPr>
              <a:t>.”														</a:t>
            </a:r>
            <a:r>
              <a:rPr lang="en-US" sz="3000" i="1" dirty="0">
                <a:solidFill>
                  <a:schemeClr val="bg1"/>
                </a:solidFill>
                <a:latin typeface="&amp;quot"/>
              </a:rPr>
              <a:t>Matthew 26:26-29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1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312821" y="649705"/>
            <a:ext cx="87469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dirty="0">
                <a:solidFill>
                  <a:schemeClr val="bg1"/>
                </a:solidFill>
              </a:rPr>
              <a:t>While they were eating, He took some bread, and after a blessing He broke it, and gave it to them, and said, “Take it; this is My body.” </a:t>
            </a:r>
            <a:r>
              <a:rPr lang="en-US" sz="3200" b="1" baseline="30000" dirty="0">
                <a:solidFill>
                  <a:schemeClr val="bg1"/>
                </a:solidFill>
              </a:rPr>
              <a:t>23 </a:t>
            </a:r>
            <a:r>
              <a:rPr lang="en-US" sz="3200" dirty="0">
                <a:solidFill>
                  <a:schemeClr val="bg1"/>
                </a:solidFill>
              </a:rPr>
              <a:t>And when He had taken a cup and given thanks, He gave it to them, and they all drank from it. </a:t>
            </a:r>
            <a:r>
              <a:rPr lang="en-US" sz="3200" b="1" baseline="30000" dirty="0">
                <a:solidFill>
                  <a:schemeClr val="bg1"/>
                </a:solidFill>
              </a:rPr>
              <a:t>24 </a:t>
            </a:r>
            <a:r>
              <a:rPr lang="en-US" sz="3200" dirty="0">
                <a:solidFill>
                  <a:schemeClr val="bg1"/>
                </a:solidFill>
              </a:rPr>
              <a:t>And He said to them, “This is My blood of the covenant, which is poured out for many. </a:t>
            </a:r>
            <a:r>
              <a:rPr lang="en-US" sz="3200" b="1" baseline="30000" dirty="0">
                <a:solidFill>
                  <a:schemeClr val="bg1"/>
                </a:solidFill>
              </a:rPr>
              <a:t>25 </a:t>
            </a:r>
            <a:r>
              <a:rPr lang="en-US" sz="3200" dirty="0">
                <a:solidFill>
                  <a:schemeClr val="bg1"/>
                </a:solidFill>
              </a:rPr>
              <a:t>Truly I say to you, </a:t>
            </a:r>
            <a:r>
              <a:rPr lang="en-US" sz="3200" b="1" dirty="0">
                <a:solidFill>
                  <a:srgbClr val="FFFF00"/>
                </a:solidFill>
              </a:rPr>
              <a:t>I will never again drink of the fruit of the vine until that day when I drink it new in the kingdom of God</a:t>
            </a:r>
            <a:r>
              <a:rPr lang="en-US" sz="3200" dirty="0">
                <a:solidFill>
                  <a:schemeClr val="bg1"/>
                </a:solidFill>
              </a:rPr>
              <a:t>.” </a:t>
            </a:r>
            <a:r>
              <a:rPr lang="en-US" dirty="0"/>
              <a:t>of God.”</a:t>
            </a:r>
            <a:r>
              <a:rPr lang="en-US" sz="3200" dirty="0">
                <a:solidFill>
                  <a:schemeClr val="bg1"/>
                </a:solidFill>
              </a:rPr>
              <a:t>											   </a:t>
            </a:r>
            <a:r>
              <a:rPr lang="en-US" sz="3000" i="1" dirty="0">
                <a:solidFill>
                  <a:schemeClr val="bg1"/>
                </a:solidFill>
                <a:latin typeface="&amp;quot"/>
              </a:rPr>
              <a:t>Mark 14:22-25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0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63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180475" y="320456"/>
            <a:ext cx="896352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6 </a:t>
            </a:r>
            <a:r>
              <a:rPr lang="en-US" sz="3000" dirty="0">
                <a:solidFill>
                  <a:schemeClr val="bg1"/>
                </a:solidFill>
              </a:rPr>
              <a:t>The </a:t>
            </a:r>
            <a:r>
              <a:rPr lang="en-US" sz="3000" cap="small" dirty="0">
                <a:solidFill>
                  <a:schemeClr val="bg1"/>
                </a:solidFill>
              </a:rPr>
              <a:t>Lord</a:t>
            </a:r>
            <a:r>
              <a:rPr lang="en-US" sz="3000" dirty="0">
                <a:solidFill>
                  <a:schemeClr val="bg1"/>
                </a:solidFill>
              </a:rPr>
              <a:t> of hosts will prepare a lavish banquet for all peoples on this mountain;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 banquet of aged wine, choice pieces with marrow,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And refined, aged wine.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b="1" baseline="30000" dirty="0">
                <a:solidFill>
                  <a:schemeClr val="bg1"/>
                </a:solidFill>
              </a:rPr>
              <a:t>7 </a:t>
            </a:r>
            <a:r>
              <a:rPr lang="en-US" sz="3000" dirty="0">
                <a:solidFill>
                  <a:schemeClr val="bg1"/>
                </a:solidFill>
              </a:rPr>
              <a:t>And on this mountain He will swallow up the covering which is over all peoples,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Even the veil which is stretched over all nations.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b="1" baseline="30000" dirty="0">
                <a:solidFill>
                  <a:schemeClr val="bg1"/>
                </a:solidFill>
              </a:rPr>
              <a:t>8 </a:t>
            </a:r>
            <a:r>
              <a:rPr lang="en-US" sz="3000" dirty="0">
                <a:solidFill>
                  <a:schemeClr val="bg1"/>
                </a:solidFill>
              </a:rPr>
              <a:t>He will swallow up death for all time,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And the Lord </a:t>
            </a:r>
            <a:r>
              <a:rPr lang="en-US" sz="3000" cap="small" dirty="0">
                <a:solidFill>
                  <a:schemeClr val="bg1"/>
                </a:solidFill>
              </a:rPr>
              <a:t>God</a:t>
            </a:r>
            <a:r>
              <a:rPr lang="en-US" sz="3000" dirty="0">
                <a:solidFill>
                  <a:schemeClr val="bg1"/>
                </a:solidFill>
              </a:rPr>
              <a:t> will wipe tears away from all faces,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And He will remove the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000" dirty="0">
                <a:solidFill>
                  <a:schemeClr val="bg1"/>
                </a:solidFill>
              </a:rPr>
              <a:t>the reproach of His people from all the earth;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For the </a:t>
            </a:r>
            <a:r>
              <a:rPr lang="en-US" sz="3000" cap="small" dirty="0">
                <a:solidFill>
                  <a:schemeClr val="bg1"/>
                </a:solidFill>
              </a:rPr>
              <a:t>Lord</a:t>
            </a:r>
            <a:r>
              <a:rPr lang="en-US" sz="3000" dirty="0">
                <a:solidFill>
                  <a:schemeClr val="bg1"/>
                </a:solidFill>
              </a:rPr>
              <a:t> has spoken.</a:t>
            </a:r>
          </a:p>
          <a:p>
            <a:r>
              <a:rPr lang="en-US" sz="3000" dirty="0">
                <a:solidFill>
                  <a:schemeClr val="bg1"/>
                </a:solidFill>
              </a:rPr>
              <a:t>								</a:t>
            </a:r>
            <a:r>
              <a:rPr lang="en-US" sz="3200" dirty="0">
                <a:solidFill>
                  <a:schemeClr val="bg1"/>
                </a:solidFill>
              </a:rPr>
              <a:t>		         			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Isaiah 25:6-8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80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457200" y="2201781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say to you that many will come from east and west, and recline at the table with Abraham, Isaac and Jacob in the kingdom of heaven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 Matthew 8:11 (Luke 13:28-29)</a:t>
            </a:r>
          </a:p>
        </p:txBody>
      </p:sp>
    </p:spTree>
    <p:extLst>
      <p:ext uri="{BB962C8B-B14F-4D97-AF65-F5344CB8AC3E}">
        <p14:creationId xmlns:p14="http://schemas.microsoft.com/office/powerpoint/2010/main" val="14403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204537" y="914400"/>
            <a:ext cx="89394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13 </a:t>
            </a:r>
            <a:r>
              <a:rPr lang="en-US" sz="3200" dirty="0">
                <a:solidFill>
                  <a:schemeClr val="bg1"/>
                </a:solidFill>
              </a:rPr>
              <a:t>But when you give a reception, invite the poor, the crippled, the lame, the blind, </a:t>
            </a:r>
            <a:r>
              <a:rPr lang="en-US" sz="3200" b="1" baseline="30000" dirty="0">
                <a:solidFill>
                  <a:schemeClr val="bg1"/>
                </a:solidFill>
              </a:rPr>
              <a:t>14 </a:t>
            </a:r>
            <a:r>
              <a:rPr lang="en-US" sz="3200" dirty="0">
                <a:solidFill>
                  <a:schemeClr val="bg1"/>
                </a:solidFill>
              </a:rPr>
              <a:t>and you will be blessed, since they do not have the means to repay you; for you will be repaid at the resurrection of the righteous.” </a:t>
            </a:r>
            <a:r>
              <a:rPr lang="en-US" sz="3200" b="1" baseline="30000" dirty="0">
                <a:solidFill>
                  <a:schemeClr val="bg1"/>
                </a:solidFill>
              </a:rPr>
              <a:t>15 </a:t>
            </a:r>
            <a:r>
              <a:rPr lang="en-US" sz="3200" dirty="0">
                <a:solidFill>
                  <a:schemeClr val="bg1"/>
                </a:solidFill>
              </a:rPr>
              <a:t>When one of those who were reclining at the table with Him heard this, he said to Him, “Blessed is everyone who will eat bread in the kingdom of God!”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  Luke 14:13-15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6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336884" y="1431758"/>
            <a:ext cx="88071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28 </a:t>
            </a:r>
            <a:r>
              <a:rPr lang="en-US" sz="3200" dirty="0">
                <a:solidFill>
                  <a:schemeClr val="bg1"/>
                </a:solidFill>
              </a:rPr>
              <a:t>“You are those who have stood by Me in My trials; </a:t>
            </a:r>
            <a:r>
              <a:rPr lang="en-US" sz="3200" b="1" baseline="30000" dirty="0">
                <a:solidFill>
                  <a:schemeClr val="bg1"/>
                </a:solidFill>
              </a:rPr>
              <a:t>29 </a:t>
            </a:r>
            <a:r>
              <a:rPr lang="en-US" sz="3200" dirty="0">
                <a:solidFill>
                  <a:schemeClr val="bg1"/>
                </a:solidFill>
              </a:rPr>
              <a:t>and just as My Father has granted Me a kingdom, I grant you </a:t>
            </a:r>
            <a:r>
              <a:rPr lang="en-US" sz="3200" b="1" baseline="30000" dirty="0">
                <a:solidFill>
                  <a:schemeClr val="bg1"/>
                </a:solidFill>
              </a:rPr>
              <a:t>30 </a:t>
            </a:r>
            <a:r>
              <a:rPr lang="en-US" sz="3200" dirty="0">
                <a:solidFill>
                  <a:schemeClr val="bg1"/>
                </a:solidFill>
              </a:rPr>
              <a:t>that you may eat and drink at My table in My kingdom, and you will sit on thrones judging the twelve tribes of Israel.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		Luke 22:28-30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7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336884" y="228600"/>
            <a:ext cx="88071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7 </a:t>
            </a:r>
            <a:r>
              <a:rPr lang="en-US" sz="3200" dirty="0">
                <a:solidFill>
                  <a:schemeClr val="bg1"/>
                </a:solidFill>
              </a:rPr>
              <a:t>Let us rejoice and be glad and give the glory to Him, for the marriage of the Lamb has come and His bride has made herself ready.” </a:t>
            </a:r>
            <a:r>
              <a:rPr lang="en-US" sz="3200" b="1" baseline="30000" dirty="0">
                <a:solidFill>
                  <a:schemeClr val="bg1"/>
                </a:solidFill>
              </a:rPr>
              <a:t>8 </a:t>
            </a:r>
            <a:r>
              <a:rPr lang="en-US" sz="3200" dirty="0">
                <a:solidFill>
                  <a:schemeClr val="bg1"/>
                </a:solidFill>
              </a:rPr>
              <a:t>It was given to her to clothe herself in fine linen, bright and clean; for the fine linen is the righteous acts of the saints.</a:t>
            </a:r>
          </a:p>
          <a:p>
            <a:r>
              <a:rPr lang="en-US" sz="3200" b="1" baseline="30000" dirty="0">
                <a:solidFill>
                  <a:schemeClr val="bg1"/>
                </a:solidFill>
              </a:rPr>
              <a:t>9 </a:t>
            </a:r>
            <a:r>
              <a:rPr lang="en-US" sz="3200" dirty="0">
                <a:solidFill>
                  <a:schemeClr val="bg1"/>
                </a:solidFill>
              </a:rPr>
              <a:t>Then he said to me, “Write, ‘</a:t>
            </a:r>
            <a:r>
              <a:rPr lang="en-US" sz="3200" b="1" dirty="0">
                <a:solidFill>
                  <a:srgbClr val="FFFF00"/>
                </a:solidFill>
              </a:rPr>
              <a:t>Blessed are those who are invited to the marriage supper of the Lamb</a:t>
            </a:r>
            <a:r>
              <a:rPr lang="en-US" sz="3200" dirty="0">
                <a:solidFill>
                  <a:schemeClr val="bg1"/>
                </a:solidFill>
              </a:rPr>
              <a:t>.’” And he said to me, “These are true words of God.”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</a:t>
            </a:r>
            <a:r>
              <a:rPr lang="en-US" sz="3200" i="1">
                <a:solidFill>
                  <a:schemeClr val="bg1"/>
                </a:solidFill>
                <a:latin typeface="&amp;quot"/>
              </a:rPr>
              <a:t>	    Revelation 19:7-9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65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18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228600" y="1467853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Therefore when you meet together, it is not to eat the </a:t>
            </a:r>
            <a:r>
              <a:rPr lang="en-US" sz="3200" b="1" dirty="0">
                <a:solidFill>
                  <a:srgbClr val="FFFF00"/>
                </a:solidFill>
              </a:rPr>
              <a:t>Lord’s Supper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for in your eating each one takes his own supper first; and one is hungry and another is drunk.																							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11:20-21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228600" y="1467853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Therefore when you meet together, it is not to eat the </a:t>
            </a:r>
            <a:r>
              <a:rPr lang="en-US" sz="3200" b="1" u="sng" dirty="0">
                <a:solidFill>
                  <a:srgbClr val="FFFF00"/>
                </a:solidFill>
              </a:rPr>
              <a:t>Lord’s</a:t>
            </a:r>
            <a:r>
              <a:rPr lang="en-US" sz="3200" b="1" dirty="0">
                <a:solidFill>
                  <a:srgbClr val="FFFF00"/>
                </a:solidFill>
              </a:rPr>
              <a:t> Supper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for in your eating each one takes his own supper first; and one is hungry and another is drunk.																							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11:20-21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228600" y="1467853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Therefore when you meet together, it is not to eat the </a:t>
            </a:r>
            <a:r>
              <a:rPr lang="en-US" sz="3200" b="1" dirty="0">
                <a:solidFill>
                  <a:srgbClr val="FFFF00"/>
                </a:solidFill>
              </a:rPr>
              <a:t>Lord’s </a:t>
            </a:r>
            <a:r>
              <a:rPr lang="en-US" sz="3200" b="1" u="sng" dirty="0">
                <a:solidFill>
                  <a:srgbClr val="FFFF00"/>
                </a:solidFill>
              </a:rPr>
              <a:t>Supper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for in your eating each one takes his own supper first; and one is hungry and another is drunk.																							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11:20-21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535806" y="1827196"/>
            <a:ext cx="80723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You cannot drink the </a:t>
            </a:r>
            <a:r>
              <a:rPr lang="en-US" sz="3200" b="1" dirty="0">
                <a:solidFill>
                  <a:srgbClr val="FFFF00"/>
                </a:solidFill>
              </a:rPr>
              <a:t>cup of the Lord </a:t>
            </a:r>
            <a:r>
              <a:rPr lang="en-US" sz="3200" dirty="0">
                <a:solidFill>
                  <a:schemeClr val="bg1"/>
                </a:solidFill>
              </a:rPr>
              <a:t>and the cup of demons; you cannot partake of the  </a:t>
            </a:r>
            <a:r>
              <a:rPr lang="en-US" sz="3200" b="1" dirty="0">
                <a:solidFill>
                  <a:srgbClr val="FFFF00"/>
                </a:solidFill>
              </a:rPr>
              <a:t>table of the Lord </a:t>
            </a:r>
            <a:r>
              <a:rPr lang="en-US" sz="3200" dirty="0">
                <a:solidFill>
                  <a:schemeClr val="bg1"/>
                </a:solidFill>
              </a:rPr>
              <a:t>and the table of demons.	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10:21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547837" y="1947512"/>
            <a:ext cx="83434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Is not the </a:t>
            </a:r>
            <a:r>
              <a:rPr lang="en-US" sz="3200" b="1" dirty="0">
                <a:solidFill>
                  <a:srgbClr val="FFFF00"/>
                </a:solidFill>
              </a:rPr>
              <a:t>cup of blessing </a:t>
            </a:r>
            <a:r>
              <a:rPr lang="en-US" sz="3200" dirty="0">
                <a:solidFill>
                  <a:schemeClr val="bg1"/>
                </a:solidFill>
              </a:rPr>
              <a:t>which we bless a sharing in the blood of Christ? Is not the bread which we break a sharing in the body of Christ.	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10:16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7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482065" y="1692603"/>
            <a:ext cx="81798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On the first day of the week, when we were gathered together to </a:t>
            </a:r>
            <a:r>
              <a:rPr lang="en-US" sz="3200" b="1" dirty="0">
                <a:solidFill>
                  <a:srgbClr val="FFFF00"/>
                </a:solidFill>
              </a:rPr>
              <a:t>break bread</a:t>
            </a:r>
            <a:r>
              <a:rPr lang="en-US" sz="3200" dirty="0">
                <a:solidFill>
                  <a:schemeClr val="bg1"/>
                </a:solidFill>
              </a:rPr>
              <a:t>, Paul began talking to them, intending to leave the next day, and he prolonged his message until midnight.</a:t>
            </a:r>
            <a:r>
              <a:rPr lang="en-US" sz="3200" i="1" dirty="0">
                <a:solidFill>
                  <a:schemeClr val="bg1"/>
                </a:solidFill>
              </a:rPr>
              <a:t>									                         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Acts 20:7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1584</Words>
  <Application>Microsoft Office PowerPoint</Application>
  <PresentationFormat>On-screen Show (4:3)</PresentationFormat>
  <Paragraphs>31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&amp;quot</vt:lpstr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46</cp:revision>
  <dcterms:created xsi:type="dcterms:W3CDTF">2019-10-15T13:09:19Z</dcterms:created>
  <dcterms:modified xsi:type="dcterms:W3CDTF">2019-12-07T01:24:35Z</dcterms:modified>
</cp:coreProperties>
</file>