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7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46055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547228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419860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34639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E26A0-E4B2-476A-8B33-9218C58D2BC3}" type="datetimeFigureOut">
              <a:rPr lang="en-US" smtClean="0"/>
              <a:t>12/22/2019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127049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2E26A0-E4B2-476A-8B33-9218C58D2BC3}"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01872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2E26A0-E4B2-476A-8B33-9218C58D2BC3}" type="datetimeFigureOut">
              <a:rPr lang="en-US" smtClean="0"/>
              <a:t>12/22/2019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234759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2E26A0-E4B2-476A-8B33-9218C58D2BC3}" type="datetimeFigureOut">
              <a:rPr lang="en-US" smtClean="0"/>
              <a:t>12/22/2019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862064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26A0-E4B2-476A-8B33-9218C58D2BC3}" type="datetimeFigureOut">
              <a:rPr lang="en-US" smtClean="0"/>
              <a:t>12/22/2019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3552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2E26A0-E4B2-476A-8B33-9218C58D2BC3}"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9975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2E26A0-E4B2-476A-8B33-9218C58D2BC3}" type="datetimeFigureOut">
              <a:rPr lang="en-US" smtClean="0"/>
              <a:t>12/22/2019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593149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26A0-E4B2-476A-8B33-9218C58D2BC3}" type="datetimeFigureOut">
              <a:rPr lang="en-US" smtClean="0"/>
              <a:t>12/22/2019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0757-EF72-4193-9DEE-C9570BF9BCA5}" type="slidenum">
              <a:rPr lang="en-US" smtClean="0"/>
              <a:t>‹#›</a:t>
            </a:fld>
            <a:endParaRPr lang="en-US"/>
          </a:p>
        </p:txBody>
      </p:sp>
    </p:spTree>
    <p:extLst>
      <p:ext uri="{BB962C8B-B14F-4D97-AF65-F5344CB8AC3E}">
        <p14:creationId xmlns:p14="http://schemas.microsoft.com/office/powerpoint/2010/main" val="2172399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7266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99F8FB-3F39-4504-97B5-2630C5B4E595}"/>
              </a:ext>
            </a:extLst>
          </p:cNvPr>
          <p:cNvSpPr/>
          <p:nvPr/>
        </p:nvSpPr>
        <p:spPr>
          <a:xfrm>
            <a:off x="642438" y="1466144"/>
            <a:ext cx="8049127" cy="3539430"/>
          </a:xfrm>
          <a:prstGeom prst="rect">
            <a:avLst/>
          </a:prstGeom>
        </p:spPr>
        <p:txBody>
          <a:bodyPr wrap="square">
            <a:spAutoFit/>
          </a:bodyPr>
          <a:lstStyle/>
          <a:p>
            <a:r>
              <a:rPr lang="en-US" sz="3200" dirty="0">
                <a:solidFill>
                  <a:schemeClr val="bg1"/>
                </a:solidFill>
              </a:rPr>
              <a:t>Then he went up to the altar which he had made in Bethel on the fifteenth day in the eighth month, even in the month which he had devised in his own heart; and he instituted a feast for the sons of Israel and went up to the altar to burn incense.</a:t>
            </a:r>
            <a:r>
              <a:rPr lang="en-US" sz="3200" i="1" dirty="0">
                <a:solidFill>
                  <a:schemeClr val="bg1"/>
                </a:solidFill>
              </a:rPr>
              <a:t>																						1 </a:t>
            </a:r>
            <a:r>
              <a:rPr lang="en-US" sz="3200" i="1">
                <a:solidFill>
                  <a:schemeClr val="bg1"/>
                </a:solidFill>
              </a:rPr>
              <a:t>Kings 12:33</a:t>
            </a:r>
            <a:endParaRPr lang="en-US" sz="3200" i="1" dirty="0">
              <a:solidFill>
                <a:schemeClr val="bg1"/>
              </a:solidFill>
            </a:endParaRPr>
          </a:p>
        </p:txBody>
      </p:sp>
      <p:sp>
        <p:nvSpPr>
          <p:cNvPr id="5" name="TextBox 4">
            <a:extLst>
              <a:ext uri="{FF2B5EF4-FFF2-40B4-BE49-F238E27FC236}">
                <a16:creationId xmlns:a16="http://schemas.microsoft.com/office/drawing/2014/main" xmlns=""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984447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99F8FB-3F39-4504-97B5-2630C5B4E595}"/>
              </a:ext>
            </a:extLst>
          </p:cNvPr>
          <p:cNvSpPr/>
          <p:nvPr/>
        </p:nvSpPr>
        <p:spPr>
          <a:xfrm>
            <a:off x="547436" y="111421"/>
            <a:ext cx="8596564" cy="1015663"/>
          </a:xfrm>
          <a:prstGeom prst="rect">
            <a:avLst/>
          </a:prstGeom>
        </p:spPr>
        <p:txBody>
          <a:bodyPr wrap="square">
            <a:spAutoFit/>
          </a:bodyPr>
          <a:lstStyle/>
          <a:p>
            <a:r>
              <a:rPr lang="en-US" sz="3000" dirty="0">
                <a:solidFill>
                  <a:schemeClr val="bg1"/>
                </a:solidFill>
              </a:rPr>
              <a:t>1 Kings 13:1-3 </a:t>
            </a:r>
          </a:p>
          <a:p>
            <a:r>
              <a:rPr lang="en-US" sz="3000" i="1" dirty="0">
                <a:solidFill>
                  <a:srgbClr val="FFFF00"/>
                </a:solidFill>
              </a:rPr>
              <a:t>Jeroboam, the altar, and a man of God</a:t>
            </a:r>
          </a:p>
        </p:txBody>
      </p:sp>
      <p:sp>
        <p:nvSpPr>
          <p:cNvPr id="5" name="TextBox 4">
            <a:extLst>
              <a:ext uri="{FF2B5EF4-FFF2-40B4-BE49-F238E27FC236}">
                <a16:creationId xmlns:a16="http://schemas.microsoft.com/office/drawing/2014/main" xmlns=""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
        <p:nvSpPr>
          <p:cNvPr id="6" name="Rectangle 5">
            <a:extLst>
              <a:ext uri="{FF2B5EF4-FFF2-40B4-BE49-F238E27FC236}">
                <a16:creationId xmlns:a16="http://schemas.microsoft.com/office/drawing/2014/main" xmlns="" id="{0358F32E-FC8F-40C9-AC29-DB1DAA76B088}"/>
              </a:ext>
            </a:extLst>
          </p:cNvPr>
          <p:cNvSpPr/>
          <p:nvPr/>
        </p:nvSpPr>
        <p:spPr>
          <a:xfrm>
            <a:off x="547436" y="1169877"/>
            <a:ext cx="8596564" cy="1015663"/>
          </a:xfrm>
          <a:prstGeom prst="rect">
            <a:avLst/>
          </a:prstGeom>
        </p:spPr>
        <p:txBody>
          <a:bodyPr wrap="square">
            <a:spAutoFit/>
          </a:bodyPr>
          <a:lstStyle/>
          <a:p>
            <a:r>
              <a:rPr lang="en-US" sz="3000" dirty="0">
                <a:solidFill>
                  <a:schemeClr val="bg1"/>
                </a:solidFill>
              </a:rPr>
              <a:t>1 Kings </a:t>
            </a:r>
            <a:r>
              <a:rPr lang="en-US" sz="3000" dirty="0" smtClean="0">
                <a:solidFill>
                  <a:schemeClr val="bg1"/>
                </a:solidFill>
              </a:rPr>
              <a:t>13:4-10 </a:t>
            </a:r>
            <a:endParaRPr lang="en-US" sz="3000" dirty="0">
              <a:solidFill>
                <a:schemeClr val="bg1"/>
              </a:solidFill>
            </a:endParaRPr>
          </a:p>
          <a:p>
            <a:r>
              <a:rPr lang="en-US" sz="3000" i="1" dirty="0">
                <a:solidFill>
                  <a:srgbClr val="FFFF00"/>
                </a:solidFill>
              </a:rPr>
              <a:t>Jeroboam’s hand and house</a:t>
            </a:r>
          </a:p>
        </p:txBody>
      </p:sp>
      <p:sp>
        <p:nvSpPr>
          <p:cNvPr id="7" name="Rectangle 6">
            <a:extLst>
              <a:ext uri="{FF2B5EF4-FFF2-40B4-BE49-F238E27FC236}">
                <a16:creationId xmlns:a16="http://schemas.microsoft.com/office/drawing/2014/main" xmlns="" id="{FC780B1C-B75C-4E6D-8799-4F11584AC99C}"/>
              </a:ext>
            </a:extLst>
          </p:cNvPr>
          <p:cNvSpPr/>
          <p:nvPr/>
        </p:nvSpPr>
        <p:spPr>
          <a:xfrm>
            <a:off x="547436" y="2228333"/>
            <a:ext cx="8596564" cy="1015663"/>
          </a:xfrm>
          <a:prstGeom prst="rect">
            <a:avLst/>
          </a:prstGeom>
        </p:spPr>
        <p:txBody>
          <a:bodyPr wrap="square">
            <a:spAutoFit/>
          </a:bodyPr>
          <a:lstStyle/>
          <a:p>
            <a:r>
              <a:rPr lang="en-US" sz="3000" dirty="0">
                <a:solidFill>
                  <a:schemeClr val="bg1"/>
                </a:solidFill>
              </a:rPr>
              <a:t>1 Kings </a:t>
            </a:r>
            <a:r>
              <a:rPr lang="en-US" sz="3000" dirty="0" smtClean="0">
                <a:solidFill>
                  <a:schemeClr val="bg1"/>
                </a:solidFill>
              </a:rPr>
              <a:t>13:11-17 </a:t>
            </a:r>
            <a:endParaRPr lang="en-US" sz="3000" dirty="0">
              <a:solidFill>
                <a:schemeClr val="bg1"/>
              </a:solidFill>
            </a:endParaRPr>
          </a:p>
          <a:p>
            <a:r>
              <a:rPr lang="en-US" sz="3000" i="1" dirty="0">
                <a:solidFill>
                  <a:srgbClr val="FFFF00"/>
                </a:solidFill>
              </a:rPr>
              <a:t>An old </a:t>
            </a:r>
            <a:r>
              <a:rPr lang="en-US" sz="3000" i="1">
                <a:solidFill>
                  <a:srgbClr val="FFFF00"/>
                </a:solidFill>
              </a:rPr>
              <a:t>prophet </a:t>
            </a:r>
            <a:r>
              <a:rPr lang="en-US" sz="3000" i="1" smtClean="0">
                <a:solidFill>
                  <a:srgbClr val="FFFF00"/>
                </a:solidFill>
              </a:rPr>
              <a:t>in </a:t>
            </a:r>
            <a:r>
              <a:rPr lang="en-US" sz="3000" i="1" dirty="0">
                <a:solidFill>
                  <a:srgbClr val="FFFF00"/>
                </a:solidFill>
              </a:rPr>
              <a:t>pursuit</a:t>
            </a:r>
          </a:p>
        </p:txBody>
      </p:sp>
      <p:sp>
        <p:nvSpPr>
          <p:cNvPr id="8" name="Rectangle 7">
            <a:extLst>
              <a:ext uri="{FF2B5EF4-FFF2-40B4-BE49-F238E27FC236}">
                <a16:creationId xmlns:a16="http://schemas.microsoft.com/office/drawing/2014/main" xmlns="" id="{58BDF915-F145-40C3-BA9F-413AA50EDDD4}"/>
              </a:ext>
            </a:extLst>
          </p:cNvPr>
          <p:cNvSpPr/>
          <p:nvPr/>
        </p:nvSpPr>
        <p:spPr>
          <a:xfrm>
            <a:off x="547436" y="3286789"/>
            <a:ext cx="8596564" cy="1015663"/>
          </a:xfrm>
          <a:prstGeom prst="rect">
            <a:avLst/>
          </a:prstGeom>
        </p:spPr>
        <p:txBody>
          <a:bodyPr wrap="square">
            <a:spAutoFit/>
          </a:bodyPr>
          <a:lstStyle/>
          <a:p>
            <a:r>
              <a:rPr lang="en-US" sz="3000" dirty="0">
                <a:solidFill>
                  <a:schemeClr val="bg1"/>
                </a:solidFill>
              </a:rPr>
              <a:t>1 Kings </a:t>
            </a:r>
            <a:r>
              <a:rPr lang="en-US" sz="3000" dirty="0" smtClean="0">
                <a:solidFill>
                  <a:schemeClr val="bg1"/>
                </a:solidFill>
              </a:rPr>
              <a:t>13:18-19 </a:t>
            </a:r>
            <a:endParaRPr lang="en-US" sz="3000" dirty="0">
              <a:solidFill>
                <a:schemeClr val="bg1"/>
              </a:solidFill>
            </a:endParaRPr>
          </a:p>
          <a:p>
            <a:r>
              <a:rPr lang="en-US" sz="3000" i="1" dirty="0">
                <a:solidFill>
                  <a:srgbClr val="FFFF00"/>
                </a:solidFill>
              </a:rPr>
              <a:t>The man of God chooses foolishly</a:t>
            </a:r>
          </a:p>
        </p:txBody>
      </p:sp>
      <p:sp>
        <p:nvSpPr>
          <p:cNvPr id="9" name="Rectangle 8">
            <a:extLst>
              <a:ext uri="{FF2B5EF4-FFF2-40B4-BE49-F238E27FC236}">
                <a16:creationId xmlns:a16="http://schemas.microsoft.com/office/drawing/2014/main" xmlns="" id="{495A4CE1-4070-46BA-9230-E1434EC1BDA2}"/>
              </a:ext>
            </a:extLst>
          </p:cNvPr>
          <p:cNvSpPr/>
          <p:nvPr/>
        </p:nvSpPr>
        <p:spPr>
          <a:xfrm>
            <a:off x="547436" y="4345245"/>
            <a:ext cx="8596564" cy="1015663"/>
          </a:xfrm>
          <a:prstGeom prst="rect">
            <a:avLst/>
          </a:prstGeom>
        </p:spPr>
        <p:txBody>
          <a:bodyPr wrap="square">
            <a:spAutoFit/>
          </a:bodyPr>
          <a:lstStyle/>
          <a:p>
            <a:r>
              <a:rPr lang="en-US" sz="3000" dirty="0">
                <a:solidFill>
                  <a:schemeClr val="bg1"/>
                </a:solidFill>
              </a:rPr>
              <a:t>1 Kings </a:t>
            </a:r>
            <a:r>
              <a:rPr lang="en-US" sz="3000" dirty="0" smtClean="0">
                <a:solidFill>
                  <a:schemeClr val="bg1"/>
                </a:solidFill>
              </a:rPr>
              <a:t>13:20-32 </a:t>
            </a:r>
            <a:endParaRPr lang="en-US" sz="3000" dirty="0">
              <a:solidFill>
                <a:schemeClr val="bg1"/>
              </a:solidFill>
            </a:endParaRPr>
          </a:p>
          <a:p>
            <a:r>
              <a:rPr lang="en-US" sz="3000" i="1" dirty="0">
                <a:solidFill>
                  <a:srgbClr val="FFFF00"/>
                </a:solidFill>
              </a:rPr>
              <a:t>The death of the man of God</a:t>
            </a:r>
          </a:p>
        </p:txBody>
      </p:sp>
      <p:sp>
        <p:nvSpPr>
          <p:cNvPr id="10" name="Rectangle 9">
            <a:extLst>
              <a:ext uri="{FF2B5EF4-FFF2-40B4-BE49-F238E27FC236}">
                <a16:creationId xmlns:a16="http://schemas.microsoft.com/office/drawing/2014/main" xmlns="" id="{6F16D099-0EC0-4D92-9664-1DA1C6B81F1F}"/>
              </a:ext>
            </a:extLst>
          </p:cNvPr>
          <p:cNvSpPr/>
          <p:nvPr/>
        </p:nvSpPr>
        <p:spPr>
          <a:xfrm>
            <a:off x="547436" y="5403701"/>
            <a:ext cx="8596564" cy="1015663"/>
          </a:xfrm>
          <a:prstGeom prst="rect">
            <a:avLst/>
          </a:prstGeom>
        </p:spPr>
        <p:txBody>
          <a:bodyPr wrap="square">
            <a:spAutoFit/>
          </a:bodyPr>
          <a:lstStyle/>
          <a:p>
            <a:r>
              <a:rPr lang="en-US" sz="3000" dirty="0">
                <a:solidFill>
                  <a:schemeClr val="bg1"/>
                </a:solidFill>
              </a:rPr>
              <a:t>1 Kings </a:t>
            </a:r>
            <a:r>
              <a:rPr lang="en-US" sz="3000" dirty="0" smtClean="0">
                <a:solidFill>
                  <a:schemeClr val="bg1"/>
                </a:solidFill>
              </a:rPr>
              <a:t>13:33-34 </a:t>
            </a:r>
            <a:endParaRPr lang="en-US" sz="3000" dirty="0">
              <a:solidFill>
                <a:schemeClr val="bg1"/>
              </a:solidFill>
            </a:endParaRPr>
          </a:p>
          <a:p>
            <a:r>
              <a:rPr lang="en-US" sz="3000" i="1" dirty="0">
                <a:solidFill>
                  <a:srgbClr val="FFFF00"/>
                </a:solidFill>
              </a:rPr>
              <a:t>The persistent sin of Jeroboam</a:t>
            </a:r>
          </a:p>
        </p:txBody>
      </p:sp>
    </p:spTree>
    <p:extLst>
      <p:ext uri="{BB962C8B-B14F-4D97-AF65-F5344CB8AC3E}">
        <p14:creationId xmlns:p14="http://schemas.microsoft.com/office/powerpoint/2010/main" val="3572043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7149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110</Words>
  <Application>Microsoft Office PowerPoint</Application>
  <PresentationFormat>On-screen Show (4:3)</PresentationFormat>
  <Paragraphs>13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JD Souder</cp:lastModifiedBy>
  <cp:revision>17</cp:revision>
  <dcterms:created xsi:type="dcterms:W3CDTF">2019-12-02T13:59:46Z</dcterms:created>
  <dcterms:modified xsi:type="dcterms:W3CDTF">2019-12-23T00:59:32Z</dcterms:modified>
</cp:coreProperties>
</file>