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57" r:id="rId3"/>
    <p:sldId id="256" r:id="rId4"/>
    <p:sldId id="258"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0" d="100"/>
          <a:sy n="80" d="100"/>
        </p:scale>
        <p:origin x="10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EB62FC-A9D4-40A1-9503-2719837B67EA}"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348A3-D447-493D-B5F4-830C049F8FF7}" type="slidenum">
              <a:rPr lang="en-US" smtClean="0"/>
              <a:t>‹#›</a:t>
            </a:fld>
            <a:endParaRPr lang="en-US"/>
          </a:p>
        </p:txBody>
      </p:sp>
    </p:spTree>
    <p:extLst>
      <p:ext uri="{BB962C8B-B14F-4D97-AF65-F5344CB8AC3E}">
        <p14:creationId xmlns:p14="http://schemas.microsoft.com/office/powerpoint/2010/main" val="127106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EB62FC-A9D4-40A1-9503-2719837B67EA}"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348A3-D447-493D-B5F4-830C049F8FF7}" type="slidenum">
              <a:rPr lang="en-US" smtClean="0"/>
              <a:t>‹#›</a:t>
            </a:fld>
            <a:endParaRPr lang="en-US"/>
          </a:p>
        </p:txBody>
      </p:sp>
    </p:spTree>
    <p:extLst>
      <p:ext uri="{BB962C8B-B14F-4D97-AF65-F5344CB8AC3E}">
        <p14:creationId xmlns:p14="http://schemas.microsoft.com/office/powerpoint/2010/main" val="4145151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EB62FC-A9D4-40A1-9503-2719837B67EA}"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348A3-D447-493D-B5F4-830C049F8FF7}" type="slidenum">
              <a:rPr lang="en-US" smtClean="0"/>
              <a:t>‹#›</a:t>
            </a:fld>
            <a:endParaRPr lang="en-US"/>
          </a:p>
        </p:txBody>
      </p:sp>
    </p:spTree>
    <p:extLst>
      <p:ext uri="{BB962C8B-B14F-4D97-AF65-F5344CB8AC3E}">
        <p14:creationId xmlns:p14="http://schemas.microsoft.com/office/powerpoint/2010/main" val="1148276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EB62FC-A9D4-40A1-9503-2719837B67EA}"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348A3-D447-493D-B5F4-830C049F8FF7}" type="slidenum">
              <a:rPr lang="en-US" smtClean="0"/>
              <a:t>‹#›</a:t>
            </a:fld>
            <a:endParaRPr lang="en-US"/>
          </a:p>
        </p:txBody>
      </p:sp>
    </p:spTree>
    <p:extLst>
      <p:ext uri="{BB962C8B-B14F-4D97-AF65-F5344CB8AC3E}">
        <p14:creationId xmlns:p14="http://schemas.microsoft.com/office/powerpoint/2010/main" val="1061161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EB62FC-A9D4-40A1-9503-2719837B67EA}"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348A3-D447-493D-B5F4-830C049F8FF7}" type="slidenum">
              <a:rPr lang="en-US" smtClean="0"/>
              <a:t>‹#›</a:t>
            </a:fld>
            <a:endParaRPr lang="en-US"/>
          </a:p>
        </p:txBody>
      </p:sp>
    </p:spTree>
    <p:extLst>
      <p:ext uri="{BB962C8B-B14F-4D97-AF65-F5344CB8AC3E}">
        <p14:creationId xmlns:p14="http://schemas.microsoft.com/office/powerpoint/2010/main" val="2675048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EB62FC-A9D4-40A1-9503-2719837B67EA}"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348A3-D447-493D-B5F4-830C049F8FF7}" type="slidenum">
              <a:rPr lang="en-US" smtClean="0"/>
              <a:t>‹#›</a:t>
            </a:fld>
            <a:endParaRPr lang="en-US"/>
          </a:p>
        </p:txBody>
      </p:sp>
    </p:spTree>
    <p:extLst>
      <p:ext uri="{BB962C8B-B14F-4D97-AF65-F5344CB8AC3E}">
        <p14:creationId xmlns:p14="http://schemas.microsoft.com/office/powerpoint/2010/main" val="3961978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EB62FC-A9D4-40A1-9503-2719837B67EA}"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348A3-D447-493D-B5F4-830C049F8FF7}" type="slidenum">
              <a:rPr lang="en-US" smtClean="0"/>
              <a:t>‹#›</a:t>
            </a:fld>
            <a:endParaRPr lang="en-US"/>
          </a:p>
        </p:txBody>
      </p:sp>
    </p:spTree>
    <p:extLst>
      <p:ext uri="{BB962C8B-B14F-4D97-AF65-F5344CB8AC3E}">
        <p14:creationId xmlns:p14="http://schemas.microsoft.com/office/powerpoint/2010/main" val="1572458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EB62FC-A9D4-40A1-9503-2719837B67EA}"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348A3-D447-493D-B5F4-830C049F8FF7}" type="slidenum">
              <a:rPr lang="en-US" smtClean="0"/>
              <a:t>‹#›</a:t>
            </a:fld>
            <a:endParaRPr lang="en-US"/>
          </a:p>
        </p:txBody>
      </p:sp>
    </p:spTree>
    <p:extLst>
      <p:ext uri="{BB962C8B-B14F-4D97-AF65-F5344CB8AC3E}">
        <p14:creationId xmlns:p14="http://schemas.microsoft.com/office/powerpoint/2010/main" val="669762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EB62FC-A9D4-40A1-9503-2719837B67EA}"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348A3-D447-493D-B5F4-830C049F8FF7}" type="slidenum">
              <a:rPr lang="en-US" smtClean="0"/>
              <a:t>‹#›</a:t>
            </a:fld>
            <a:endParaRPr lang="en-US"/>
          </a:p>
        </p:txBody>
      </p:sp>
    </p:spTree>
    <p:extLst>
      <p:ext uri="{BB962C8B-B14F-4D97-AF65-F5344CB8AC3E}">
        <p14:creationId xmlns:p14="http://schemas.microsoft.com/office/powerpoint/2010/main" val="2321465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EB62FC-A9D4-40A1-9503-2719837B67EA}"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348A3-D447-493D-B5F4-830C049F8FF7}" type="slidenum">
              <a:rPr lang="en-US" smtClean="0"/>
              <a:t>‹#›</a:t>
            </a:fld>
            <a:endParaRPr lang="en-US"/>
          </a:p>
        </p:txBody>
      </p:sp>
    </p:spTree>
    <p:extLst>
      <p:ext uri="{BB962C8B-B14F-4D97-AF65-F5344CB8AC3E}">
        <p14:creationId xmlns:p14="http://schemas.microsoft.com/office/powerpoint/2010/main" val="1287417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EB62FC-A9D4-40A1-9503-2719837B67EA}"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348A3-D447-493D-B5F4-830C049F8FF7}" type="slidenum">
              <a:rPr lang="en-US" smtClean="0"/>
              <a:t>‹#›</a:t>
            </a:fld>
            <a:endParaRPr lang="en-US"/>
          </a:p>
        </p:txBody>
      </p:sp>
    </p:spTree>
    <p:extLst>
      <p:ext uri="{BB962C8B-B14F-4D97-AF65-F5344CB8AC3E}">
        <p14:creationId xmlns:p14="http://schemas.microsoft.com/office/powerpoint/2010/main" val="2524542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EB62FC-A9D4-40A1-9503-2719837B67EA}" type="datetimeFigureOut">
              <a:rPr lang="en-US" smtClean="0"/>
              <a:t>11/29/2019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348A3-D447-493D-B5F4-830C049F8FF7}" type="slidenum">
              <a:rPr lang="en-US" smtClean="0"/>
              <a:t>‹#›</a:t>
            </a:fld>
            <a:endParaRPr lang="en-US"/>
          </a:p>
        </p:txBody>
      </p:sp>
    </p:spTree>
    <p:extLst>
      <p:ext uri="{BB962C8B-B14F-4D97-AF65-F5344CB8AC3E}">
        <p14:creationId xmlns:p14="http://schemas.microsoft.com/office/powerpoint/2010/main" val="11069487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0489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EA6CF91-AC87-44CA-A0DA-57BAAA68E32F}"/>
              </a:ext>
            </a:extLst>
          </p:cNvPr>
          <p:cNvSpPr txBox="1"/>
          <p:nvPr/>
        </p:nvSpPr>
        <p:spPr>
          <a:xfrm>
            <a:off x="3324386" y="4649491"/>
            <a:ext cx="2495227" cy="646331"/>
          </a:xfrm>
          <a:prstGeom prst="rect">
            <a:avLst/>
          </a:prstGeom>
          <a:noFill/>
        </p:spPr>
        <p:txBody>
          <a:bodyPr wrap="square" rtlCol="0">
            <a:spAutoFit/>
          </a:bodyPr>
          <a:lstStyle/>
          <a:p>
            <a:pPr algn="ctr"/>
            <a:r>
              <a:rPr lang="en-US" sz="3600" b="1" dirty="0">
                <a:solidFill>
                  <a:schemeClr val="bg1"/>
                </a:solidFill>
              </a:rPr>
              <a:t>1555</a:t>
            </a:r>
          </a:p>
        </p:txBody>
      </p:sp>
      <p:pic>
        <p:nvPicPr>
          <p:cNvPr id="3" name="Picture 2" descr="A picture containing photo, fabric, rug, cat&#10;&#10;Description automatically generated">
            <a:extLst>
              <a:ext uri="{FF2B5EF4-FFF2-40B4-BE49-F238E27FC236}">
                <a16:creationId xmlns:a16="http://schemas.microsoft.com/office/drawing/2014/main" id="{CDF66215-FF30-40B2-8647-B7E566AABD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0635" y="2185260"/>
            <a:ext cx="9113365" cy="2464231"/>
          </a:xfrm>
          <a:prstGeom prst="rect">
            <a:avLst/>
          </a:prstGeom>
        </p:spPr>
      </p:pic>
    </p:spTree>
    <p:extLst>
      <p:ext uri="{BB962C8B-B14F-4D97-AF65-F5344CB8AC3E}">
        <p14:creationId xmlns:p14="http://schemas.microsoft.com/office/powerpoint/2010/main" val="3633158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EA6CF91-AC87-44CA-A0DA-57BAAA68E32F}"/>
              </a:ext>
            </a:extLst>
          </p:cNvPr>
          <p:cNvSpPr txBox="1"/>
          <p:nvPr/>
        </p:nvSpPr>
        <p:spPr>
          <a:xfrm>
            <a:off x="3324384" y="5811659"/>
            <a:ext cx="2495227" cy="646331"/>
          </a:xfrm>
          <a:prstGeom prst="rect">
            <a:avLst/>
          </a:prstGeom>
          <a:noFill/>
        </p:spPr>
        <p:txBody>
          <a:bodyPr wrap="square" rtlCol="0">
            <a:spAutoFit/>
          </a:bodyPr>
          <a:lstStyle/>
          <a:p>
            <a:pPr algn="ctr"/>
            <a:r>
              <a:rPr lang="en-US" sz="3600" b="1" dirty="0">
                <a:solidFill>
                  <a:schemeClr val="bg1"/>
                </a:solidFill>
              </a:rPr>
              <a:t>1600s</a:t>
            </a:r>
          </a:p>
        </p:txBody>
      </p:sp>
      <p:pic>
        <p:nvPicPr>
          <p:cNvPr id="4" name="Picture 3" descr="A picture containing outdoor, building, water, city&#10;&#10;Description automatically generated">
            <a:extLst>
              <a:ext uri="{FF2B5EF4-FFF2-40B4-BE49-F238E27FC236}">
                <a16:creationId xmlns:a16="http://schemas.microsoft.com/office/drawing/2014/main" id="{F7C22CD7-93B2-46FD-B57E-2278B0A626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483" y="232475"/>
            <a:ext cx="7341031" cy="5579184"/>
          </a:xfrm>
          <a:prstGeom prst="rect">
            <a:avLst/>
          </a:prstGeom>
        </p:spPr>
      </p:pic>
    </p:spTree>
    <p:extLst>
      <p:ext uri="{BB962C8B-B14F-4D97-AF65-F5344CB8AC3E}">
        <p14:creationId xmlns:p14="http://schemas.microsoft.com/office/powerpoint/2010/main" val="2116011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1428E2-E83C-4097-AA85-7826FECD8BE7}"/>
              </a:ext>
            </a:extLst>
          </p:cNvPr>
          <p:cNvSpPr/>
          <p:nvPr/>
        </p:nvSpPr>
        <p:spPr>
          <a:xfrm>
            <a:off x="90237" y="920621"/>
            <a:ext cx="8963525" cy="5016758"/>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b="1" baseline="30000" dirty="0"/>
              <a:t>41 </a:t>
            </a:r>
            <a:r>
              <a:rPr lang="en-US" sz="3200" dirty="0"/>
              <a:t>The men of Nineveh will stand up with this generation at the judgment, and will condemn it because they repented at the preaching of Jonah; and behold, something greater than Jonah is here. </a:t>
            </a:r>
            <a:r>
              <a:rPr lang="en-US" sz="3200" b="1" baseline="30000" dirty="0"/>
              <a:t>42 </a:t>
            </a:r>
            <a:r>
              <a:rPr lang="en-US" sz="3200" b="1" dirty="0">
                <a:solidFill>
                  <a:srgbClr val="FFFF00"/>
                </a:solidFill>
              </a:rPr>
              <a:t>The Queen of the South </a:t>
            </a:r>
            <a:r>
              <a:rPr lang="en-US" sz="3200" dirty="0"/>
              <a:t>will rise up with this generation at the judgment and will condemn it, because she came from the ends of the earth to hear the wisdom of Solomon; and behold, something greater than Solomon is here.</a:t>
            </a:r>
            <a:r>
              <a:rPr lang="en-US" sz="3200" dirty="0">
                <a:solidFill>
                  <a:schemeClr val="bg1"/>
                </a:solidFill>
              </a:rPr>
              <a:t>		           	</a:t>
            </a:r>
          </a:p>
          <a:p>
            <a:r>
              <a:rPr lang="en-US" sz="3200" i="1" dirty="0">
                <a:solidFill>
                  <a:schemeClr val="bg1"/>
                </a:solidFill>
              </a:rPr>
              <a:t>									Matthew 12:42 (Luke 11:41)</a:t>
            </a:r>
          </a:p>
        </p:txBody>
      </p:sp>
    </p:spTree>
    <p:extLst>
      <p:ext uri="{BB962C8B-B14F-4D97-AF65-F5344CB8AC3E}">
        <p14:creationId xmlns:p14="http://schemas.microsoft.com/office/powerpoint/2010/main" val="1569238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1428E2-E83C-4097-AA85-7826FECD8BE7}"/>
              </a:ext>
            </a:extLst>
          </p:cNvPr>
          <p:cNvSpPr/>
          <p:nvPr/>
        </p:nvSpPr>
        <p:spPr>
          <a:xfrm>
            <a:off x="90237" y="2591306"/>
            <a:ext cx="8963525" cy="1138773"/>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lgn="ctr"/>
            <a:r>
              <a:rPr lang="en-US" sz="3200" dirty="0"/>
              <a:t>					</a:t>
            </a:r>
            <a:r>
              <a:rPr lang="en-US" sz="3600" dirty="0"/>
              <a:t>The Wealth of Solomon</a:t>
            </a:r>
            <a:r>
              <a:rPr lang="en-US" sz="3200" dirty="0">
                <a:solidFill>
                  <a:schemeClr val="bg1"/>
                </a:solidFill>
              </a:rPr>
              <a:t>			        	</a:t>
            </a:r>
          </a:p>
          <a:p>
            <a:pPr algn="ctr"/>
            <a:r>
              <a:rPr lang="en-US" sz="3200" i="1" dirty="0">
                <a:solidFill>
                  <a:schemeClr val="bg1"/>
                </a:solidFill>
              </a:rPr>
              <a:t>1 King 10:14-29</a:t>
            </a:r>
          </a:p>
        </p:txBody>
      </p:sp>
    </p:spTree>
    <p:extLst>
      <p:ext uri="{BB962C8B-B14F-4D97-AF65-F5344CB8AC3E}">
        <p14:creationId xmlns:p14="http://schemas.microsoft.com/office/powerpoint/2010/main" val="1280897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1428E2-E83C-4097-AA85-7826FECD8BE7}"/>
              </a:ext>
            </a:extLst>
          </p:cNvPr>
          <p:cNvSpPr/>
          <p:nvPr/>
        </p:nvSpPr>
        <p:spPr>
          <a:xfrm>
            <a:off x="90237" y="874455"/>
            <a:ext cx="8963525" cy="2554545"/>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dirty="0"/>
              <a:t>Moreover, he shall not multiply horses for himself, nor shall he cause the people to return to Egypt to multiply horses, since the </a:t>
            </a:r>
            <a:r>
              <a:rPr lang="en-US" sz="3200" cap="small" dirty="0"/>
              <a:t>Lord</a:t>
            </a:r>
            <a:r>
              <a:rPr lang="en-US" sz="3200" dirty="0"/>
              <a:t> has said to you, ‘You shall never again return that way.’</a:t>
            </a:r>
            <a:endParaRPr lang="en-US" sz="3200" dirty="0">
              <a:solidFill>
                <a:schemeClr val="bg1"/>
              </a:solidFill>
            </a:endParaRPr>
          </a:p>
          <a:p>
            <a:r>
              <a:rPr lang="en-US" sz="3200" i="1" dirty="0">
                <a:solidFill>
                  <a:schemeClr val="bg1"/>
                </a:solidFill>
              </a:rPr>
              <a:t>										        Deuteronomy 17:16</a:t>
            </a:r>
          </a:p>
        </p:txBody>
      </p:sp>
    </p:spTree>
    <p:extLst>
      <p:ext uri="{BB962C8B-B14F-4D97-AF65-F5344CB8AC3E}">
        <p14:creationId xmlns:p14="http://schemas.microsoft.com/office/powerpoint/2010/main" val="31311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1428E2-E83C-4097-AA85-7826FECD8BE7}"/>
              </a:ext>
            </a:extLst>
          </p:cNvPr>
          <p:cNvSpPr/>
          <p:nvPr/>
        </p:nvSpPr>
        <p:spPr>
          <a:xfrm>
            <a:off x="90237" y="874455"/>
            <a:ext cx="8963525" cy="4031873"/>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dirty="0"/>
              <a:t>Moreover, he shall not multiply horses for himself, nor shall he cause the people to return to Egypt to multiply horses, since the </a:t>
            </a:r>
            <a:r>
              <a:rPr lang="en-US" sz="3200" cap="small" dirty="0"/>
              <a:t>Lord</a:t>
            </a:r>
            <a:r>
              <a:rPr lang="en-US" sz="3200" dirty="0"/>
              <a:t> has said to you, ‘You shall never again return that way.’</a:t>
            </a:r>
            <a:r>
              <a:rPr lang="en-US" b="1" baseline="30000" dirty="0"/>
              <a:t> </a:t>
            </a:r>
            <a:r>
              <a:rPr lang="en-US" sz="3200" b="1" baseline="30000" dirty="0"/>
              <a:t> </a:t>
            </a:r>
            <a:r>
              <a:rPr lang="en-US" sz="3200" b="1" dirty="0">
                <a:solidFill>
                  <a:srgbClr val="FFFF00"/>
                </a:solidFill>
              </a:rPr>
              <a:t>He shall not multiply wives for himself, or else his heart will turn away; nor shall he greatly increase silver and gold for himself.	</a:t>
            </a:r>
          </a:p>
          <a:p>
            <a:r>
              <a:rPr lang="en-US" sz="3200" i="1" dirty="0">
                <a:solidFill>
                  <a:schemeClr val="bg1"/>
                </a:solidFill>
              </a:rPr>
              <a:t>										   Deuteronomy 17:16-17</a:t>
            </a:r>
          </a:p>
        </p:txBody>
      </p:sp>
    </p:spTree>
    <p:extLst>
      <p:ext uri="{BB962C8B-B14F-4D97-AF65-F5344CB8AC3E}">
        <p14:creationId xmlns:p14="http://schemas.microsoft.com/office/powerpoint/2010/main" val="3578596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1428E2-E83C-4097-AA85-7826FECD8BE7}"/>
              </a:ext>
            </a:extLst>
          </p:cNvPr>
          <p:cNvSpPr/>
          <p:nvPr/>
        </p:nvSpPr>
        <p:spPr>
          <a:xfrm>
            <a:off x="90237" y="874455"/>
            <a:ext cx="8963525" cy="4031873"/>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dirty="0"/>
              <a:t>Moreover, he shall not multiply horses for himself, nor shall he cause the people to return to Egypt to multiply horses, since the </a:t>
            </a:r>
            <a:r>
              <a:rPr lang="en-US" sz="3200" cap="small" dirty="0"/>
              <a:t>Lord</a:t>
            </a:r>
            <a:r>
              <a:rPr lang="en-US" sz="3200" dirty="0"/>
              <a:t> has said to you, ‘You shall never again return that way.’</a:t>
            </a:r>
            <a:r>
              <a:rPr lang="en-US" b="1" baseline="30000" dirty="0"/>
              <a:t> </a:t>
            </a:r>
            <a:r>
              <a:rPr lang="en-US" sz="3200" b="1" baseline="30000" dirty="0"/>
              <a:t> </a:t>
            </a:r>
            <a:r>
              <a:rPr lang="en-US" sz="3200" b="1" dirty="0">
                <a:solidFill>
                  <a:srgbClr val="FFFF00"/>
                </a:solidFill>
              </a:rPr>
              <a:t>He shall not multiply wives for himself, or else his heart will turn away; </a:t>
            </a:r>
            <a:r>
              <a:rPr lang="en-US" sz="3200" b="1" u="sng" dirty="0">
                <a:solidFill>
                  <a:srgbClr val="FFFF00"/>
                </a:solidFill>
              </a:rPr>
              <a:t>nor shall he greatly increase silver and gold for himself</a:t>
            </a:r>
            <a:r>
              <a:rPr lang="en-US" sz="3200" b="1" dirty="0">
                <a:solidFill>
                  <a:srgbClr val="FFFF00"/>
                </a:solidFill>
              </a:rPr>
              <a:t>.	</a:t>
            </a:r>
          </a:p>
          <a:p>
            <a:r>
              <a:rPr lang="en-US" sz="3200" i="1" dirty="0">
                <a:solidFill>
                  <a:schemeClr val="bg1"/>
                </a:solidFill>
              </a:rPr>
              <a:t>										   Deuteronomy 17:16-17</a:t>
            </a:r>
          </a:p>
        </p:txBody>
      </p:sp>
    </p:spTree>
    <p:extLst>
      <p:ext uri="{BB962C8B-B14F-4D97-AF65-F5344CB8AC3E}">
        <p14:creationId xmlns:p14="http://schemas.microsoft.com/office/powerpoint/2010/main" val="1371921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1428E2-E83C-4097-AA85-7826FECD8BE7}"/>
              </a:ext>
            </a:extLst>
          </p:cNvPr>
          <p:cNvSpPr/>
          <p:nvPr/>
        </p:nvSpPr>
        <p:spPr>
          <a:xfrm>
            <a:off x="90237" y="874455"/>
            <a:ext cx="8963525" cy="4031873"/>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dirty="0"/>
              <a:t>Moreover, he shall not multiply horses for himself, nor shall he cause the people to return to Egypt to multiply horses, since the </a:t>
            </a:r>
            <a:r>
              <a:rPr lang="en-US" sz="3200" cap="small" dirty="0"/>
              <a:t>Lord</a:t>
            </a:r>
            <a:r>
              <a:rPr lang="en-US" sz="3200" dirty="0"/>
              <a:t> has said to you, ‘You shall never again return that way.’</a:t>
            </a:r>
            <a:r>
              <a:rPr lang="en-US" b="1" baseline="30000" dirty="0"/>
              <a:t> </a:t>
            </a:r>
            <a:r>
              <a:rPr lang="en-US" sz="3200" b="1" baseline="30000" dirty="0"/>
              <a:t> </a:t>
            </a:r>
            <a:r>
              <a:rPr lang="en-US" sz="3200" b="1" u="sng" dirty="0">
                <a:solidFill>
                  <a:srgbClr val="FFFF00"/>
                </a:solidFill>
              </a:rPr>
              <a:t>He shall not multiply wives for himself, or else his heart will turn away</a:t>
            </a:r>
            <a:r>
              <a:rPr lang="en-US" sz="3200" b="1" dirty="0">
                <a:solidFill>
                  <a:srgbClr val="FFFF00"/>
                </a:solidFill>
              </a:rPr>
              <a:t>; nor shall he greatly increase silver and gold for himself.	</a:t>
            </a:r>
          </a:p>
          <a:p>
            <a:r>
              <a:rPr lang="en-US" sz="3200" i="1" dirty="0">
                <a:solidFill>
                  <a:schemeClr val="bg1"/>
                </a:solidFill>
              </a:rPr>
              <a:t>										   Deuteronomy 17:16-17</a:t>
            </a:r>
          </a:p>
        </p:txBody>
      </p:sp>
    </p:spTree>
    <p:extLst>
      <p:ext uri="{BB962C8B-B14F-4D97-AF65-F5344CB8AC3E}">
        <p14:creationId xmlns:p14="http://schemas.microsoft.com/office/powerpoint/2010/main" val="941611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1428E2-E83C-4097-AA85-7826FECD8BE7}"/>
              </a:ext>
            </a:extLst>
          </p:cNvPr>
          <p:cNvSpPr/>
          <p:nvPr/>
        </p:nvSpPr>
        <p:spPr>
          <a:xfrm>
            <a:off x="90237" y="674400"/>
            <a:ext cx="8963525" cy="5509200"/>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baseline="30000" dirty="0"/>
              <a:t>1 </a:t>
            </a:r>
            <a:r>
              <a:rPr lang="en-US" sz="3200" dirty="0"/>
              <a:t>Now King Solomon loved many foreign women along with the daughter of Pharaoh: Moabite, Ammonite, Edomite, Sidonian, and Hittite women, </a:t>
            </a:r>
            <a:r>
              <a:rPr lang="en-US" sz="3200" baseline="30000" dirty="0"/>
              <a:t>2 </a:t>
            </a:r>
            <a:r>
              <a:rPr lang="en-US" sz="3200" dirty="0"/>
              <a:t>from the nations concerning which the </a:t>
            </a:r>
            <a:r>
              <a:rPr lang="en-US" sz="3200" cap="small" dirty="0"/>
              <a:t>Lord</a:t>
            </a:r>
            <a:r>
              <a:rPr lang="en-US" sz="3200" dirty="0"/>
              <a:t> had said to the sons of Israel, “You shall not associate with them, nor shall they associate with you, for they will surely turn your heart away after their gods.” Solomon held fast to these in love. </a:t>
            </a:r>
            <a:r>
              <a:rPr lang="en-US" sz="3200" baseline="30000" dirty="0"/>
              <a:t>3 </a:t>
            </a:r>
            <a:r>
              <a:rPr lang="en-US" sz="3200" dirty="0"/>
              <a:t>He had seven hundred wives, princesses, and three hundred concubines, and his wives turned his heart away. </a:t>
            </a:r>
            <a:r>
              <a:rPr lang="en-US" sz="3200" dirty="0">
                <a:solidFill>
                  <a:srgbClr val="FFFF00"/>
                </a:solidFill>
              </a:rPr>
              <a:t>	</a:t>
            </a:r>
          </a:p>
          <a:p>
            <a:r>
              <a:rPr lang="en-US" sz="3200" i="1" dirty="0">
                <a:solidFill>
                  <a:schemeClr val="bg1"/>
                </a:solidFill>
              </a:rPr>
              <a:t>										   				1 Kings 11:1-3</a:t>
            </a:r>
          </a:p>
        </p:txBody>
      </p:sp>
    </p:spTree>
    <p:extLst>
      <p:ext uri="{BB962C8B-B14F-4D97-AF65-F5344CB8AC3E}">
        <p14:creationId xmlns:p14="http://schemas.microsoft.com/office/powerpoint/2010/main" val="1615968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1428E2-E83C-4097-AA85-7826FECD8BE7}"/>
              </a:ext>
            </a:extLst>
          </p:cNvPr>
          <p:cNvSpPr/>
          <p:nvPr/>
        </p:nvSpPr>
        <p:spPr>
          <a:xfrm>
            <a:off x="90237" y="674400"/>
            <a:ext cx="8963525" cy="5509200"/>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b="1" baseline="30000" dirty="0"/>
              <a:t>11 </a:t>
            </a:r>
            <a:r>
              <a:rPr lang="en-US" sz="3200" dirty="0"/>
              <a:t>So the </a:t>
            </a:r>
            <a:r>
              <a:rPr lang="en-US" sz="3200" cap="small" dirty="0"/>
              <a:t>Lord</a:t>
            </a:r>
            <a:r>
              <a:rPr lang="en-US" sz="3200" dirty="0"/>
              <a:t> said to Solomon, “Because you have done this, and you have not kept My covenant and My statutes, which I have commanded you, I will surely tear the kingdom from you, and will give it to your servant. </a:t>
            </a:r>
            <a:r>
              <a:rPr lang="en-US" sz="3200" b="1" baseline="30000" dirty="0"/>
              <a:t>12 </a:t>
            </a:r>
            <a:r>
              <a:rPr lang="en-US" sz="3200" dirty="0"/>
              <a:t>Nevertheless I will not do it in your days for the sake of your father David, but I will tear it out of the hand of your son. </a:t>
            </a:r>
            <a:r>
              <a:rPr lang="en-US" sz="3200" b="1" baseline="30000" dirty="0"/>
              <a:t>13 </a:t>
            </a:r>
            <a:r>
              <a:rPr lang="en-US" sz="3200" dirty="0"/>
              <a:t>However, I will not tear away all the kingdom, but I will give one tribe to your son for the sake of My servant David and for the sake of Jerusalem which I have chosen.” </a:t>
            </a:r>
            <a:r>
              <a:rPr lang="en-US" sz="3200" dirty="0">
                <a:solidFill>
                  <a:srgbClr val="FFFF00"/>
                </a:solidFill>
              </a:rPr>
              <a:t>	</a:t>
            </a:r>
          </a:p>
          <a:p>
            <a:r>
              <a:rPr lang="en-US" sz="3200" i="1" dirty="0">
                <a:solidFill>
                  <a:schemeClr val="bg1"/>
                </a:solidFill>
              </a:rPr>
              <a:t>										   			1 Kings 11:11-13</a:t>
            </a:r>
          </a:p>
        </p:txBody>
      </p:sp>
    </p:spTree>
    <p:extLst>
      <p:ext uri="{BB962C8B-B14F-4D97-AF65-F5344CB8AC3E}">
        <p14:creationId xmlns:p14="http://schemas.microsoft.com/office/powerpoint/2010/main" val="2217546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1428E2-E83C-4097-AA85-7826FECD8BE7}"/>
              </a:ext>
            </a:extLst>
          </p:cNvPr>
          <p:cNvSpPr/>
          <p:nvPr/>
        </p:nvSpPr>
        <p:spPr>
          <a:xfrm>
            <a:off x="90237" y="181957"/>
            <a:ext cx="8963525" cy="6494085"/>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b="1" baseline="30000" dirty="0">
                <a:solidFill>
                  <a:schemeClr val="bg1"/>
                </a:solidFill>
                <a:latin typeface="&amp;quot"/>
              </a:rPr>
              <a:t>10 </a:t>
            </a:r>
            <a:r>
              <a:rPr lang="en-US" sz="3200" dirty="0">
                <a:solidFill>
                  <a:schemeClr val="bg1"/>
                </a:solidFill>
                <a:latin typeface="&amp;quot"/>
              </a:rPr>
              <a:t>It came about at the end of twenty years in which Solomon had built the two houses, the house of the </a:t>
            </a:r>
            <a:r>
              <a:rPr lang="en-US" sz="3200" cap="small" dirty="0">
                <a:solidFill>
                  <a:schemeClr val="bg1"/>
                </a:solidFill>
                <a:latin typeface="&amp;quot"/>
              </a:rPr>
              <a:t>Lord</a:t>
            </a:r>
            <a:r>
              <a:rPr lang="en-US" sz="3200" dirty="0">
                <a:solidFill>
                  <a:schemeClr val="bg1"/>
                </a:solidFill>
                <a:latin typeface="&amp;quot"/>
              </a:rPr>
              <a:t> and the king’s house</a:t>
            </a:r>
            <a:r>
              <a:rPr lang="en-US" sz="3200" dirty="0">
                <a:solidFill>
                  <a:schemeClr val="bg1"/>
                </a:solidFill>
                <a:latin typeface="Helvetica Neue"/>
              </a:rPr>
              <a:t> </a:t>
            </a:r>
            <a:r>
              <a:rPr lang="en-US" sz="3200" b="1" baseline="30000" dirty="0">
                <a:solidFill>
                  <a:schemeClr val="bg1"/>
                </a:solidFill>
                <a:latin typeface="&amp;quot"/>
              </a:rPr>
              <a:t>11 </a:t>
            </a:r>
            <a:r>
              <a:rPr lang="en-US" sz="3200" dirty="0">
                <a:solidFill>
                  <a:schemeClr val="bg1"/>
                </a:solidFill>
                <a:latin typeface="&amp;quot"/>
              </a:rPr>
              <a:t>(Hiram king of </a:t>
            </a:r>
            <a:r>
              <a:rPr lang="en-US" sz="3200" dirty="0" err="1">
                <a:solidFill>
                  <a:schemeClr val="bg1"/>
                </a:solidFill>
                <a:latin typeface="&amp;quot"/>
              </a:rPr>
              <a:t>Tyre</a:t>
            </a:r>
            <a:r>
              <a:rPr lang="en-US" sz="3200" dirty="0">
                <a:solidFill>
                  <a:schemeClr val="bg1"/>
                </a:solidFill>
                <a:latin typeface="&amp;quot"/>
              </a:rPr>
              <a:t> had supplied Solomon with cedar and cypress timber and gold according to all his desire), then </a:t>
            </a:r>
            <a:r>
              <a:rPr lang="en-US" sz="3200" b="1" u="sng" dirty="0">
                <a:solidFill>
                  <a:schemeClr val="bg1"/>
                </a:solidFill>
                <a:latin typeface="&amp;quot"/>
              </a:rPr>
              <a:t>King Solomon gave Hiram twenty cities in the land of Galilee</a:t>
            </a:r>
            <a:r>
              <a:rPr lang="en-US" sz="3200" dirty="0">
                <a:solidFill>
                  <a:schemeClr val="bg1"/>
                </a:solidFill>
                <a:latin typeface="&amp;quot"/>
              </a:rPr>
              <a:t>.</a:t>
            </a:r>
            <a:r>
              <a:rPr lang="en-US" sz="3200" dirty="0">
                <a:solidFill>
                  <a:schemeClr val="bg1"/>
                </a:solidFill>
                <a:latin typeface="Helvetica Neue"/>
              </a:rPr>
              <a:t> </a:t>
            </a:r>
            <a:r>
              <a:rPr lang="en-US" sz="3200" b="1" baseline="30000" dirty="0">
                <a:solidFill>
                  <a:schemeClr val="bg1"/>
                </a:solidFill>
                <a:latin typeface="&amp;quot"/>
              </a:rPr>
              <a:t>12 </a:t>
            </a:r>
            <a:r>
              <a:rPr lang="en-US" sz="3200" dirty="0">
                <a:solidFill>
                  <a:schemeClr val="bg1"/>
                </a:solidFill>
                <a:latin typeface="&amp;quot"/>
              </a:rPr>
              <a:t>So Hiram came out from </a:t>
            </a:r>
            <a:r>
              <a:rPr lang="en-US" sz="3200" dirty="0" err="1">
                <a:solidFill>
                  <a:schemeClr val="bg1"/>
                </a:solidFill>
                <a:latin typeface="&amp;quot"/>
              </a:rPr>
              <a:t>Tyre</a:t>
            </a:r>
            <a:r>
              <a:rPr lang="en-US" sz="3200" dirty="0">
                <a:solidFill>
                  <a:schemeClr val="bg1"/>
                </a:solidFill>
                <a:latin typeface="&amp;quot"/>
              </a:rPr>
              <a:t> to see the cities which Solomon had given him, and they did not please him.</a:t>
            </a:r>
            <a:r>
              <a:rPr lang="en-US" sz="3200" dirty="0">
                <a:solidFill>
                  <a:schemeClr val="bg1"/>
                </a:solidFill>
                <a:latin typeface="Helvetica Neue"/>
              </a:rPr>
              <a:t> </a:t>
            </a:r>
            <a:r>
              <a:rPr lang="en-US" sz="3200" b="1" baseline="30000" dirty="0">
                <a:solidFill>
                  <a:schemeClr val="bg1"/>
                </a:solidFill>
                <a:latin typeface="&amp;quot"/>
              </a:rPr>
              <a:t>13 </a:t>
            </a:r>
            <a:r>
              <a:rPr lang="en-US" sz="3200" dirty="0">
                <a:solidFill>
                  <a:schemeClr val="bg1"/>
                </a:solidFill>
                <a:latin typeface="&amp;quot"/>
              </a:rPr>
              <a:t>He said, “What are these cities which you have given me, my brother?” So they were called the land of </a:t>
            </a:r>
            <a:r>
              <a:rPr lang="en-US" sz="3200" dirty="0" err="1">
                <a:solidFill>
                  <a:schemeClr val="bg1"/>
                </a:solidFill>
                <a:latin typeface="&amp;quot"/>
              </a:rPr>
              <a:t>Cabul</a:t>
            </a:r>
            <a:r>
              <a:rPr lang="en-US" sz="3200" dirty="0">
                <a:solidFill>
                  <a:schemeClr val="bg1"/>
                </a:solidFill>
                <a:latin typeface="&amp;quot"/>
              </a:rPr>
              <a:t> to this day.</a:t>
            </a:r>
            <a:r>
              <a:rPr lang="en-US" sz="3200" dirty="0">
                <a:solidFill>
                  <a:schemeClr val="bg1"/>
                </a:solidFill>
                <a:latin typeface="Helvetica Neue"/>
              </a:rPr>
              <a:t> </a:t>
            </a:r>
            <a:r>
              <a:rPr lang="en-US" sz="3200" b="1" baseline="30000" dirty="0">
                <a:solidFill>
                  <a:schemeClr val="bg1"/>
                </a:solidFill>
                <a:latin typeface="&amp;quot"/>
              </a:rPr>
              <a:t>14 </a:t>
            </a:r>
            <a:r>
              <a:rPr lang="en-US" sz="3200" dirty="0">
                <a:solidFill>
                  <a:schemeClr val="bg1"/>
                </a:solidFill>
                <a:latin typeface="&amp;quot"/>
              </a:rPr>
              <a:t>And Hiram sent to the king 120 talents of gold.</a:t>
            </a:r>
          </a:p>
          <a:p>
            <a:r>
              <a:rPr lang="en-US" sz="3200" dirty="0">
                <a:solidFill>
                  <a:schemeClr val="bg1"/>
                </a:solidFill>
                <a:latin typeface="&amp;quot"/>
              </a:rPr>
              <a:t>													</a:t>
            </a:r>
            <a:r>
              <a:rPr lang="en-US" sz="3200" i="1" dirty="0">
                <a:solidFill>
                  <a:schemeClr val="bg1"/>
                </a:solidFill>
                <a:latin typeface="&amp;quot"/>
              </a:rPr>
              <a:t>1 King 9:10-14</a:t>
            </a:r>
            <a:endParaRPr lang="en-US" sz="3200" i="1" dirty="0">
              <a:solidFill>
                <a:schemeClr val="bg1"/>
              </a:solidFill>
            </a:endParaRPr>
          </a:p>
        </p:txBody>
      </p:sp>
    </p:spTree>
    <p:extLst>
      <p:ext uri="{BB962C8B-B14F-4D97-AF65-F5344CB8AC3E}">
        <p14:creationId xmlns:p14="http://schemas.microsoft.com/office/powerpoint/2010/main" val="146944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1428E2-E83C-4097-AA85-7826FECD8BE7}"/>
              </a:ext>
            </a:extLst>
          </p:cNvPr>
          <p:cNvSpPr/>
          <p:nvPr/>
        </p:nvSpPr>
        <p:spPr>
          <a:xfrm>
            <a:off x="90237" y="674400"/>
            <a:ext cx="8963525" cy="5509200"/>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b="1" baseline="30000" dirty="0"/>
              <a:t>11 </a:t>
            </a:r>
            <a:r>
              <a:rPr lang="en-US" sz="3200" dirty="0"/>
              <a:t>So the </a:t>
            </a:r>
            <a:r>
              <a:rPr lang="en-US" sz="3200" cap="small" dirty="0"/>
              <a:t>Lord</a:t>
            </a:r>
            <a:r>
              <a:rPr lang="en-US" sz="3200" dirty="0"/>
              <a:t> said to Solomon, “Because you have done this, and you have not kept My covenant and My statutes, which I have commanded you, I will surely tear the kingdom from you, and will give it to your servant. </a:t>
            </a:r>
            <a:r>
              <a:rPr lang="en-US" sz="3200" b="1" baseline="30000" dirty="0"/>
              <a:t>12 </a:t>
            </a:r>
            <a:r>
              <a:rPr lang="en-US" sz="3200" dirty="0"/>
              <a:t>Nevertheless I will not do it in your days for the sake of your father David, but I will tear it out of the hand of your son. </a:t>
            </a:r>
            <a:r>
              <a:rPr lang="en-US" sz="3200" b="1" baseline="30000" dirty="0"/>
              <a:t>13 </a:t>
            </a:r>
            <a:r>
              <a:rPr lang="en-US" sz="3200" dirty="0"/>
              <a:t>However, I will not tear away all the kingdom, but </a:t>
            </a:r>
            <a:r>
              <a:rPr lang="en-US" sz="3200" b="1" dirty="0">
                <a:solidFill>
                  <a:srgbClr val="FFFF00"/>
                </a:solidFill>
              </a:rPr>
              <a:t>I will give one tribe to your son</a:t>
            </a:r>
            <a:r>
              <a:rPr lang="en-US" sz="3200" dirty="0"/>
              <a:t> for the sake of My servant David and for the sake of Jerusalem which I have chosen.” </a:t>
            </a:r>
            <a:r>
              <a:rPr lang="en-US" sz="3200" dirty="0">
                <a:solidFill>
                  <a:srgbClr val="FFFF00"/>
                </a:solidFill>
              </a:rPr>
              <a:t>	</a:t>
            </a:r>
          </a:p>
          <a:p>
            <a:r>
              <a:rPr lang="en-US" sz="3200" i="1" dirty="0">
                <a:solidFill>
                  <a:schemeClr val="bg1"/>
                </a:solidFill>
              </a:rPr>
              <a:t>										   			1 Kings 11:11-13</a:t>
            </a:r>
          </a:p>
        </p:txBody>
      </p:sp>
    </p:spTree>
    <p:extLst>
      <p:ext uri="{BB962C8B-B14F-4D97-AF65-F5344CB8AC3E}">
        <p14:creationId xmlns:p14="http://schemas.microsoft.com/office/powerpoint/2010/main" val="3395357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1428E2-E83C-4097-AA85-7826FECD8BE7}"/>
              </a:ext>
            </a:extLst>
          </p:cNvPr>
          <p:cNvSpPr/>
          <p:nvPr/>
        </p:nvSpPr>
        <p:spPr>
          <a:xfrm>
            <a:off x="90237" y="1492548"/>
            <a:ext cx="8963525" cy="3539430"/>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b="1" baseline="30000" dirty="0"/>
              <a:t>14 </a:t>
            </a:r>
            <a:r>
              <a:rPr lang="en-US" sz="3200" dirty="0"/>
              <a:t>Then the </a:t>
            </a:r>
            <a:r>
              <a:rPr lang="en-US" sz="3200" cap="small" dirty="0"/>
              <a:t>Lord</a:t>
            </a:r>
            <a:r>
              <a:rPr lang="en-US" sz="3200" dirty="0"/>
              <a:t> raised up an adversary to Solomon, </a:t>
            </a:r>
            <a:r>
              <a:rPr lang="en-US" sz="3200" dirty="0" err="1"/>
              <a:t>Hadad</a:t>
            </a:r>
            <a:r>
              <a:rPr lang="en-US" sz="3200" dirty="0"/>
              <a:t> the Edomite… </a:t>
            </a:r>
            <a:r>
              <a:rPr lang="en-US" sz="3200" b="1" baseline="30000" dirty="0"/>
              <a:t>23 </a:t>
            </a:r>
            <a:r>
              <a:rPr lang="en-US" sz="3200" dirty="0"/>
              <a:t>God also raised up another adversary to him, </a:t>
            </a:r>
            <a:r>
              <a:rPr lang="en-US" sz="3200" dirty="0" err="1"/>
              <a:t>Rezon</a:t>
            </a:r>
            <a:r>
              <a:rPr lang="en-US" sz="3200" dirty="0"/>
              <a:t> the son of </a:t>
            </a:r>
            <a:r>
              <a:rPr lang="en-US" sz="3200" dirty="0" err="1"/>
              <a:t>Eliad</a:t>
            </a:r>
            <a:r>
              <a:rPr lang="en-US" sz="3200" dirty="0"/>
              <a:t>. …</a:t>
            </a:r>
            <a:r>
              <a:rPr lang="en-US" sz="3200" b="1" baseline="30000" dirty="0"/>
              <a:t> 26 </a:t>
            </a:r>
            <a:r>
              <a:rPr lang="en-US" sz="3200" dirty="0"/>
              <a:t>Then Jeroboam the son of </a:t>
            </a:r>
            <a:r>
              <a:rPr lang="en-US" sz="3200" dirty="0" err="1"/>
              <a:t>Nebat</a:t>
            </a:r>
            <a:r>
              <a:rPr lang="en-US" sz="3200" dirty="0"/>
              <a:t>, an Ephraimite of </a:t>
            </a:r>
            <a:r>
              <a:rPr lang="en-US" sz="3200" dirty="0" err="1"/>
              <a:t>Zeredah</a:t>
            </a:r>
            <a:r>
              <a:rPr lang="en-US" sz="3200" dirty="0"/>
              <a:t>, Solomon’s servant, whose mother’s name was </a:t>
            </a:r>
            <a:r>
              <a:rPr lang="en-US" sz="3200" dirty="0" err="1"/>
              <a:t>Zeruah</a:t>
            </a:r>
            <a:r>
              <a:rPr lang="en-US" sz="3200" dirty="0"/>
              <a:t>, a widow, also </a:t>
            </a:r>
            <a:r>
              <a:rPr lang="en-US" sz="3200" baseline="30000" dirty="0"/>
              <a:t> </a:t>
            </a:r>
            <a:r>
              <a:rPr lang="en-US" sz="3200" dirty="0"/>
              <a:t>rebelled against the king. </a:t>
            </a:r>
            <a:r>
              <a:rPr lang="en-US" sz="3200" dirty="0">
                <a:solidFill>
                  <a:srgbClr val="FFFF00"/>
                </a:solidFill>
              </a:rPr>
              <a:t>	</a:t>
            </a:r>
          </a:p>
          <a:p>
            <a:r>
              <a:rPr lang="en-US" sz="3200" i="1" dirty="0">
                <a:solidFill>
                  <a:schemeClr val="bg1"/>
                </a:solidFill>
              </a:rPr>
              <a:t>										   	    1 Kings 11:14,23,26</a:t>
            </a:r>
          </a:p>
        </p:txBody>
      </p:sp>
    </p:spTree>
    <p:extLst>
      <p:ext uri="{BB962C8B-B14F-4D97-AF65-F5344CB8AC3E}">
        <p14:creationId xmlns:p14="http://schemas.microsoft.com/office/powerpoint/2010/main" val="2407665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0686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map&#10;&#10;Description automatically generated">
            <a:extLst>
              <a:ext uri="{FF2B5EF4-FFF2-40B4-BE49-F238E27FC236}">
                <a16:creationId xmlns:a16="http://schemas.microsoft.com/office/drawing/2014/main" id="{20F78C7A-BB85-4B93-BC7B-1751078BEA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3337" y="94464"/>
            <a:ext cx="5017168" cy="6750005"/>
          </a:xfrm>
          <a:prstGeom prst="rect">
            <a:avLst/>
          </a:prstGeom>
        </p:spPr>
      </p:pic>
      <p:sp>
        <p:nvSpPr>
          <p:cNvPr id="6" name="Oval 5">
            <a:extLst>
              <a:ext uri="{FF2B5EF4-FFF2-40B4-BE49-F238E27FC236}">
                <a16:creationId xmlns:a16="http://schemas.microsoft.com/office/drawing/2014/main" id="{53E95176-F834-44D0-BE97-43AAFD6FB8CA}"/>
              </a:ext>
            </a:extLst>
          </p:cNvPr>
          <p:cNvSpPr/>
          <p:nvPr/>
        </p:nvSpPr>
        <p:spPr>
          <a:xfrm>
            <a:off x="3862137" y="3302668"/>
            <a:ext cx="168442" cy="252663"/>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80161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1428E2-E83C-4097-AA85-7826FECD8BE7}"/>
              </a:ext>
            </a:extLst>
          </p:cNvPr>
          <p:cNvSpPr/>
          <p:nvPr/>
        </p:nvSpPr>
        <p:spPr>
          <a:xfrm>
            <a:off x="90237" y="382012"/>
            <a:ext cx="8963525" cy="6093976"/>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000" b="1" baseline="30000" dirty="0"/>
              <a:t>15 </a:t>
            </a:r>
            <a:r>
              <a:rPr lang="en-US" sz="3000" dirty="0"/>
              <a:t>Now this is the account of the forced labor which King Solomon levied to build the house of the </a:t>
            </a:r>
            <a:r>
              <a:rPr lang="en-US" sz="3000" cap="small" dirty="0"/>
              <a:t>Lord</a:t>
            </a:r>
            <a:r>
              <a:rPr lang="en-US" sz="3000" dirty="0"/>
              <a:t>, his own house, the </a:t>
            </a:r>
            <a:r>
              <a:rPr lang="en-US" sz="3000" dirty="0" err="1"/>
              <a:t>Millo</a:t>
            </a:r>
            <a:r>
              <a:rPr lang="en-US" sz="3000" dirty="0"/>
              <a:t>, the wall of Jerusalem, Hazor, Megiddo, and Gezer. …</a:t>
            </a:r>
            <a:r>
              <a:rPr lang="en-US" sz="3000" b="1" baseline="30000" dirty="0"/>
              <a:t>20 </a:t>
            </a:r>
            <a:r>
              <a:rPr lang="en-US" sz="3000" dirty="0"/>
              <a:t>As for all the people who were left of the Amorites, the Hittites, the Perizzites, the Hivites and the Jebusites, who were not of the sons of Israel, </a:t>
            </a:r>
            <a:r>
              <a:rPr lang="en-US" sz="3000" b="1" baseline="30000" dirty="0"/>
              <a:t>21 </a:t>
            </a:r>
            <a:r>
              <a:rPr lang="en-US" sz="3000" dirty="0"/>
              <a:t>their descendants who were left after them in the land whom the sons of Israel were unable to destroy utterly, from them Solomon levied forced laborers, even to this day. </a:t>
            </a:r>
            <a:r>
              <a:rPr lang="en-US" sz="3000" b="1" baseline="30000" dirty="0"/>
              <a:t>22 </a:t>
            </a:r>
            <a:r>
              <a:rPr lang="en-US" sz="3000" dirty="0"/>
              <a:t>But Solomon did not make slaves of the sons of Israel; for they were men of war, his servants, his princes, his captains, his chariot commanders, and his horsemen.</a:t>
            </a:r>
            <a:r>
              <a:rPr lang="en-US" sz="3000" dirty="0">
                <a:solidFill>
                  <a:schemeClr val="bg1"/>
                </a:solidFill>
                <a:latin typeface="&amp;quot"/>
              </a:rPr>
              <a:t>														</a:t>
            </a:r>
            <a:r>
              <a:rPr lang="en-US" sz="3000" i="1" dirty="0">
                <a:solidFill>
                  <a:schemeClr val="bg1"/>
                </a:solidFill>
                <a:latin typeface="&amp;quot"/>
              </a:rPr>
              <a:t>1 King 9:15, 20-22</a:t>
            </a:r>
            <a:endParaRPr lang="en-US" sz="3000" i="1" dirty="0">
              <a:solidFill>
                <a:schemeClr val="bg1"/>
              </a:solidFill>
            </a:endParaRPr>
          </a:p>
        </p:txBody>
      </p:sp>
    </p:spTree>
    <p:extLst>
      <p:ext uri="{BB962C8B-B14F-4D97-AF65-F5344CB8AC3E}">
        <p14:creationId xmlns:p14="http://schemas.microsoft.com/office/powerpoint/2010/main" val="3883685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1428E2-E83C-4097-AA85-7826FECD8BE7}"/>
              </a:ext>
            </a:extLst>
          </p:cNvPr>
          <p:cNvSpPr/>
          <p:nvPr/>
        </p:nvSpPr>
        <p:spPr>
          <a:xfrm>
            <a:off x="90237" y="2042370"/>
            <a:ext cx="8963525" cy="2062103"/>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dirty="0"/>
              <a:t>As soon as Pharaoh’s daughter came up from the city of David to her house which Solomon had built for her, then he built the </a:t>
            </a:r>
            <a:r>
              <a:rPr lang="en-US" sz="3200" dirty="0" err="1"/>
              <a:t>Millo</a:t>
            </a:r>
            <a:r>
              <a:rPr lang="en-US" sz="3200" dirty="0"/>
              <a:t>.</a:t>
            </a:r>
            <a:r>
              <a:rPr lang="en-US" sz="3200" dirty="0">
                <a:solidFill>
                  <a:schemeClr val="bg1"/>
                </a:solidFill>
              </a:rPr>
              <a:t>																							</a:t>
            </a:r>
            <a:r>
              <a:rPr lang="en-US" sz="3200" i="1" dirty="0">
                <a:solidFill>
                  <a:schemeClr val="bg1"/>
                </a:solidFill>
              </a:rPr>
              <a:t>1 King 9:24</a:t>
            </a:r>
          </a:p>
        </p:txBody>
      </p:sp>
    </p:spTree>
    <p:extLst>
      <p:ext uri="{BB962C8B-B14F-4D97-AF65-F5344CB8AC3E}">
        <p14:creationId xmlns:p14="http://schemas.microsoft.com/office/powerpoint/2010/main" val="1142342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1428E2-E83C-4097-AA85-7826FECD8BE7}"/>
              </a:ext>
            </a:extLst>
          </p:cNvPr>
          <p:cNvSpPr/>
          <p:nvPr/>
        </p:nvSpPr>
        <p:spPr>
          <a:xfrm>
            <a:off x="90237" y="1905506"/>
            <a:ext cx="8963525" cy="3046988"/>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dirty="0"/>
              <a:t>Now three times in a year Solomon offered burnt offerings and peace offerings on the altar which he built to the </a:t>
            </a:r>
            <a:r>
              <a:rPr lang="en-US" sz="3200" cap="small" dirty="0"/>
              <a:t>Lord</a:t>
            </a:r>
            <a:r>
              <a:rPr lang="en-US" sz="3200" dirty="0"/>
              <a:t>, burning incense with them on the altar which was before the </a:t>
            </a:r>
            <a:r>
              <a:rPr lang="en-US" sz="3200" cap="small" dirty="0"/>
              <a:t>Lord</a:t>
            </a:r>
            <a:r>
              <a:rPr lang="en-US" sz="3200" dirty="0"/>
              <a:t>. So he finished the house.</a:t>
            </a:r>
            <a:r>
              <a:rPr lang="en-US" sz="3200" dirty="0">
                <a:solidFill>
                  <a:schemeClr val="bg1"/>
                </a:solidFill>
              </a:rPr>
              <a:t>																																</a:t>
            </a:r>
            <a:r>
              <a:rPr lang="en-US" sz="3200" i="1" dirty="0">
                <a:solidFill>
                  <a:schemeClr val="bg1"/>
                </a:solidFill>
              </a:rPr>
              <a:t>1 King 9:25</a:t>
            </a:r>
          </a:p>
        </p:txBody>
      </p:sp>
    </p:spTree>
    <p:extLst>
      <p:ext uri="{BB962C8B-B14F-4D97-AF65-F5344CB8AC3E}">
        <p14:creationId xmlns:p14="http://schemas.microsoft.com/office/powerpoint/2010/main" val="103509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1428E2-E83C-4097-AA85-7826FECD8BE7}"/>
              </a:ext>
            </a:extLst>
          </p:cNvPr>
          <p:cNvSpPr/>
          <p:nvPr/>
        </p:nvSpPr>
        <p:spPr>
          <a:xfrm>
            <a:off x="90237" y="2591306"/>
            <a:ext cx="8963525" cy="1138773"/>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lgn="ctr"/>
            <a:r>
              <a:rPr lang="en-US" sz="3200" dirty="0"/>
              <a:t>					</a:t>
            </a:r>
            <a:r>
              <a:rPr lang="en-US" sz="3600" dirty="0"/>
              <a:t>  The Queen of Sheba</a:t>
            </a:r>
            <a:r>
              <a:rPr lang="en-US" sz="3200" dirty="0">
                <a:solidFill>
                  <a:schemeClr val="bg1"/>
                </a:solidFill>
              </a:rPr>
              <a:t>			           	</a:t>
            </a:r>
          </a:p>
          <a:p>
            <a:pPr algn="ctr"/>
            <a:r>
              <a:rPr lang="en-US" sz="3200" i="1" dirty="0">
                <a:solidFill>
                  <a:schemeClr val="bg1"/>
                </a:solidFill>
              </a:rPr>
              <a:t>1 King 10:1-13</a:t>
            </a:r>
          </a:p>
        </p:txBody>
      </p:sp>
    </p:spTree>
    <p:extLst>
      <p:ext uri="{BB962C8B-B14F-4D97-AF65-F5344CB8AC3E}">
        <p14:creationId xmlns:p14="http://schemas.microsoft.com/office/powerpoint/2010/main" val="3618226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descr="A close up of a window&#10;&#10;Description automatically generated">
            <a:extLst>
              <a:ext uri="{FF2B5EF4-FFF2-40B4-BE49-F238E27FC236}">
                <a16:creationId xmlns:a16="http://schemas.microsoft.com/office/drawing/2014/main" id="{63CDCE88-4F7E-43D3-BF93-7280AE36963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987" y="40189"/>
            <a:ext cx="6524786" cy="6777622"/>
          </a:xfrm>
          <a:prstGeom prst="rect">
            <a:avLst/>
          </a:prstGeom>
        </p:spPr>
      </p:pic>
      <p:sp>
        <p:nvSpPr>
          <p:cNvPr id="5" name="TextBox 4">
            <a:extLst>
              <a:ext uri="{FF2B5EF4-FFF2-40B4-BE49-F238E27FC236}">
                <a16:creationId xmlns:a16="http://schemas.microsoft.com/office/drawing/2014/main" id="{8EA6CF91-AC87-44CA-A0DA-57BAAA68E32F}"/>
              </a:ext>
            </a:extLst>
          </p:cNvPr>
          <p:cNvSpPr txBox="1"/>
          <p:nvPr/>
        </p:nvSpPr>
        <p:spPr>
          <a:xfrm>
            <a:off x="6648773" y="5672380"/>
            <a:ext cx="2495227" cy="646331"/>
          </a:xfrm>
          <a:prstGeom prst="rect">
            <a:avLst/>
          </a:prstGeom>
          <a:noFill/>
        </p:spPr>
        <p:txBody>
          <a:bodyPr wrap="square" rtlCol="0">
            <a:spAutoFit/>
          </a:bodyPr>
          <a:lstStyle/>
          <a:p>
            <a:pPr algn="ctr"/>
            <a:r>
              <a:rPr lang="en-US" sz="3600" b="1" dirty="0">
                <a:solidFill>
                  <a:schemeClr val="bg1"/>
                </a:solidFill>
              </a:rPr>
              <a:t>1280</a:t>
            </a:r>
          </a:p>
        </p:txBody>
      </p:sp>
    </p:spTree>
    <p:extLst>
      <p:ext uri="{BB962C8B-B14F-4D97-AF65-F5344CB8AC3E}">
        <p14:creationId xmlns:p14="http://schemas.microsoft.com/office/powerpoint/2010/main" val="378862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EA6CF91-AC87-44CA-A0DA-57BAAA68E32F}"/>
              </a:ext>
            </a:extLst>
          </p:cNvPr>
          <p:cNvSpPr txBox="1"/>
          <p:nvPr/>
        </p:nvSpPr>
        <p:spPr>
          <a:xfrm>
            <a:off x="3634352" y="5846736"/>
            <a:ext cx="2495227" cy="646331"/>
          </a:xfrm>
          <a:prstGeom prst="rect">
            <a:avLst/>
          </a:prstGeom>
          <a:noFill/>
        </p:spPr>
        <p:txBody>
          <a:bodyPr wrap="square" rtlCol="0">
            <a:spAutoFit/>
          </a:bodyPr>
          <a:lstStyle/>
          <a:p>
            <a:pPr algn="ctr"/>
            <a:r>
              <a:rPr lang="en-US" sz="3600" b="1" dirty="0">
                <a:solidFill>
                  <a:schemeClr val="bg1"/>
                </a:solidFill>
              </a:rPr>
              <a:t>14</a:t>
            </a:r>
            <a:r>
              <a:rPr lang="en-US" sz="3600" b="1" baseline="30000" dirty="0">
                <a:solidFill>
                  <a:schemeClr val="bg1"/>
                </a:solidFill>
              </a:rPr>
              <a:t>th</a:t>
            </a:r>
            <a:r>
              <a:rPr lang="en-US" sz="3600" b="1" dirty="0">
                <a:solidFill>
                  <a:schemeClr val="bg1"/>
                </a:solidFill>
              </a:rPr>
              <a:t> century</a:t>
            </a:r>
          </a:p>
        </p:txBody>
      </p:sp>
      <p:pic>
        <p:nvPicPr>
          <p:cNvPr id="7" name="Picture 6" descr="A picture containing clothing, small, table, dress&#10;&#10;Description automatically generated">
            <a:extLst>
              <a:ext uri="{FF2B5EF4-FFF2-40B4-BE49-F238E27FC236}">
                <a16:creationId xmlns:a16="http://schemas.microsoft.com/office/drawing/2014/main" id="{2C123BAB-95A2-45D6-AB29-B4BDE4F7B4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0176" y="81366"/>
            <a:ext cx="3843580" cy="5765370"/>
          </a:xfrm>
          <a:prstGeom prst="rect">
            <a:avLst/>
          </a:prstGeom>
        </p:spPr>
      </p:pic>
    </p:spTree>
    <p:extLst>
      <p:ext uri="{BB962C8B-B14F-4D97-AF65-F5344CB8AC3E}">
        <p14:creationId xmlns:p14="http://schemas.microsoft.com/office/powerpoint/2010/main" val="523508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TotalTime>
  <Words>1358</Words>
  <Application>Microsoft Office PowerPoint</Application>
  <PresentationFormat>On-screen Show (4:3)</PresentationFormat>
  <Paragraphs>31</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&amp;quot</vt: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10</cp:revision>
  <dcterms:created xsi:type="dcterms:W3CDTF">2019-11-27T13:48:31Z</dcterms:created>
  <dcterms:modified xsi:type="dcterms:W3CDTF">2019-11-29T14:51:03Z</dcterms:modified>
</cp:coreProperties>
</file>