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56" r:id="rId5"/>
    <p:sldId id="259"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8" d="100"/>
          <a:sy n="78" d="100"/>
        </p:scale>
        <p:origin x="11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B08C17-676A-493A-B23E-3E8403B69BBE}"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38252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08C17-676A-493A-B23E-3E8403B69BBE}"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409788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08C17-676A-493A-B23E-3E8403B69BBE}"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309233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08C17-676A-493A-B23E-3E8403B69BBE}"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2494580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B08C17-676A-493A-B23E-3E8403B69BBE}"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123145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B08C17-676A-493A-B23E-3E8403B69BBE}"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309359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B08C17-676A-493A-B23E-3E8403B69BBE}"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213816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B08C17-676A-493A-B23E-3E8403B69BBE}"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66438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08C17-676A-493A-B23E-3E8403B69BBE}"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769319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B08C17-676A-493A-B23E-3E8403B69BBE}"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139379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B08C17-676A-493A-B23E-3E8403B69BBE}"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53BCF-2453-4C9C-A782-5CFDA1CF16CB}" type="slidenum">
              <a:rPr lang="en-US" smtClean="0"/>
              <a:t>‹#›</a:t>
            </a:fld>
            <a:endParaRPr lang="en-US"/>
          </a:p>
        </p:txBody>
      </p:sp>
    </p:spTree>
    <p:extLst>
      <p:ext uri="{BB962C8B-B14F-4D97-AF65-F5344CB8AC3E}">
        <p14:creationId xmlns:p14="http://schemas.microsoft.com/office/powerpoint/2010/main" val="402897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08C17-676A-493A-B23E-3E8403B69BBE}" type="datetimeFigureOut">
              <a:rPr lang="en-US" smtClean="0"/>
              <a:t>11/29/2019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53BCF-2453-4C9C-A782-5CFDA1CF16CB}" type="slidenum">
              <a:rPr lang="en-US" smtClean="0"/>
              <a:t>‹#›</a:t>
            </a:fld>
            <a:endParaRPr lang="en-US"/>
          </a:p>
        </p:txBody>
      </p:sp>
    </p:spTree>
    <p:extLst>
      <p:ext uri="{BB962C8B-B14F-4D97-AF65-F5344CB8AC3E}">
        <p14:creationId xmlns:p14="http://schemas.microsoft.com/office/powerpoint/2010/main" val="3811527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162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28C88F-8F5B-4299-864A-BFA39474A036}"/>
              </a:ext>
            </a:extLst>
          </p:cNvPr>
          <p:cNvSpPr/>
          <p:nvPr/>
        </p:nvSpPr>
        <p:spPr>
          <a:xfrm>
            <a:off x="321276" y="794085"/>
            <a:ext cx="8822724" cy="5016758"/>
          </a:xfrm>
          <a:prstGeom prst="rect">
            <a:avLst/>
          </a:prstGeom>
          <a:solidFill>
            <a:schemeClr val="tx1"/>
          </a:solidFill>
        </p:spPr>
        <p:txBody>
          <a:bodyPr wrap="square">
            <a:spAutoFit/>
          </a:bodyPr>
          <a:lstStyle/>
          <a:p>
            <a:r>
              <a:rPr lang="en-US" sz="3200" b="1" baseline="30000" dirty="0">
                <a:solidFill>
                  <a:schemeClr val="bg1"/>
                </a:solidFill>
              </a:rPr>
              <a:t>9 </a:t>
            </a:r>
            <a:r>
              <a:rPr lang="en-US" sz="3200" dirty="0">
                <a:solidFill>
                  <a:schemeClr val="bg1"/>
                </a:solidFill>
              </a:rPr>
              <a:t>And after He had said these things, He was lifted up while they were looking on, and a cloud received Him out of their sight. </a:t>
            </a:r>
            <a:r>
              <a:rPr lang="en-US" sz="3200" b="1" baseline="30000" dirty="0">
                <a:solidFill>
                  <a:schemeClr val="bg1"/>
                </a:solidFill>
              </a:rPr>
              <a:t>10 </a:t>
            </a:r>
            <a:r>
              <a:rPr lang="en-US" sz="3200" dirty="0">
                <a:solidFill>
                  <a:schemeClr val="bg1"/>
                </a:solidFill>
              </a:rPr>
              <a:t>And as they were gazing intently into the sky while He was going, behold, two men in white clothing stood beside them. </a:t>
            </a:r>
            <a:r>
              <a:rPr lang="en-US" sz="3200" b="1" baseline="30000" dirty="0">
                <a:solidFill>
                  <a:schemeClr val="bg1"/>
                </a:solidFill>
              </a:rPr>
              <a:t>11 </a:t>
            </a:r>
            <a:r>
              <a:rPr lang="en-US" sz="3200" dirty="0">
                <a:solidFill>
                  <a:schemeClr val="bg1"/>
                </a:solidFill>
              </a:rPr>
              <a:t>They also said, “Men of Galilee, why do you stand looking into the sky? This Jesus, who has been taken up from you into heaven, will come in just the same way as you have watched Him go into heaven.”</a:t>
            </a:r>
          </a:p>
          <a:p>
            <a:r>
              <a:rPr lang="en-US" sz="3200" i="1" dirty="0">
                <a:solidFill>
                  <a:schemeClr val="bg1"/>
                </a:solidFill>
              </a:rPr>
              <a:t>														Acts 1:9-11</a:t>
            </a:r>
          </a:p>
        </p:txBody>
      </p:sp>
    </p:spTree>
    <p:extLst>
      <p:ext uri="{BB962C8B-B14F-4D97-AF65-F5344CB8AC3E}">
        <p14:creationId xmlns:p14="http://schemas.microsoft.com/office/powerpoint/2010/main" val="366659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C2D0-7C14-447C-A8FA-29362713D6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A006C-C02C-4582-8A17-9C80FC191E9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69511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unset&#10;&#10;Description automatically generated">
            <a:extLst>
              <a:ext uri="{FF2B5EF4-FFF2-40B4-BE49-F238E27FC236}">
                <a16:creationId xmlns:a16="http://schemas.microsoft.com/office/drawing/2014/main" id="{FCEC7886-6C7C-4C39-8963-79C215861C1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B89EB586-0CC5-435A-B8D6-F1C0EBC07F6F}"/>
              </a:ext>
            </a:extLst>
          </p:cNvPr>
          <p:cNvSpPr txBox="1"/>
          <p:nvPr/>
        </p:nvSpPr>
        <p:spPr>
          <a:xfrm>
            <a:off x="3789947" y="2911642"/>
            <a:ext cx="4981074" cy="1323439"/>
          </a:xfrm>
          <a:prstGeom prst="rect">
            <a:avLst/>
          </a:prstGeom>
          <a:noFill/>
        </p:spPr>
        <p:txBody>
          <a:bodyPr wrap="square" rtlCol="0">
            <a:spAutoFit/>
          </a:bodyPr>
          <a:lstStyle/>
          <a:p>
            <a:r>
              <a:rPr lang="en-US" sz="4000" b="1" dirty="0">
                <a:solidFill>
                  <a:schemeClr val="bg1"/>
                </a:solidFill>
                <a:effectLst>
                  <a:glow rad="228600">
                    <a:schemeClr val="tx1">
                      <a:alpha val="40000"/>
                    </a:schemeClr>
                  </a:glow>
                </a:effectLst>
              </a:rPr>
              <a:t>Trauma, Grief,         and the Body of Christ</a:t>
            </a:r>
          </a:p>
        </p:txBody>
      </p:sp>
    </p:spTree>
    <p:extLst>
      <p:ext uri="{BB962C8B-B14F-4D97-AF65-F5344CB8AC3E}">
        <p14:creationId xmlns:p14="http://schemas.microsoft.com/office/powerpoint/2010/main" val="230845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62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3C3E2E-3FA6-4746-95F3-281A6A2991E0}"/>
              </a:ext>
            </a:extLst>
          </p:cNvPr>
          <p:cNvSpPr txBox="1"/>
          <p:nvPr/>
        </p:nvSpPr>
        <p:spPr>
          <a:xfrm>
            <a:off x="0" y="1600200"/>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Deceit</a:t>
            </a:r>
          </a:p>
        </p:txBody>
      </p:sp>
      <p:sp>
        <p:nvSpPr>
          <p:cNvPr id="5" name="TextBox 4">
            <a:extLst>
              <a:ext uri="{FF2B5EF4-FFF2-40B4-BE49-F238E27FC236}">
                <a16:creationId xmlns:a16="http://schemas.microsoft.com/office/drawing/2014/main" id="{A927AF58-D2F1-471B-961F-9A809C5C5654}"/>
              </a:ext>
            </a:extLst>
          </p:cNvPr>
          <p:cNvSpPr txBox="1"/>
          <p:nvPr/>
        </p:nvSpPr>
        <p:spPr>
          <a:xfrm>
            <a:off x="0" y="2460486"/>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Desertion</a:t>
            </a:r>
          </a:p>
        </p:txBody>
      </p:sp>
      <p:sp>
        <p:nvSpPr>
          <p:cNvPr id="6" name="TextBox 5">
            <a:extLst>
              <a:ext uri="{FF2B5EF4-FFF2-40B4-BE49-F238E27FC236}">
                <a16:creationId xmlns:a16="http://schemas.microsoft.com/office/drawing/2014/main" id="{0FFD75BE-26CE-4BEE-8563-2BF5CB0E8EBB}"/>
              </a:ext>
            </a:extLst>
          </p:cNvPr>
          <p:cNvSpPr txBox="1"/>
          <p:nvPr/>
        </p:nvSpPr>
        <p:spPr>
          <a:xfrm>
            <a:off x="0" y="3344835"/>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Despair</a:t>
            </a:r>
          </a:p>
        </p:txBody>
      </p:sp>
      <p:sp>
        <p:nvSpPr>
          <p:cNvPr id="7" name="TextBox 6">
            <a:extLst>
              <a:ext uri="{FF2B5EF4-FFF2-40B4-BE49-F238E27FC236}">
                <a16:creationId xmlns:a16="http://schemas.microsoft.com/office/drawing/2014/main" id="{7129DE79-8A5D-4B55-9166-8691D9880F0F}"/>
              </a:ext>
            </a:extLst>
          </p:cNvPr>
          <p:cNvSpPr txBox="1"/>
          <p:nvPr/>
        </p:nvSpPr>
        <p:spPr>
          <a:xfrm>
            <a:off x="0" y="4195972"/>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Death</a:t>
            </a:r>
          </a:p>
        </p:txBody>
      </p:sp>
    </p:spTree>
    <p:extLst>
      <p:ext uri="{BB962C8B-B14F-4D97-AF65-F5344CB8AC3E}">
        <p14:creationId xmlns:p14="http://schemas.microsoft.com/office/powerpoint/2010/main" val="183070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3C3E2E-3FA6-4746-95F3-281A6A2991E0}"/>
              </a:ext>
            </a:extLst>
          </p:cNvPr>
          <p:cNvSpPr txBox="1"/>
          <p:nvPr/>
        </p:nvSpPr>
        <p:spPr>
          <a:xfrm>
            <a:off x="0" y="1600200"/>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Deceit</a:t>
            </a:r>
          </a:p>
        </p:txBody>
      </p:sp>
      <p:sp>
        <p:nvSpPr>
          <p:cNvPr id="5" name="TextBox 4">
            <a:extLst>
              <a:ext uri="{FF2B5EF4-FFF2-40B4-BE49-F238E27FC236}">
                <a16:creationId xmlns:a16="http://schemas.microsoft.com/office/drawing/2014/main" id="{A927AF58-D2F1-471B-961F-9A809C5C5654}"/>
              </a:ext>
            </a:extLst>
          </p:cNvPr>
          <p:cNvSpPr txBox="1"/>
          <p:nvPr/>
        </p:nvSpPr>
        <p:spPr>
          <a:xfrm>
            <a:off x="0" y="2460486"/>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Desertion</a:t>
            </a:r>
          </a:p>
        </p:txBody>
      </p:sp>
      <p:sp>
        <p:nvSpPr>
          <p:cNvPr id="6" name="TextBox 5">
            <a:extLst>
              <a:ext uri="{FF2B5EF4-FFF2-40B4-BE49-F238E27FC236}">
                <a16:creationId xmlns:a16="http://schemas.microsoft.com/office/drawing/2014/main" id="{0FFD75BE-26CE-4BEE-8563-2BF5CB0E8EBB}"/>
              </a:ext>
            </a:extLst>
          </p:cNvPr>
          <p:cNvSpPr txBox="1"/>
          <p:nvPr/>
        </p:nvSpPr>
        <p:spPr>
          <a:xfrm>
            <a:off x="0" y="3354886"/>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Despair</a:t>
            </a:r>
          </a:p>
        </p:txBody>
      </p:sp>
      <p:sp>
        <p:nvSpPr>
          <p:cNvPr id="7" name="TextBox 6">
            <a:extLst>
              <a:ext uri="{FF2B5EF4-FFF2-40B4-BE49-F238E27FC236}">
                <a16:creationId xmlns:a16="http://schemas.microsoft.com/office/drawing/2014/main" id="{7129DE79-8A5D-4B55-9166-8691D9880F0F}"/>
              </a:ext>
            </a:extLst>
          </p:cNvPr>
          <p:cNvSpPr txBox="1"/>
          <p:nvPr/>
        </p:nvSpPr>
        <p:spPr>
          <a:xfrm>
            <a:off x="0" y="4238062"/>
            <a:ext cx="9144000" cy="707886"/>
          </a:xfrm>
          <a:prstGeom prst="rect">
            <a:avLst/>
          </a:prstGeom>
          <a:noFill/>
        </p:spPr>
        <p:txBody>
          <a:bodyPr wrap="square" rtlCol="0">
            <a:spAutoFit/>
          </a:bodyPr>
          <a:lstStyle/>
          <a:p>
            <a:pPr algn="ctr"/>
            <a:r>
              <a:rPr lang="en-US" sz="4000" b="1" dirty="0">
                <a:solidFill>
                  <a:schemeClr val="bg1"/>
                </a:solidFill>
                <a:effectLst>
                  <a:glow rad="228600">
                    <a:schemeClr val="tx1">
                      <a:alpha val="40000"/>
                    </a:schemeClr>
                  </a:glow>
                </a:effectLst>
              </a:rPr>
              <a:t>Death</a:t>
            </a:r>
          </a:p>
        </p:txBody>
      </p:sp>
      <p:sp>
        <p:nvSpPr>
          <p:cNvPr id="2" name="TextBox 1">
            <a:extLst>
              <a:ext uri="{FF2B5EF4-FFF2-40B4-BE49-F238E27FC236}">
                <a16:creationId xmlns:a16="http://schemas.microsoft.com/office/drawing/2014/main" id="{A07B4C08-EE5A-41F8-86CB-16598A59A7F9}"/>
              </a:ext>
            </a:extLst>
          </p:cNvPr>
          <p:cNvSpPr txBox="1"/>
          <p:nvPr/>
        </p:nvSpPr>
        <p:spPr>
          <a:xfrm>
            <a:off x="5859378" y="1684421"/>
            <a:ext cx="3284621" cy="553998"/>
          </a:xfrm>
          <a:prstGeom prst="rect">
            <a:avLst/>
          </a:prstGeom>
          <a:solidFill>
            <a:schemeClr val="tx1"/>
          </a:solidFill>
        </p:spPr>
        <p:txBody>
          <a:bodyPr wrap="square" rtlCol="0">
            <a:spAutoFit/>
          </a:bodyPr>
          <a:lstStyle/>
          <a:p>
            <a:pPr algn="r"/>
            <a:r>
              <a:rPr lang="en-US" sz="3000" dirty="0">
                <a:solidFill>
                  <a:schemeClr val="bg1"/>
                </a:solidFill>
              </a:rPr>
              <a:t>Matthew 26:46-56a</a:t>
            </a:r>
          </a:p>
        </p:txBody>
      </p:sp>
      <p:sp>
        <p:nvSpPr>
          <p:cNvPr id="8" name="TextBox 7">
            <a:extLst>
              <a:ext uri="{FF2B5EF4-FFF2-40B4-BE49-F238E27FC236}">
                <a16:creationId xmlns:a16="http://schemas.microsoft.com/office/drawing/2014/main" id="{5ED08BD6-1239-4C48-9A23-B669324AC1FD}"/>
              </a:ext>
            </a:extLst>
          </p:cNvPr>
          <p:cNvSpPr txBox="1"/>
          <p:nvPr/>
        </p:nvSpPr>
        <p:spPr>
          <a:xfrm>
            <a:off x="5859379" y="2537430"/>
            <a:ext cx="3284621" cy="553998"/>
          </a:xfrm>
          <a:prstGeom prst="rect">
            <a:avLst/>
          </a:prstGeom>
          <a:solidFill>
            <a:schemeClr val="tx1"/>
          </a:solidFill>
        </p:spPr>
        <p:txBody>
          <a:bodyPr wrap="square" rtlCol="0">
            <a:spAutoFit/>
          </a:bodyPr>
          <a:lstStyle/>
          <a:p>
            <a:pPr algn="r"/>
            <a:r>
              <a:rPr lang="en-US" sz="3000" dirty="0">
                <a:solidFill>
                  <a:schemeClr val="bg1"/>
                </a:solidFill>
              </a:rPr>
              <a:t>Matthew 26:56b</a:t>
            </a:r>
          </a:p>
        </p:txBody>
      </p:sp>
      <p:sp>
        <p:nvSpPr>
          <p:cNvPr id="9" name="TextBox 8">
            <a:extLst>
              <a:ext uri="{FF2B5EF4-FFF2-40B4-BE49-F238E27FC236}">
                <a16:creationId xmlns:a16="http://schemas.microsoft.com/office/drawing/2014/main" id="{711F3F89-ABAD-4588-97B2-E76708DC94FB}"/>
              </a:ext>
            </a:extLst>
          </p:cNvPr>
          <p:cNvSpPr txBox="1"/>
          <p:nvPr/>
        </p:nvSpPr>
        <p:spPr>
          <a:xfrm>
            <a:off x="5859379" y="3290233"/>
            <a:ext cx="3284621" cy="1015663"/>
          </a:xfrm>
          <a:prstGeom prst="rect">
            <a:avLst/>
          </a:prstGeom>
          <a:solidFill>
            <a:schemeClr val="tx1"/>
          </a:solidFill>
        </p:spPr>
        <p:txBody>
          <a:bodyPr wrap="square" rtlCol="0">
            <a:spAutoFit/>
          </a:bodyPr>
          <a:lstStyle/>
          <a:p>
            <a:pPr algn="r"/>
            <a:r>
              <a:rPr lang="en-US" sz="3000" dirty="0">
                <a:solidFill>
                  <a:schemeClr val="bg1"/>
                </a:solidFill>
              </a:rPr>
              <a:t>Matthew 26:59-68</a:t>
            </a:r>
          </a:p>
          <a:p>
            <a:pPr algn="r"/>
            <a:r>
              <a:rPr lang="en-US" sz="3000" dirty="0">
                <a:solidFill>
                  <a:schemeClr val="bg1"/>
                </a:solidFill>
              </a:rPr>
              <a:t>27:27-49 </a:t>
            </a:r>
          </a:p>
        </p:txBody>
      </p:sp>
      <p:sp>
        <p:nvSpPr>
          <p:cNvPr id="10" name="TextBox 9">
            <a:extLst>
              <a:ext uri="{FF2B5EF4-FFF2-40B4-BE49-F238E27FC236}">
                <a16:creationId xmlns:a16="http://schemas.microsoft.com/office/drawing/2014/main" id="{C54747D6-D079-4F3F-950A-62E7073C8437}"/>
              </a:ext>
            </a:extLst>
          </p:cNvPr>
          <p:cNvSpPr txBox="1"/>
          <p:nvPr/>
        </p:nvSpPr>
        <p:spPr>
          <a:xfrm>
            <a:off x="5859377" y="4361787"/>
            <a:ext cx="3284621" cy="553998"/>
          </a:xfrm>
          <a:prstGeom prst="rect">
            <a:avLst/>
          </a:prstGeom>
          <a:solidFill>
            <a:schemeClr val="tx1"/>
          </a:solidFill>
        </p:spPr>
        <p:txBody>
          <a:bodyPr wrap="square" rtlCol="0">
            <a:spAutoFit/>
          </a:bodyPr>
          <a:lstStyle/>
          <a:p>
            <a:pPr algn="r"/>
            <a:r>
              <a:rPr lang="en-US" sz="3000" dirty="0">
                <a:solidFill>
                  <a:schemeClr val="bg1"/>
                </a:solidFill>
              </a:rPr>
              <a:t>Matthew 27:31,35</a:t>
            </a:r>
          </a:p>
        </p:txBody>
      </p:sp>
    </p:spTree>
    <p:extLst>
      <p:ext uri="{BB962C8B-B14F-4D97-AF65-F5344CB8AC3E}">
        <p14:creationId xmlns:p14="http://schemas.microsoft.com/office/powerpoint/2010/main" val="239059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28C88F-8F5B-4299-864A-BFA39474A036}"/>
              </a:ext>
            </a:extLst>
          </p:cNvPr>
          <p:cNvSpPr/>
          <p:nvPr/>
        </p:nvSpPr>
        <p:spPr>
          <a:xfrm>
            <a:off x="1299411" y="2644170"/>
            <a:ext cx="6256421" cy="1569660"/>
          </a:xfrm>
          <a:prstGeom prst="rect">
            <a:avLst/>
          </a:prstGeom>
          <a:solidFill>
            <a:schemeClr val="tx1"/>
          </a:solidFill>
        </p:spPr>
        <p:txBody>
          <a:bodyPr wrap="square">
            <a:spAutoFit/>
          </a:bodyPr>
          <a:lstStyle/>
          <a:p>
            <a:r>
              <a:rPr lang="en-US" sz="3200" dirty="0">
                <a:solidFill>
                  <a:schemeClr val="bg1"/>
                </a:solidFill>
                <a:latin typeface="&amp;quot"/>
              </a:rPr>
              <a:t>“O death, where is your victory?</a:t>
            </a:r>
            <a:br>
              <a:rPr lang="en-US" sz="3200" dirty="0">
                <a:solidFill>
                  <a:schemeClr val="bg1"/>
                </a:solidFill>
              </a:rPr>
            </a:br>
            <a:r>
              <a:rPr lang="en-US" sz="3200" dirty="0">
                <a:solidFill>
                  <a:schemeClr val="bg1"/>
                </a:solidFill>
                <a:latin typeface="Courier New" panose="02070309020205020404" pitchFamily="49" charset="0"/>
              </a:rPr>
              <a:t>    </a:t>
            </a:r>
            <a:r>
              <a:rPr lang="en-US" sz="3200" dirty="0">
                <a:solidFill>
                  <a:schemeClr val="bg1"/>
                </a:solidFill>
                <a:latin typeface="&amp;quot"/>
              </a:rPr>
              <a:t>O death, where is your sting?”</a:t>
            </a:r>
          </a:p>
          <a:p>
            <a:r>
              <a:rPr lang="en-US" sz="3200" i="1" dirty="0">
                <a:solidFill>
                  <a:schemeClr val="bg1"/>
                </a:solidFill>
                <a:latin typeface="&amp;quot"/>
              </a:rPr>
              <a:t>1 Corinthians 15:55</a:t>
            </a:r>
            <a:endParaRPr lang="en-US" sz="3200" i="1" dirty="0">
              <a:solidFill>
                <a:schemeClr val="bg1"/>
              </a:solidFill>
            </a:endParaRPr>
          </a:p>
        </p:txBody>
      </p:sp>
    </p:spTree>
    <p:extLst>
      <p:ext uri="{BB962C8B-B14F-4D97-AF65-F5344CB8AC3E}">
        <p14:creationId xmlns:p14="http://schemas.microsoft.com/office/powerpoint/2010/main" val="206401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28C88F-8F5B-4299-864A-BFA39474A036}"/>
              </a:ext>
            </a:extLst>
          </p:cNvPr>
          <p:cNvSpPr/>
          <p:nvPr/>
        </p:nvSpPr>
        <p:spPr>
          <a:xfrm>
            <a:off x="449396" y="2295254"/>
            <a:ext cx="8566483" cy="2554545"/>
          </a:xfrm>
          <a:prstGeom prst="rect">
            <a:avLst/>
          </a:prstGeom>
          <a:solidFill>
            <a:schemeClr val="tx1"/>
          </a:solidFill>
        </p:spPr>
        <p:txBody>
          <a:bodyPr wrap="square">
            <a:spAutoFit/>
          </a:bodyPr>
          <a:lstStyle/>
          <a:p>
            <a:r>
              <a:rPr lang="en-US" sz="3200" b="1" baseline="30000" dirty="0">
                <a:solidFill>
                  <a:schemeClr val="bg1"/>
                </a:solidFill>
              </a:rPr>
              <a:t> </a:t>
            </a:r>
            <a:r>
              <a:rPr lang="en-US" sz="3200" dirty="0">
                <a:solidFill>
                  <a:schemeClr val="bg1"/>
                </a:solidFill>
              </a:rPr>
              <a:t>Jesus said to her, “</a:t>
            </a:r>
            <a:r>
              <a:rPr lang="en-US" sz="3200" b="1" dirty="0">
                <a:solidFill>
                  <a:srgbClr val="FFFF00"/>
                </a:solidFill>
              </a:rPr>
              <a:t>Stop clinging to Me</a:t>
            </a:r>
            <a:r>
              <a:rPr lang="en-US" sz="3200" dirty="0">
                <a:solidFill>
                  <a:schemeClr val="bg1"/>
                </a:solidFill>
              </a:rPr>
              <a:t>, for I have not yet ascended to the Father; but go to My brethren and say to them, ‘I ascend to My Father and your Father, and My God and your God.’”</a:t>
            </a:r>
          </a:p>
          <a:p>
            <a:r>
              <a:rPr lang="en-US" sz="3200" i="1" dirty="0">
                <a:solidFill>
                  <a:schemeClr val="bg1"/>
                </a:solidFill>
              </a:rPr>
              <a:t>John 20:17</a:t>
            </a:r>
          </a:p>
        </p:txBody>
      </p:sp>
    </p:spTree>
    <p:extLst>
      <p:ext uri="{BB962C8B-B14F-4D97-AF65-F5344CB8AC3E}">
        <p14:creationId xmlns:p14="http://schemas.microsoft.com/office/powerpoint/2010/main" val="24676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28C88F-8F5B-4299-864A-BFA39474A036}"/>
              </a:ext>
            </a:extLst>
          </p:cNvPr>
          <p:cNvSpPr/>
          <p:nvPr/>
        </p:nvSpPr>
        <p:spPr>
          <a:xfrm>
            <a:off x="432485" y="1413063"/>
            <a:ext cx="8567135" cy="4031873"/>
          </a:xfrm>
          <a:prstGeom prst="rect">
            <a:avLst/>
          </a:prstGeom>
          <a:solidFill>
            <a:schemeClr val="tx1"/>
          </a:solidFill>
        </p:spPr>
        <p:txBody>
          <a:bodyPr wrap="square">
            <a:spAutoFit/>
          </a:bodyPr>
          <a:lstStyle/>
          <a:p>
            <a:r>
              <a:rPr lang="en-US" sz="3200" b="1" baseline="30000" dirty="0">
                <a:solidFill>
                  <a:schemeClr val="bg1"/>
                </a:solidFill>
              </a:rPr>
              <a:t>19 </a:t>
            </a:r>
            <a:r>
              <a:rPr lang="en-US" sz="3200" dirty="0">
                <a:solidFill>
                  <a:schemeClr val="bg1"/>
                </a:solidFill>
              </a:rPr>
              <a:t>So when it was evening on that day, the first day of the week, and when the doors were shut where the disciples were, for fear of the Jews, Jesus came and stood in their midst and said to them, “Peace be with you.” </a:t>
            </a:r>
            <a:r>
              <a:rPr lang="en-US" sz="3200" b="1" baseline="30000" dirty="0">
                <a:solidFill>
                  <a:schemeClr val="bg1"/>
                </a:solidFill>
              </a:rPr>
              <a:t>20 </a:t>
            </a:r>
            <a:r>
              <a:rPr lang="en-US" sz="3200" dirty="0">
                <a:solidFill>
                  <a:schemeClr val="bg1"/>
                </a:solidFill>
              </a:rPr>
              <a:t>And when He had said this, </a:t>
            </a:r>
            <a:r>
              <a:rPr lang="en-US" sz="3200" b="1" dirty="0">
                <a:solidFill>
                  <a:srgbClr val="FFFF00"/>
                </a:solidFill>
              </a:rPr>
              <a:t>He showed them both His hands and His side</a:t>
            </a:r>
            <a:r>
              <a:rPr lang="en-US" sz="3200" dirty="0">
                <a:solidFill>
                  <a:schemeClr val="bg1"/>
                </a:solidFill>
              </a:rPr>
              <a:t>. The disciples then rejoiced when they saw the Lord. 													  </a:t>
            </a:r>
            <a:r>
              <a:rPr lang="en-US" sz="3200" i="1" dirty="0">
                <a:solidFill>
                  <a:schemeClr val="bg1"/>
                </a:solidFill>
              </a:rPr>
              <a:t>John 20:19-20</a:t>
            </a:r>
          </a:p>
        </p:txBody>
      </p:sp>
    </p:spTree>
    <p:extLst>
      <p:ext uri="{BB962C8B-B14F-4D97-AF65-F5344CB8AC3E}">
        <p14:creationId xmlns:p14="http://schemas.microsoft.com/office/powerpoint/2010/main" val="230489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28C88F-8F5B-4299-864A-BFA39474A036}"/>
              </a:ext>
            </a:extLst>
          </p:cNvPr>
          <p:cNvSpPr/>
          <p:nvPr/>
        </p:nvSpPr>
        <p:spPr>
          <a:xfrm>
            <a:off x="345990" y="0"/>
            <a:ext cx="8798010" cy="6555641"/>
          </a:xfrm>
          <a:prstGeom prst="rect">
            <a:avLst/>
          </a:prstGeom>
          <a:solidFill>
            <a:schemeClr val="tx1"/>
          </a:solidFill>
        </p:spPr>
        <p:txBody>
          <a:bodyPr wrap="square">
            <a:spAutoFit/>
          </a:bodyPr>
          <a:lstStyle/>
          <a:p>
            <a:r>
              <a:rPr lang="en-US" sz="2800" b="1" baseline="30000" dirty="0">
                <a:solidFill>
                  <a:schemeClr val="bg1"/>
                </a:solidFill>
              </a:rPr>
              <a:t>24 </a:t>
            </a:r>
            <a:r>
              <a:rPr lang="en-US" sz="2800" dirty="0">
                <a:solidFill>
                  <a:schemeClr val="bg1"/>
                </a:solidFill>
              </a:rPr>
              <a:t>But Thomas, one of the twelve, called Didymus, was not with them when Jesus came. </a:t>
            </a:r>
            <a:r>
              <a:rPr lang="en-US" sz="2800" b="1" baseline="30000" dirty="0">
                <a:solidFill>
                  <a:schemeClr val="bg1"/>
                </a:solidFill>
              </a:rPr>
              <a:t>25 </a:t>
            </a:r>
            <a:r>
              <a:rPr lang="en-US" sz="2800" dirty="0">
                <a:solidFill>
                  <a:schemeClr val="bg1"/>
                </a:solidFill>
              </a:rPr>
              <a:t>So the other disciples were saying to him, “We have seen the Lord!” But he said to them, “Unless </a:t>
            </a:r>
            <a:r>
              <a:rPr lang="en-US" sz="2800" b="1" dirty="0">
                <a:solidFill>
                  <a:srgbClr val="FFFF00"/>
                </a:solidFill>
              </a:rPr>
              <a:t>I see in His hands the imprint of the nails, and put my finger into the place of the nails, and put my hand into His side</a:t>
            </a:r>
            <a:r>
              <a:rPr lang="en-US" sz="2800" dirty="0">
                <a:solidFill>
                  <a:srgbClr val="FFFF00"/>
                </a:solidFill>
              </a:rPr>
              <a:t>,</a:t>
            </a:r>
            <a:r>
              <a:rPr lang="en-US" sz="2800" dirty="0">
                <a:solidFill>
                  <a:schemeClr val="bg1"/>
                </a:solidFill>
              </a:rPr>
              <a:t> </a:t>
            </a:r>
            <a:r>
              <a:rPr lang="en-US" sz="2800" b="1" dirty="0">
                <a:solidFill>
                  <a:srgbClr val="FFFF00"/>
                </a:solidFill>
              </a:rPr>
              <a:t>I will not believe</a:t>
            </a:r>
            <a:r>
              <a:rPr lang="en-US" sz="2800" dirty="0">
                <a:solidFill>
                  <a:schemeClr val="bg1"/>
                </a:solidFill>
              </a:rPr>
              <a:t>.” </a:t>
            </a:r>
            <a:r>
              <a:rPr lang="en-US" sz="2800" b="1" baseline="30000" dirty="0">
                <a:solidFill>
                  <a:schemeClr val="bg1"/>
                </a:solidFill>
              </a:rPr>
              <a:t>26 </a:t>
            </a:r>
            <a:r>
              <a:rPr lang="en-US" sz="2800" dirty="0">
                <a:solidFill>
                  <a:schemeClr val="bg1"/>
                </a:solidFill>
              </a:rPr>
              <a:t>After eight days His disciples were again inside, and Thomas with them. Jesus came, the doors having been shut, and stood in their midst and said, “Peace be with you.” </a:t>
            </a:r>
            <a:r>
              <a:rPr lang="en-US" sz="2800" b="1" baseline="30000" dirty="0">
                <a:solidFill>
                  <a:schemeClr val="bg1"/>
                </a:solidFill>
              </a:rPr>
              <a:t>27 </a:t>
            </a:r>
            <a:r>
              <a:rPr lang="en-US" sz="2800" dirty="0">
                <a:solidFill>
                  <a:schemeClr val="bg1"/>
                </a:solidFill>
              </a:rPr>
              <a:t>Then He said to Thomas, “</a:t>
            </a:r>
            <a:r>
              <a:rPr lang="en-US" sz="2800" b="1" dirty="0">
                <a:solidFill>
                  <a:srgbClr val="FFFF00"/>
                </a:solidFill>
              </a:rPr>
              <a:t>Reach here with your finger, and see My hands; and reach here your hand and put it into My side; and do not be unbelieving, but believing</a:t>
            </a:r>
            <a:r>
              <a:rPr lang="en-US" sz="2800" dirty="0">
                <a:solidFill>
                  <a:schemeClr val="bg1"/>
                </a:solidFill>
              </a:rPr>
              <a:t>.” </a:t>
            </a:r>
            <a:r>
              <a:rPr lang="en-US" sz="2800" b="1" baseline="30000" dirty="0">
                <a:solidFill>
                  <a:schemeClr val="bg1"/>
                </a:solidFill>
              </a:rPr>
              <a:t>28 </a:t>
            </a:r>
            <a:r>
              <a:rPr lang="en-US" sz="2800" dirty="0">
                <a:solidFill>
                  <a:schemeClr val="bg1"/>
                </a:solidFill>
              </a:rPr>
              <a:t>Thomas answered and said to Him, “My Lord and my God!” </a:t>
            </a:r>
            <a:r>
              <a:rPr lang="en-US" sz="2800" b="1" baseline="30000" dirty="0">
                <a:solidFill>
                  <a:schemeClr val="bg1"/>
                </a:solidFill>
              </a:rPr>
              <a:t>29 </a:t>
            </a:r>
            <a:r>
              <a:rPr lang="en-US" sz="2800" dirty="0">
                <a:solidFill>
                  <a:schemeClr val="bg1"/>
                </a:solidFill>
              </a:rPr>
              <a:t>Jesus said to him, “Because you have seen Me, have you believed? Blessed are they who did not see, and yet believed.”	</a:t>
            </a:r>
            <a:r>
              <a:rPr lang="en-US" sz="2800" i="1" dirty="0">
                <a:solidFill>
                  <a:schemeClr val="bg1"/>
                </a:solidFill>
              </a:rPr>
              <a:t>John 20:24-29</a:t>
            </a:r>
          </a:p>
        </p:txBody>
      </p:sp>
    </p:spTree>
    <p:extLst>
      <p:ext uri="{BB962C8B-B14F-4D97-AF65-F5344CB8AC3E}">
        <p14:creationId xmlns:p14="http://schemas.microsoft.com/office/powerpoint/2010/main" val="276992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522</Words>
  <Application>Microsoft Office PowerPoint</Application>
  <PresentationFormat>On-screen Show (4:3)</PresentationFormat>
  <Paragraphs>22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&amp;quot</vt: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8</cp:revision>
  <dcterms:created xsi:type="dcterms:W3CDTF">2019-11-25T18:40:04Z</dcterms:created>
  <dcterms:modified xsi:type="dcterms:W3CDTF">2019-11-29T17:14:48Z</dcterms:modified>
</cp:coreProperties>
</file>