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3" r:id="rId2"/>
    <p:sldId id="256" r:id="rId3"/>
    <p:sldId id="315" r:id="rId4"/>
    <p:sldId id="294" r:id="rId5"/>
    <p:sldId id="353" r:id="rId6"/>
    <p:sldId id="357" r:id="rId7"/>
    <p:sldId id="354" r:id="rId8"/>
    <p:sldId id="355" r:id="rId9"/>
    <p:sldId id="339" r:id="rId10"/>
    <p:sldId id="340" r:id="rId11"/>
    <p:sldId id="358" r:id="rId12"/>
    <p:sldId id="298" r:id="rId13"/>
    <p:sldId id="359" r:id="rId14"/>
    <p:sldId id="341" r:id="rId15"/>
    <p:sldId id="369" r:id="rId16"/>
    <p:sldId id="360" r:id="rId17"/>
    <p:sldId id="361" r:id="rId18"/>
    <p:sldId id="362" r:id="rId19"/>
    <p:sldId id="347" r:id="rId20"/>
    <p:sldId id="342" r:id="rId21"/>
    <p:sldId id="363" r:id="rId22"/>
    <p:sldId id="348" r:id="rId23"/>
    <p:sldId id="364" r:id="rId24"/>
    <p:sldId id="365" r:id="rId25"/>
    <p:sldId id="366" r:id="rId26"/>
    <p:sldId id="329" r:id="rId27"/>
    <p:sldId id="343" r:id="rId28"/>
    <p:sldId id="368" r:id="rId29"/>
    <p:sldId id="367" r:id="rId30"/>
    <p:sldId id="344" r:id="rId31"/>
    <p:sldId id="316" r:id="rId3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0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252832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120515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543825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80F8B8-81CF-4AC1-A7AE-1FF0732AFBB3}"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903047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A80F8B8-81CF-4AC1-A7AE-1FF0732AFBB3}" type="datetimeFigureOut">
              <a:rPr lang="en-US" smtClean="0"/>
              <a:t>12/13/2019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525152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A80F8B8-81CF-4AC1-A7AE-1FF0732AFBB3}"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5690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A80F8B8-81CF-4AC1-A7AE-1FF0732AFBB3}" type="datetimeFigureOut">
              <a:rPr lang="en-US" smtClean="0"/>
              <a:t>12/13/2019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499449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A80F8B8-81CF-4AC1-A7AE-1FF0732AFBB3}" type="datetimeFigureOut">
              <a:rPr lang="en-US" smtClean="0"/>
              <a:t>12/13/2019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2840230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0F8B8-81CF-4AC1-A7AE-1FF0732AFBB3}" type="datetimeFigureOut">
              <a:rPr lang="en-US" smtClean="0"/>
              <a:t>12/13/2019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1084996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80F8B8-81CF-4AC1-A7AE-1FF0732AFBB3}"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965724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A80F8B8-81CF-4AC1-A7AE-1FF0732AFBB3}" type="datetimeFigureOut">
              <a:rPr lang="en-US" smtClean="0"/>
              <a:t>12/13/2019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6B80B-C366-4C57-B8E7-F33EFD36AE0B}" type="slidenum">
              <a:rPr lang="en-US" smtClean="0"/>
              <a:t>‹#›</a:t>
            </a:fld>
            <a:endParaRPr lang="en-US"/>
          </a:p>
        </p:txBody>
      </p:sp>
    </p:spTree>
    <p:extLst>
      <p:ext uri="{BB962C8B-B14F-4D97-AF65-F5344CB8AC3E}">
        <p14:creationId xmlns:p14="http://schemas.microsoft.com/office/powerpoint/2010/main" val="3074741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0F8B8-81CF-4AC1-A7AE-1FF0732AFBB3}" type="datetimeFigureOut">
              <a:rPr lang="en-US" smtClean="0"/>
              <a:t>12/13/2019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6B80B-C366-4C57-B8E7-F33EFD36AE0B}" type="slidenum">
              <a:rPr lang="en-US" smtClean="0"/>
              <a:t>‹#›</a:t>
            </a:fld>
            <a:endParaRPr lang="en-US"/>
          </a:p>
        </p:txBody>
      </p:sp>
    </p:spTree>
    <p:extLst>
      <p:ext uri="{BB962C8B-B14F-4D97-AF65-F5344CB8AC3E}">
        <p14:creationId xmlns:p14="http://schemas.microsoft.com/office/powerpoint/2010/main" val="5102114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2333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14300" y="0"/>
            <a:ext cx="8915400" cy="6986528"/>
          </a:xfrm>
          <a:prstGeom prst="rect">
            <a:avLst/>
          </a:prstGeom>
        </p:spPr>
        <p:txBody>
          <a:bodyPr wrap="square">
            <a:spAutoFit/>
          </a:bodyPr>
          <a:lstStyle/>
          <a:p>
            <a:r>
              <a:rPr lang="en-US" sz="3200" b="1" baseline="30000" dirty="0">
                <a:solidFill>
                  <a:schemeClr val="bg1"/>
                </a:solidFill>
              </a:rPr>
              <a:t>43 </a:t>
            </a:r>
            <a:r>
              <a:rPr lang="en-US" sz="3200" dirty="0">
                <a:solidFill>
                  <a:schemeClr val="bg1"/>
                </a:solidFill>
              </a:rPr>
              <a:t>Everyone kept feeling a sense of awe; and many wonders and signs were taking place through the apostles. </a:t>
            </a:r>
            <a:r>
              <a:rPr lang="en-US" sz="3200" b="1" baseline="30000" dirty="0">
                <a:solidFill>
                  <a:schemeClr val="bg1"/>
                </a:solidFill>
              </a:rPr>
              <a:t>44 </a:t>
            </a:r>
            <a:r>
              <a:rPr lang="en-US" sz="3200" dirty="0">
                <a:solidFill>
                  <a:schemeClr val="bg1"/>
                </a:solidFill>
              </a:rPr>
              <a:t>And all those who had believed were together and had all things in common; </a:t>
            </a:r>
            <a:r>
              <a:rPr lang="en-US" sz="3200" b="1" baseline="30000" dirty="0">
                <a:solidFill>
                  <a:schemeClr val="bg1"/>
                </a:solidFill>
              </a:rPr>
              <a:t>45 </a:t>
            </a:r>
            <a:r>
              <a:rPr lang="en-US" sz="3200" dirty="0">
                <a:solidFill>
                  <a:schemeClr val="bg1"/>
                </a:solidFill>
              </a:rPr>
              <a:t>and they began selling their property and possessions and were sharing them with all, as anyone might have need. </a:t>
            </a:r>
            <a:r>
              <a:rPr lang="en-US" sz="3200" b="1" baseline="30000" dirty="0">
                <a:solidFill>
                  <a:schemeClr val="bg1"/>
                </a:solidFill>
              </a:rPr>
              <a:t>46 </a:t>
            </a:r>
            <a:r>
              <a:rPr lang="en-US" sz="3200" dirty="0">
                <a:solidFill>
                  <a:schemeClr val="bg1"/>
                </a:solidFill>
              </a:rPr>
              <a:t>Day by day continuing with one mind in the temple, and breaking bread from house to house, they were taking their meals together with gladness and sincerity of heart, </a:t>
            </a:r>
            <a:r>
              <a:rPr lang="en-US" sz="3200" b="1" baseline="30000" dirty="0">
                <a:solidFill>
                  <a:schemeClr val="bg1"/>
                </a:solidFill>
              </a:rPr>
              <a:t>47 </a:t>
            </a:r>
            <a:r>
              <a:rPr lang="en-US" sz="3200" dirty="0">
                <a:solidFill>
                  <a:schemeClr val="bg1"/>
                </a:solidFill>
              </a:rPr>
              <a:t>praising God and having favor with all the people. And the Lord was adding to their number day by day those who were being saved.																							  								 </a:t>
            </a:r>
            <a:r>
              <a:rPr lang="en-US" sz="3200" i="1" dirty="0">
                <a:solidFill>
                  <a:schemeClr val="bg1"/>
                </a:solidFill>
                <a:latin typeface="&amp;quot"/>
              </a:rPr>
              <a:t>Acts 2:43-47</a:t>
            </a:r>
            <a:endParaRPr lang="en-US" sz="3200" i="1" dirty="0">
              <a:solidFill>
                <a:schemeClr val="bg1"/>
              </a:solidFill>
            </a:endParaRPr>
          </a:p>
        </p:txBody>
      </p:sp>
    </p:spTree>
    <p:extLst>
      <p:ext uri="{BB962C8B-B14F-4D97-AF65-F5344CB8AC3E}">
        <p14:creationId xmlns:p14="http://schemas.microsoft.com/office/powerpoint/2010/main" val="1665443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14300" y="0"/>
            <a:ext cx="8915400" cy="6494085"/>
          </a:xfrm>
          <a:prstGeom prst="rect">
            <a:avLst/>
          </a:prstGeom>
        </p:spPr>
        <p:txBody>
          <a:bodyPr wrap="square">
            <a:spAutoFit/>
          </a:bodyPr>
          <a:lstStyle/>
          <a:p>
            <a:r>
              <a:rPr lang="en-US" sz="3200" b="1" baseline="30000" dirty="0">
                <a:solidFill>
                  <a:schemeClr val="bg1"/>
                </a:solidFill>
              </a:rPr>
              <a:t>32 </a:t>
            </a:r>
            <a:r>
              <a:rPr lang="en-US" sz="3200" dirty="0">
                <a:solidFill>
                  <a:schemeClr val="bg1"/>
                </a:solidFill>
              </a:rPr>
              <a:t>And the congregation of those who believed were of one heart and soul; and not one of them claimed that anything belonging to him was his own, but all things were common property to them. </a:t>
            </a:r>
            <a:r>
              <a:rPr lang="en-US" sz="3200" b="1" baseline="30000" dirty="0">
                <a:solidFill>
                  <a:schemeClr val="bg1"/>
                </a:solidFill>
              </a:rPr>
              <a:t>33 </a:t>
            </a:r>
            <a:r>
              <a:rPr lang="en-US" sz="3200" dirty="0">
                <a:solidFill>
                  <a:schemeClr val="bg1"/>
                </a:solidFill>
              </a:rPr>
              <a:t>And with great power the apostles were giving testimony to the resurrection of the Lord Jesus, and abundant grace was upon them all. </a:t>
            </a:r>
            <a:r>
              <a:rPr lang="en-US" sz="3200" b="1" baseline="30000" dirty="0">
                <a:solidFill>
                  <a:schemeClr val="bg1"/>
                </a:solidFill>
              </a:rPr>
              <a:t>34 </a:t>
            </a:r>
            <a:r>
              <a:rPr lang="en-US" sz="3200" dirty="0">
                <a:solidFill>
                  <a:schemeClr val="bg1"/>
                </a:solidFill>
              </a:rPr>
              <a:t>For there was not a needy person among them, for all who were owners of land or houses would sell them and bring the proceeds of the sales </a:t>
            </a:r>
            <a:r>
              <a:rPr lang="en-US" sz="3200" b="1" baseline="30000" dirty="0">
                <a:solidFill>
                  <a:schemeClr val="bg1"/>
                </a:solidFill>
              </a:rPr>
              <a:t>35 </a:t>
            </a:r>
            <a:r>
              <a:rPr lang="en-US" sz="3200" dirty="0">
                <a:solidFill>
                  <a:schemeClr val="bg1"/>
                </a:solidFill>
              </a:rPr>
              <a:t>and lay them at the apostles’ feet, and they would be distributed to each as any had need.																						  								</a:t>
            </a:r>
            <a:r>
              <a:rPr lang="en-US" sz="3200" i="1" dirty="0">
                <a:solidFill>
                  <a:schemeClr val="bg1"/>
                </a:solidFill>
                <a:latin typeface="&amp;quot"/>
              </a:rPr>
              <a:t>Acts 4:32-35</a:t>
            </a:r>
            <a:endParaRPr lang="en-US" sz="3200" i="1" dirty="0">
              <a:solidFill>
                <a:schemeClr val="bg1"/>
              </a:solidFill>
            </a:endParaRPr>
          </a:p>
        </p:txBody>
      </p:sp>
    </p:spTree>
    <p:extLst>
      <p:ext uri="{BB962C8B-B14F-4D97-AF65-F5344CB8AC3E}">
        <p14:creationId xmlns:p14="http://schemas.microsoft.com/office/powerpoint/2010/main" val="1475143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4469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D5702-F38B-4F93-8A71-DF597824985E}"/>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9FB0E2C-B24D-41B1-A552-27AF69A92D05}"/>
              </a:ext>
            </a:extLst>
          </p:cNvPr>
          <p:cNvSpPr>
            <a:spLocks noGrp="1"/>
          </p:cNvSpPr>
          <p:nvPr>
            <p:ph type="subTitle" idx="1"/>
          </p:nvPr>
        </p:nvSpPr>
        <p:spPr/>
        <p:txBody>
          <a:bodyPr/>
          <a:lstStyle/>
          <a:p>
            <a:endParaRPr lang="en-US"/>
          </a:p>
        </p:txBody>
      </p:sp>
      <p:pic>
        <p:nvPicPr>
          <p:cNvPr id="5" name="Picture 4" descr="A picture containing text, map&#10;&#10;Description automatically generated">
            <a:extLst>
              <a:ext uri="{FF2B5EF4-FFF2-40B4-BE49-F238E27FC236}">
                <a16:creationId xmlns:a16="http://schemas.microsoft.com/office/drawing/2014/main" id="{5ADF9A9D-EABD-457D-A576-E12AACB849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506" y="48205"/>
            <a:ext cx="8419605" cy="6761590"/>
          </a:xfrm>
          <a:prstGeom prst="rect">
            <a:avLst/>
          </a:prstGeom>
        </p:spPr>
      </p:pic>
      <p:sp>
        <p:nvSpPr>
          <p:cNvPr id="4" name="Oval 3">
            <a:extLst>
              <a:ext uri="{FF2B5EF4-FFF2-40B4-BE49-F238E27FC236}">
                <a16:creationId xmlns:a16="http://schemas.microsoft.com/office/drawing/2014/main" id="{1E49B8B7-4390-4FF2-A9E1-5AB1FA1CCD9B}"/>
              </a:ext>
            </a:extLst>
          </p:cNvPr>
          <p:cNvSpPr/>
          <p:nvPr/>
        </p:nvSpPr>
        <p:spPr>
          <a:xfrm>
            <a:off x="7531924" y="5628904"/>
            <a:ext cx="531421" cy="605641"/>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rgbClr val="FFFF00"/>
              </a:solidFill>
            </a:endParaRPr>
          </a:p>
        </p:txBody>
      </p:sp>
      <p:sp>
        <p:nvSpPr>
          <p:cNvPr id="6" name="Oval 5">
            <a:extLst>
              <a:ext uri="{FF2B5EF4-FFF2-40B4-BE49-F238E27FC236}">
                <a16:creationId xmlns:a16="http://schemas.microsoft.com/office/drawing/2014/main" id="{45E60CC3-AEC2-40CE-92D0-82057BCE951D}"/>
              </a:ext>
            </a:extLst>
          </p:cNvPr>
          <p:cNvSpPr/>
          <p:nvPr/>
        </p:nvSpPr>
        <p:spPr>
          <a:xfrm>
            <a:off x="783771" y="1377538"/>
            <a:ext cx="1375559" cy="147919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solidFill>
                <a:srgbClr val="FFFF00"/>
              </a:solidFill>
            </a:endParaRPr>
          </a:p>
        </p:txBody>
      </p:sp>
    </p:spTree>
    <p:extLst>
      <p:ext uri="{BB962C8B-B14F-4D97-AF65-F5344CB8AC3E}">
        <p14:creationId xmlns:p14="http://schemas.microsoft.com/office/powerpoint/2010/main" val="12228197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59788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648A4C-124B-4CC3-866D-55A0D83D0097}"/>
              </a:ext>
            </a:extLst>
          </p:cNvPr>
          <p:cNvSpPr/>
          <p:nvPr/>
        </p:nvSpPr>
        <p:spPr>
          <a:xfrm>
            <a:off x="1407226" y="1036121"/>
            <a:ext cx="1270659" cy="47857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36A6E4A-35E0-4CEB-B10C-D87EDDD48925}"/>
              </a:ext>
            </a:extLst>
          </p:cNvPr>
          <p:cNvSpPr txBox="1"/>
          <p:nvPr/>
        </p:nvSpPr>
        <p:spPr>
          <a:xfrm>
            <a:off x="1407226" y="348400"/>
            <a:ext cx="1270659" cy="646331"/>
          </a:xfrm>
          <a:prstGeom prst="rect">
            <a:avLst/>
          </a:prstGeom>
          <a:noFill/>
        </p:spPr>
        <p:txBody>
          <a:bodyPr wrap="square" rtlCol="0">
            <a:spAutoFit/>
          </a:bodyPr>
          <a:lstStyle/>
          <a:p>
            <a:pPr algn="ctr"/>
            <a:r>
              <a:rPr lang="en-US" sz="3600" dirty="0">
                <a:solidFill>
                  <a:schemeClr val="bg1"/>
                </a:solidFill>
              </a:rPr>
              <a:t>King</a:t>
            </a:r>
          </a:p>
        </p:txBody>
      </p:sp>
      <p:sp>
        <p:nvSpPr>
          <p:cNvPr id="6" name="TextBox 5">
            <a:extLst>
              <a:ext uri="{FF2B5EF4-FFF2-40B4-BE49-F238E27FC236}">
                <a16:creationId xmlns:a16="http://schemas.microsoft.com/office/drawing/2014/main" id="{313614F1-FAB7-4631-B767-77A52973370B}"/>
              </a:ext>
            </a:extLst>
          </p:cNvPr>
          <p:cNvSpPr txBox="1"/>
          <p:nvPr/>
        </p:nvSpPr>
        <p:spPr>
          <a:xfrm>
            <a:off x="1038595" y="5821876"/>
            <a:ext cx="2007920" cy="646331"/>
          </a:xfrm>
          <a:prstGeom prst="rect">
            <a:avLst/>
          </a:prstGeom>
          <a:noFill/>
        </p:spPr>
        <p:txBody>
          <a:bodyPr wrap="square" rtlCol="0">
            <a:spAutoFit/>
          </a:bodyPr>
          <a:lstStyle/>
          <a:p>
            <a:pPr algn="ctr"/>
            <a:r>
              <a:rPr lang="en-US" sz="3600" dirty="0">
                <a:solidFill>
                  <a:schemeClr val="bg1"/>
                </a:solidFill>
              </a:rPr>
              <a:t>citizens</a:t>
            </a:r>
          </a:p>
        </p:txBody>
      </p:sp>
    </p:spTree>
    <p:extLst>
      <p:ext uri="{BB962C8B-B14F-4D97-AF65-F5344CB8AC3E}">
        <p14:creationId xmlns:p14="http://schemas.microsoft.com/office/powerpoint/2010/main" val="3813439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4648A4C-124B-4CC3-866D-55A0D83D0097}"/>
              </a:ext>
            </a:extLst>
          </p:cNvPr>
          <p:cNvSpPr/>
          <p:nvPr/>
        </p:nvSpPr>
        <p:spPr>
          <a:xfrm>
            <a:off x="4185061" y="994731"/>
            <a:ext cx="1270659" cy="47857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236A6E4A-35E0-4CEB-B10C-D87EDDD48925}"/>
              </a:ext>
            </a:extLst>
          </p:cNvPr>
          <p:cNvSpPr txBox="1"/>
          <p:nvPr/>
        </p:nvSpPr>
        <p:spPr>
          <a:xfrm>
            <a:off x="4185059" y="348400"/>
            <a:ext cx="1270659" cy="646331"/>
          </a:xfrm>
          <a:prstGeom prst="rect">
            <a:avLst/>
          </a:prstGeom>
          <a:noFill/>
        </p:spPr>
        <p:txBody>
          <a:bodyPr wrap="square" rtlCol="0">
            <a:spAutoFit/>
          </a:bodyPr>
          <a:lstStyle/>
          <a:p>
            <a:pPr algn="ctr"/>
            <a:r>
              <a:rPr lang="en-US" sz="3600" dirty="0">
                <a:solidFill>
                  <a:schemeClr val="bg1"/>
                </a:solidFill>
              </a:rPr>
              <a:t>King</a:t>
            </a:r>
          </a:p>
        </p:txBody>
      </p:sp>
      <p:sp>
        <p:nvSpPr>
          <p:cNvPr id="6" name="TextBox 5">
            <a:extLst>
              <a:ext uri="{FF2B5EF4-FFF2-40B4-BE49-F238E27FC236}">
                <a16:creationId xmlns:a16="http://schemas.microsoft.com/office/drawing/2014/main" id="{313614F1-FAB7-4631-B767-77A52973370B}"/>
              </a:ext>
            </a:extLst>
          </p:cNvPr>
          <p:cNvSpPr txBox="1"/>
          <p:nvPr/>
        </p:nvSpPr>
        <p:spPr>
          <a:xfrm>
            <a:off x="2261756" y="5753938"/>
            <a:ext cx="2007920" cy="646331"/>
          </a:xfrm>
          <a:prstGeom prst="rect">
            <a:avLst/>
          </a:prstGeom>
          <a:noFill/>
        </p:spPr>
        <p:txBody>
          <a:bodyPr wrap="square" rtlCol="0">
            <a:spAutoFit/>
          </a:bodyPr>
          <a:lstStyle/>
          <a:p>
            <a:pPr algn="ctr"/>
            <a:r>
              <a:rPr lang="en-US" sz="3600" dirty="0">
                <a:solidFill>
                  <a:schemeClr val="bg1"/>
                </a:solidFill>
              </a:rPr>
              <a:t>citizens</a:t>
            </a:r>
          </a:p>
        </p:txBody>
      </p:sp>
      <p:sp>
        <p:nvSpPr>
          <p:cNvPr id="7" name="Rectangle 6">
            <a:extLst>
              <a:ext uri="{FF2B5EF4-FFF2-40B4-BE49-F238E27FC236}">
                <a16:creationId xmlns:a16="http://schemas.microsoft.com/office/drawing/2014/main" id="{5B3BE640-8384-4FD0-9FD0-9CB82A370A3A}"/>
              </a:ext>
            </a:extLst>
          </p:cNvPr>
          <p:cNvSpPr/>
          <p:nvPr/>
        </p:nvSpPr>
        <p:spPr>
          <a:xfrm rot="5400000">
            <a:off x="4185060" y="2793669"/>
            <a:ext cx="1270659" cy="47857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FC22999-07EC-4336-A3AF-BED11A4AB58B}"/>
              </a:ext>
            </a:extLst>
          </p:cNvPr>
          <p:cNvSpPr txBox="1"/>
          <p:nvPr/>
        </p:nvSpPr>
        <p:spPr>
          <a:xfrm>
            <a:off x="5371103" y="5755595"/>
            <a:ext cx="2007920" cy="646331"/>
          </a:xfrm>
          <a:prstGeom prst="rect">
            <a:avLst/>
          </a:prstGeom>
          <a:noFill/>
        </p:spPr>
        <p:txBody>
          <a:bodyPr wrap="square" rtlCol="0">
            <a:spAutoFit/>
          </a:bodyPr>
          <a:lstStyle/>
          <a:p>
            <a:pPr algn="ctr"/>
            <a:r>
              <a:rPr lang="en-US" sz="3600" dirty="0">
                <a:solidFill>
                  <a:schemeClr val="bg1"/>
                </a:solidFill>
              </a:rPr>
              <a:t>citizens</a:t>
            </a:r>
          </a:p>
        </p:txBody>
      </p:sp>
    </p:spTree>
    <p:extLst>
      <p:ext uri="{BB962C8B-B14F-4D97-AF65-F5344CB8AC3E}">
        <p14:creationId xmlns:p14="http://schemas.microsoft.com/office/powerpoint/2010/main" val="3705300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232683" y="0"/>
            <a:ext cx="8911317" cy="7171194"/>
          </a:xfrm>
          <a:prstGeom prst="rect">
            <a:avLst/>
          </a:prstGeom>
        </p:spPr>
        <p:txBody>
          <a:bodyPr wrap="square">
            <a:spAutoFit/>
          </a:bodyPr>
          <a:lstStyle/>
          <a:p>
            <a:r>
              <a:rPr lang="en-US" sz="2700" b="1" u="sng" baseline="30000" dirty="0">
                <a:solidFill>
                  <a:schemeClr val="bg1"/>
                </a:solidFill>
              </a:rPr>
              <a:t>11 </a:t>
            </a:r>
            <a:r>
              <a:rPr lang="en-US" sz="2700" u="sng" dirty="0">
                <a:solidFill>
                  <a:schemeClr val="bg1"/>
                </a:solidFill>
              </a:rPr>
              <a:t>a renewal in which there is no distinction between Greek and Jew, circumcised and uncircumcised, barbarian, Scythian, slave and freeman, but Christ is all, and in all. </a:t>
            </a:r>
            <a:r>
              <a:rPr lang="en-US" sz="2700" b="1" u="sng" baseline="30000" dirty="0">
                <a:solidFill>
                  <a:schemeClr val="bg1"/>
                </a:solidFill>
              </a:rPr>
              <a:t>12 </a:t>
            </a:r>
            <a:r>
              <a:rPr lang="en-US" sz="2700" u="sng" dirty="0">
                <a:solidFill>
                  <a:schemeClr val="bg1"/>
                </a:solidFill>
              </a:rPr>
              <a:t>So, as those who have been chosen of God, holy and beloved, put on a heart of compassion, kindness, humility, gentleness and patience; </a:t>
            </a:r>
            <a:r>
              <a:rPr lang="en-US" sz="2700" b="1" u="sng" baseline="30000" dirty="0">
                <a:solidFill>
                  <a:schemeClr val="bg1"/>
                </a:solidFill>
              </a:rPr>
              <a:t>13 </a:t>
            </a:r>
            <a:r>
              <a:rPr lang="en-US" sz="2700" u="sng" dirty="0">
                <a:solidFill>
                  <a:schemeClr val="bg1"/>
                </a:solidFill>
              </a:rPr>
              <a:t>bearing with one another, and forgiving each other, whoever has a complaint against anyone; just as the Lord forgave you, so also should you. </a:t>
            </a:r>
            <a:r>
              <a:rPr lang="en-US" sz="2700" b="1" u="sng" baseline="30000" dirty="0">
                <a:solidFill>
                  <a:schemeClr val="bg1"/>
                </a:solidFill>
              </a:rPr>
              <a:t>14 </a:t>
            </a:r>
            <a:r>
              <a:rPr lang="en-US" sz="2700" u="sng" dirty="0">
                <a:solidFill>
                  <a:schemeClr val="bg1"/>
                </a:solidFill>
              </a:rPr>
              <a:t>Beyond all these things put on love, which is the perfect bond of unity. </a:t>
            </a:r>
            <a:r>
              <a:rPr lang="en-US" sz="2700" b="1" u="sng" baseline="30000" dirty="0">
                <a:solidFill>
                  <a:schemeClr val="bg1"/>
                </a:solidFill>
              </a:rPr>
              <a:t>15 </a:t>
            </a:r>
            <a:r>
              <a:rPr lang="en-US" sz="2700" u="sng" dirty="0">
                <a:solidFill>
                  <a:schemeClr val="bg1"/>
                </a:solidFill>
              </a:rPr>
              <a:t>Let the peace of Christ rule in your hearts, to which indeed you were called in one body; and be thankful. </a:t>
            </a:r>
            <a:r>
              <a:rPr lang="en-US" sz="2700" b="1" u="sng" baseline="30000" dirty="0">
                <a:solidFill>
                  <a:schemeClr val="bg1"/>
                </a:solidFill>
              </a:rPr>
              <a:t>16 </a:t>
            </a:r>
            <a:r>
              <a:rPr lang="en-US" sz="2700" u="sng" dirty="0">
                <a:solidFill>
                  <a:schemeClr val="bg1"/>
                </a:solidFill>
              </a:rPr>
              <a:t>Let the word of Christ richly dwell within you, with all wisdom teaching and admonishing one another with psalms and hymns and spiritual songs</a:t>
            </a:r>
            <a:r>
              <a:rPr lang="en-US" sz="2700" dirty="0">
                <a:solidFill>
                  <a:schemeClr val="bg1"/>
                </a:solidFill>
              </a:rPr>
              <a:t>, singing with thankfulness in your hearts </a:t>
            </a:r>
            <a:r>
              <a:rPr lang="en-US" sz="2700" b="1" dirty="0">
                <a:solidFill>
                  <a:srgbClr val="FFFF00"/>
                </a:solidFill>
              </a:rPr>
              <a:t>to God</a:t>
            </a:r>
            <a:r>
              <a:rPr lang="en-US" sz="2700" dirty="0">
                <a:solidFill>
                  <a:schemeClr val="bg1"/>
                </a:solidFill>
              </a:rPr>
              <a:t>. </a:t>
            </a:r>
            <a:r>
              <a:rPr lang="en-US" sz="2700" b="1" baseline="30000" dirty="0">
                <a:solidFill>
                  <a:schemeClr val="bg1"/>
                </a:solidFill>
              </a:rPr>
              <a:t>17 </a:t>
            </a:r>
            <a:r>
              <a:rPr lang="en-US" sz="2700" dirty="0">
                <a:solidFill>
                  <a:schemeClr val="bg1"/>
                </a:solidFill>
              </a:rPr>
              <a:t>Whatever you do in word or deed, </a:t>
            </a:r>
            <a:r>
              <a:rPr lang="en-US" sz="2700" b="1" dirty="0">
                <a:solidFill>
                  <a:srgbClr val="FFFF00"/>
                </a:solidFill>
              </a:rPr>
              <a:t>do all in the name of the Lord Jesus</a:t>
            </a:r>
            <a:r>
              <a:rPr lang="en-US" sz="2700" dirty="0">
                <a:solidFill>
                  <a:schemeClr val="bg1"/>
                </a:solidFill>
              </a:rPr>
              <a:t>, giving thanks through Him </a:t>
            </a:r>
            <a:r>
              <a:rPr lang="en-US" sz="2700" b="1" dirty="0">
                <a:solidFill>
                  <a:srgbClr val="FFFF00"/>
                </a:solidFill>
              </a:rPr>
              <a:t>to God the Father</a:t>
            </a:r>
            <a:r>
              <a:rPr lang="en-US" sz="2700" dirty="0">
                <a:solidFill>
                  <a:schemeClr val="bg1"/>
                </a:solidFill>
              </a:rPr>
              <a:t>. </a:t>
            </a:r>
            <a:r>
              <a:rPr lang="en-US" sz="2700" i="1" dirty="0">
                <a:solidFill>
                  <a:schemeClr val="bg1"/>
                </a:solidFill>
              </a:rPr>
              <a:t>Col 3:11-17</a:t>
            </a:r>
          </a:p>
          <a:p>
            <a:r>
              <a:rPr lang="en-US" sz="2800" i="1" dirty="0">
                <a:solidFill>
                  <a:schemeClr val="bg1"/>
                </a:solidFill>
              </a:rPr>
              <a:t>									                </a:t>
            </a:r>
          </a:p>
        </p:txBody>
      </p:sp>
    </p:spTree>
    <p:extLst>
      <p:ext uri="{BB962C8B-B14F-4D97-AF65-F5344CB8AC3E}">
        <p14:creationId xmlns:p14="http://schemas.microsoft.com/office/powerpoint/2010/main" val="3878160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232683" y="0"/>
            <a:ext cx="8911317" cy="3539430"/>
          </a:xfrm>
          <a:prstGeom prst="rect">
            <a:avLst/>
          </a:prstGeom>
        </p:spPr>
        <p:txBody>
          <a:bodyPr wrap="square">
            <a:spAutoFit/>
          </a:bodyPr>
          <a:lstStyle/>
          <a:p>
            <a:r>
              <a:rPr lang="en-US" sz="3200" b="1" baseline="30000" dirty="0">
                <a:solidFill>
                  <a:schemeClr val="bg1"/>
                </a:solidFill>
              </a:rPr>
              <a:t>24 </a:t>
            </a:r>
            <a:r>
              <a:rPr lang="en-US" sz="3200" dirty="0">
                <a:solidFill>
                  <a:schemeClr val="bg1"/>
                </a:solidFill>
              </a:rPr>
              <a:t>and when He had given thanks, He broke it and said, “This is My body, which is for you; </a:t>
            </a:r>
            <a:r>
              <a:rPr lang="en-US" sz="3200" b="1" dirty="0">
                <a:solidFill>
                  <a:srgbClr val="FFFF00"/>
                </a:solidFill>
              </a:rPr>
              <a:t>do this in remembrance of Me</a:t>
            </a:r>
            <a:r>
              <a:rPr lang="en-US" sz="3200" dirty="0">
                <a:solidFill>
                  <a:schemeClr val="bg1"/>
                </a:solidFill>
              </a:rPr>
              <a:t>.” </a:t>
            </a:r>
            <a:r>
              <a:rPr lang="en-US" sz="3200" b="1" baseline="30000" dirty="0">
                <a:solidFill>
                  <a:schemeClr val="bg1"/>
                </a:solidFill>
              </a:rPr>
              <a:t>25 </a:t>
            </a:r>
            <a:r>
              <a:rPr lang="en-US" sz="3200" dirty="0">
                <a:solidFill>
                  <a:schemeClr val="bg1"/>
                </a:solidFill>
              </a:rPr>
              <a:t>In the same way He took the cup also after supper, saying, “This cup is the new covenant in My blood; </a:t>
            </a:r>
            <a:r>
              <a:rPr lang="en-US" sz="3200" b="1" dirty="0">
                <a:solidFill>
                  <a:srgbClr val="FFFF00"/>
                </a:solidFill>
              </a:rPr>
              <a:t>do this, as often as you drink it, in remembrance of Me</a:t>
            </a:r>
            <a:r>
              <a:rPr lang="en-US" sz="3200" dirty="0">
                <a:solidFill>
                  <a:schemeClr val="bg1"/>
                </a:solidFill>
              </a:rPr>
              <a:t>.”	</a:t>
            </a:r>
          </a:p>
          <a:p>
            <a:r>
              <a:rPr lang="en-US" sz="3200" i="1" dirty="0">
                <a:solidFill>
                  <a:schemeClr val="bg1"/>
                </a:solidFill>
              </a:rPr>
              <a:t>										1 Corinthians 11:24-25</a:t>
            </a:r>
            <a:endParaRPr lang="en-US" sz="2800" i="1" dirty="0">
              <a:solidFill>
                <a:schemeClr val="bg1"/>
              </a:solidFill>
            </a:endParaRPr>
          </a:p>
        </p:txBody>
      </p:sp>
      <p:sp>
        <p:nvSpPr>
          <p:cNvPr id="3" name="Rectangle 2">
            <a:extLst>
              <a:ext uri="{FF2B5EF4-FFF2-40B4-BE49-F238E27FC236}">
                <a16:creationId xmlns:a16="http://schemas.microsoft.com/office/drawing/2014/main" id="{A83D87FE-9AA4-4823-B527-A856D4CF7C5C}"/>
              </a:ext>
            </a:extLst>
          </p:cNvPr>
          <p:cNvSpPr/>
          <p:nvPr/>
        </p:nvSpPr>
        <p:spPr>
          <a:xfrm>
            <a:off x="232682" y="3811012"/>
            <a:ext cx="8911317" cy="3046988"/>
          </a:xfrm>
          <a:prstGeom prst="rect">
            <a:avLst/>
          </a:prstGeom>
        </p:spPr>
        <p:txBody>
          <a:bodyPr wrap="square">
            <a:spAutoFit/>
          </a:bodyPr>
          <a:lstStyle/>
          <a:p>
            <a:r>
              <a:rPr lang="en-US" sz="3200" b="1" baseline="30000" dirty="0">
                <a:solidFill>
                  <a:schemeClr val="bg1"/>
                </a:solidFill>
              </a:rPr>
              <a:t>16 </a:t>
            </a:r>
            <a:r>
              <a:rPr lang="en-US" sz="3200" dirty="0">
                <a:solidFill>
                  <a:schemeClr val="bg1"/>
                </a:solidFill>
              </a:rPr>
              <a:t>Is not the cup of blessing which we bless a sharing in the blood of Christ? Is not the bread which we break a sharing in the body of Christ? </a:t>
            </a:r>
            <a:r>
              <a:rPr lang="en-US" sz="3200" b="1" baseline="30000" dirty="0">
                <a:solidFill>
                  <a:schemeClr val="bg1"/>
                </a:solidFill>
              </a:rPr>
              <a:t>17 </a:t>
            </a:r>
            <a:r>
              <a:rPr lang="en-US" sz="3200" dirty="0">
                <a:solidFill>
                  <a:schemeClr val="bg1"/>
                </a:solidFill>
              </a:rPr>
              <a:t>Since there is one bread, </a:t>
            </a:r>
            <a:r>
              <a:rPr lang="en-US" sz="3200" b="1" dirty="0">
                <a:solidFill>
                  <a:srgbClr val="FFFF00"/>
                </a:solidFill>
              </a:rPr>
              <a:t>we who are many are one body; for we all partake of the one bread.</a:t>
            </a:r>
            <a:r>
              <a:rPr lang="en-US" sz="3200" i="1" dirty="0">
                <a:solidFill>
                  <a:schemeClr val="bg1"/>
                </a:solidFill>
              </a:rPr>
              <a:t>																		1 Corinthians 10:16-17</a:t>
            </a:r>
            <a:endParaRPr lang="en-US" sz="2800" i="1" dirty="0">
              <a:solidFill>
                <a:schemeClr val="bg1"/>
              </a:solidFill>
            </a:endParaRPr>
          </a:p>
        </p:txBody>
      </p:sp>
    </p:spTree>
    <p:extLst>
      <p:ext uri="{BB962C8B-B14F-4D97-AF65-F5344CB8AC3E}">
        <p14:creationId xmlns:p14="http://schemas.microsoft.com/office/powerpoint/2010/main" val="2716144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0940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arine combat boots">
            <a:extLst>
              <a:ext uri="{FF2B5EF4-FFF2-40B4-BE49-F238E27FC236}">
                <a16:creationId xmlns:a16="http://schemas.microsoft.com/office/drawing/2014/main" id="{8D8C6E9F-133C-4EF6-B03C-DA06C5324E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4333" y="2187893"/>
            <a:ext cx="4471987" cy="447198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49E3DFDE-BA46-4CDD-BC0B-0843AFB093DF}"/>
              </a:ext>
            </a:extLst>
          </p:cNvPr>
          <p:cNvSpPr txBox="1"/>
          <p:nvPr/>
        </p:nvSpPr>
        <p:spPr>
          <a:xfrm>
            <a:off x="0" y="853440"/>
            <a:ext cx="9144000" cy="1015663"/>
          </a:xfrm>
          <a:prstGeom prst="rect">
            <a:avLst/>
          </a:prstGeom>
          <a:noFill/>
        </p:spPr>
        <p:txBody>
          <a:bodyPr wrap="square" rtlCol="0">
            <a:spAutoFit/>
          </a:bodyPr>
          <a:lstStyle/>
          <a:p>
            <a:r>
              <a:rPr lang="en-US" sz="6000" b="1" dirty="0"/>
              <a:t>   Worship</a:t>
            </a:r>
            <a:r>
              <a:rPr lang="en-US" sz="4400" dirty="0"/>
              <a:t> </a:t>
            </a:r>
            <a:r>
              <a:rPr lang="en-US" sz="6000" b="1" dirty="0">
                <a:latin typeface="Bradley Hand ITC" panose="03070402050302030203" pitchFamily="66" charset="0"/>
              </a:rPr>
              <a:t>as</a:t>
            </a:r>
            <a:r>
              <a:rPr lang="en-US" sz="6000" dirty="0">
                <a:latin typeface="Bradley Hand ITC" panose="03070402050302030203" pitchFamily="66" charset="0"/>
              </a:rPr>
              <a:t> </a:t>
            </a:r>
            <a:r>
              <a:rPr lang="en-US" sz="6000" b="1" dirty="0">
                <a:solidFill>
                  <a:schemeClr val="accent6">
                    <a:lumMod val="75000"/>
                  </a:schemeClr>
                </a:solidFill>
              </a:rPr>
              <a:t>Basic Training</a:t>
            </a:r>
          </a:p>
        </p:txBody>
      </p:sp>
      <p:sp>
        <p:nvSpPr>
          <p:cNvPr id="2" name="TextBox 1">
            <a:extLst>
              <a:ext uri="{FF2B5EF4-FFF2-40B4-BE49-F238E27FC236}">
                <a16:creationId xmlns:a16="http://schemas.microsoft.com/office/drawing/2014/main" id="{1373346E-8F0C-4607-BCB4-DFB7C9F652BB}"/>
              </a:ext>
            </a:extLst>
          </p:cNvPr>
          <p:cNvSpPr txBox="1"/>
          <p:nvPr/>
        </p:nvSpPr>
        <p:spPr>
          <a:xfrm>
            <a:off x="640079" y="1761174"/>
            <a:ext cx="6578867" cy="584775"/>
          </a:xfrm>
          <a:prstGeom prst="rect">
            <a:avLst/>
          </a:prstGeom>
          <a:noFill/>
        </p:spPr>
        <p:txBody>
          <a:bodyPr wrap="square" rtlCol="0">
            <a:spAutoFit/>
          </a:bodyPr>
          <a:lstStyle/>
          <a:p>
            <a:r>
              <a:rPr lang="en-US" sz="3200" i="1" dirty="0"/>
              <a:t>Giving</a:t>
            </a:r>
          </a:p>
        </p:txBody>
      </p:sp>
    </p:spTree>
    <p:extLst>
      <p:ext uri="{BB962C8B-B14F-4D97-AF65-F5344CB8AC3E}">
        <p14:creationId xmlns:p14="http://schemas.microsoft.com/office/powerpoint/2010/main" val="26262976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368135" y="315065"/>
            <a:ext cx="8407729" cy="5016758"/>
          </a:xfrm>
          <a:prstGeom prst="rect">
            <a:avLst/>
          </a:prstGeom>
        </p:spPr>
        <p:txBody>
          <a:bodyPr wrap="square">
            <a:spAutoFit/>
          </a:bodyPr>
          <a:lstStyle/>
          <a:p>
            <a:r>
              <a:rPr lang="en-US" sz="3200" b="1" baseline="30000" dirty="0">
                <a:solidFill>
                  <a:schemeClr val="bg1"/>
                </a:solidFill>
              </a:rPr>
              <a:t>1 </a:t>
            </a:r>
            <a:r>
              <a:rPr lang="en-US" sz="3200" dirty="0">
                <a:solidFill>
                  <a:schemeClr val="bg1"/>
                </a:solidFill>
              </a:rPr>
              <a:t>Now concerning the collection for the saints, as I directed the churches of Galatia, so do you also. </a:t>
            </a:r>
            <a:r>
              <a:rPr lang="en-US" sz="3200" b="1" baseline="30000" dirty="0">
                <a:solidFill>
                  <a:schemeClr val="bg1"/>
                </a:solidFill>
              </a:rPr>
              <a:t>2 </a:t>
            </a:r>
            <a:r>
              <a:rPr lang="en-US" sz="3200" dirty="0">
                <a:solidFill>
                  <a:schemeClr val="bg1"/>
                </a:solidFill>
              </a:rPr>
              <a:t>On the first day of every week each one of you is to put aside and save, as he may prosper, so that no collections be made when I come. </a:t>
            </a:r>
            <a:r>
              <a:rPr lang="en-US" sz="3200" b="1" baseline="30000" dirty="0">
                <a:solidFill>
                  <a:schemeClr val="bg1"/>
                </a:solidFill>
              </a:rPr>
              <a:t>3 </a:t>
            </a:r>
            <a:r>
              <a:rPr lang="en-US" sz="3200" dirty="0">
                <a:solidFill>
                  <a:schemeClr val="bg1"/>
                </a:solidFill>
              </a:rPr>
              <a:t>When I arrive, whomever you may approve, I will send them with letters to carry your gift to Jerusalem; </a:t>
            </a:r>
            <a:r>
              <a:rPr lang="en-US" sz="3200" b="1" baseline="30000" dirty="0">
                <a:solidFill>
                  <a:schemeClr val="bg1"/>
                </a:solidFill>
              </a:rPr>
              <a:t>4 </a:t>
            </a:r>
            <a:r>
              <a:rPr lang="en-US" sz="3200" dirty="0">
                <a:solidFill>
                  <a:schemeClr val="bg1"/>
                </a:solidFill>
              </a:rPr>
              <a:t>and if it is fitting for me to go also, they will go with me.</a:t>
            </a:r>
            <a:r>
              <a:rPr lang="en-US" sz="3200" i="1" dirty="0">
                <a:solidFill>
                  <a:schemeClr val="bg1"/>
                </a:solidFill>
              </a:rPr>
              <a:t>									                            </a:t>
            </a:r>
          </a:p>
          <a:p>
            <a:r>
              <a:rPr lang="en-US" sz="3200" i="1" dirty="0">
                <a:solidFill>
                  <a:schemeClr val="bg1"/>
                </a:solidFill>
                <a:latin typeface="&amp;quot"/>
              </a:rPr>
              <a:t>										1 Corinthians 16:1-4</a:t>
            </a:r>
            <a:endParaRPr lang="en-US" sz="3200" i="1" dirty="0">
              <a:solidFill>
                <a:schemeClr val="bg1"/>
              </a:solidFill>
            </a:endParaRPr>
          </a:p>
        </p:txBody>
      </p:sp>
    </p:spTree>
    <p:extLst>
      <p:ext uri="{BB962C8B-B14F-4D97-AF65-F5344CB8AC3E}">
        <p14:creationId xmlns:p14="http://schemas.microsoft.com/office/powerpoint/2010/main" val="1456080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273132" y="0"/>
            <a:ext cx="8870868" cy="7048083"/>
          </a:xfrm>
          <a:prstGeom prst="rect">
            <a:avLst/>
          </a:prstGeom>
        </p:spPr>
        <p:txBody>
          <a:bodyPr wrap="square">
            <a:spAutoFit/>
          </a:bodyPr>
          <a:lstStyle/>
          <a:p>
            <a:r>
              <a:rPr lang="en-US" sz="3000" dirty="0">
                <a:solidFill>
                  <a:schemeClr val="bg1"/>
                </a:solidFill>
              </a:rPr>
              <a:t>“lay by him in store, as God hath prospered him” </a:t>
            </a:r>
          </a:p>
          <a:p>
            <a:r>
              <a:rPr lang="en-US" sz="3000" i="1" dirty="0">
                <a:solidFill>
                  <a:schemeClr val="bg1"/>
                </a:solidFill>
              </a:rPr>
              <a:t>KJV</a:t>
            </a:r>
          </a:p>
          <a:p>
            <a:endParaRPr lang="en-US" sz="3000" dirty="0">
              <a:solidFill>
                <a:schemeClr val="bg1"/>
              </a:solidFill>
            </a:endParaRPr>
          </a:p>
          <a:p>
            <a:r>
              <a:rPr lang="en-US" sz="3000" dirty="0">
                <a:solidFill>
                  <a:schemeClr val="bg1"/>
                </a:solidFill>
              </a:rPr>
              <a:t>“lay something aside, storing up as he may prosper”</a:t>
            </a:r>
          </a:p>
          <a:p>
            <a:r>
              <a:rPr lang="en-US" sz="3000" i="1" dirty="0">
                <a:solidFill>
                  <a:schemeClr val="bg1"/>
                </a:solidFill>
              </a:rPr>
              <a:t>NKJV</a:t>
            </a:r>
          </a:p>
          <a:p>
            <a:endParaRPr lang="en-US" sz="3000" dirty="0">
              <a:solidFill>
                <a:schemeClr val="bg1"/>
              </a:solidFill>
            </a:endParaRPr>
          </a:p>
          <a:p>
            <a:r>
              <a:rPr lang="en-US" sz="3000" dirty="0">
                <a:solidFill>
                  <a:schemeClr val="bg1"/>
                </a:solidFill>
              </a:rPr>
              <a:t>“put something aside and store it up, as he may prosper” </a:t>
            </a:r>
          </a:p>
          <a:p>
            <a:r>
              <a:rPr lang="en-US" sz="3000" i="1" dirty="0">
                <a:solidFill>
                  <a:schemeClr val="bg1"/>
                </a:solidFill>
              </a:rPr>
              <a:t>ESV</a:t>
            </a:r>
          </a:p>
          <a:p>
            <a:endParaRPr lang="en-US" sz="3000" dirty="0">
              <a:solidFill>
                <a:schemeClr val="bg1"/>
              </a:solidFill>
            </a:endParaRPr>
          </a:p>
          <a:p>
            <a:r>
              <a:rPr lang="en-US" sz="3000" dirty="0">
                <a:solidFill>
                  <a:schemeClr val="bg1"/>
                </a:solidFill>
              </a:rPr>
              <a:t>“put aside and save, as he may prosper”</a:t>
            </a:r>
          </a:p>
          <a:p>
            <a:r>
              <a:rPr lang="en-US" sz="3000" i="1" dirty="0">
                <a:solidFill>
                  <a:schemeClr val="bg1"/>
                </a:solidFill>
              </a:rPr>
              <a:t>NASB</a:t>
            </a:r>
          </a:p>
          <a:p>
            <a:endParaRPr lang="en-US" sz="3000" dirty="0">
              <a:solidFill>
                <a:schemeClr val="bg1"/>
              </a:solidFill>
            </a:endParaRPr>
          </a:p>
          <a:p>
            <a:r>
              <a:rPr lang="en-US" sz="3000" dirty="0">
                <a:solidFill>
                  <a:schemeClr val="bg1"/>
                </a:solidFill>
              </a:rPr>
              <a:t>“set aside a sum of money in keeping with your income”</a:t>
            </a:r>
          </a:p>
          <a:p>
            <a:r>
              <a:rPr lang="en-US" sz="3200" i="1" dirty="0">
                <a:solidFill>
                  <a:schemeClr val="bg1"/>
                </a:solidFill>
              </a:rPr>
              <a:t>NIV</a:t>
            </a:r>
          </a:p>
        </p:txBody>
      </p:sp>
    </p:spTree>
    <p:extLst>
      <p:ext uri="{BB962C8B-B14F-4D97-AF65-F5344CB8AC3E}">
        <p14:creationId xmlns:p14="http://schemas.microsoft.com/office/powerpoint/2010/main" val="394264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9128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6A6E4A-35E0-4CEB-B10C-D87EDDD48925}"/>
              </a:ext>
            </a:extLst>
          </p:cNvPr>
          <p:cNvSpPr txBox="1"/>
          <p:nvPr/>
        </p:nvSpPr>
        <p:spPr>
          <a:xfrm>
            <a:off x="237510" y="0"/>
            <a:ext cx="3028206" cy="1200329"/>
          </a:xfrm>
          <a:prstGeom prst="rect">
            <a:avLst/>
          </a:prstGeom>
          <a:noFill/>
        </p:spPr>
        <p:txBody>
          <a:bodyPr wrap="square" rtlCol="0">
            <a:spAutoFit/>
          </a:bodyPr>
          <a:lstStyle/>
          <a:p>
            <a:pPr algn="ctr"/>
            <a:r>
              <a:rPr lang="en-US" sz="3600" dirty="0">
                <a:solidFill>
                  <a:schemeClr val="bg1"/>
                </a:solidFill>
              </a:rPr>
              <a:t>Blessings from God</a:t>
            </a:r>
          </a:p>
        </p:txBody>
      </p:sp>
      <p:sp>
        <p:nvSpPr>
          <p:cNvPr id="2" name="Arrow: Down 1">
            <a:extLst>
              <a:ext uri="{FF2B5EF4-FFF2-40B4-BE49-F238E27FC236}">
                <a16:creationId xmlns:a16="http://schemas.microsoft.com/office/drawing/2014/main" id="{4605BD50-8325-4164-9D1B-981FDC10FD85}"/>
              </a:ext>
            </a:extLst>
          </p:cNvPr>
          <p:cNvSpPr/>
          <p:nvPr/>
        </p:nvSpPr>
        <p:spPr>
          <a:xfrm>
            <a:off x="911929" y="1200329"/>
            <a:ext cx="1679367" cy="35564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8325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6A6E4A-35E0-4CEB-B10C-D87EDDD48925}"/>
              </a:ext>
            </a:extLst>
          </p:cNvPr>
          <p:cNvSpPr txBox="1"/>
          <p:nvPr/>
        </p:nvSpPr>
        <p:spPr>
          <a:xfrm>
            <a:off x="237510" y="0"/>
            <a:ext cx="3028206" cy="1200329"/>
          </a:xfrm>
          <a:prstGeom prst="rect">
            <a:avLst/>
          </a:prstGeom>
          <a:noFill/>
        </p:spPr>
        <p:txBody>
          <a:bodyPr wrap="square" rtlCol="0">
            <a:spAutoFit/>
          </a:bodyPr>
          <a:lstStyle/>
          <a:p>
            <a:pPr algn="ctr"/>
            <a:r>
              <a:rPr lang="en-US" sz="3600" dirty="0">
                <a:solidFill>
                  <a:schemeClr val="bg1"/>
                </a:solidFill>
              </a:rPr>
              <a:t>Blessings from God</a:t>
            </a:r>
          </a:p>
        </p:txBody>
      </p:sp>
      <p:sp>
        <p:nvSpPr>
          <p:cNvPr id="2" name="Arrow: Down 1">
            <a:extLst>
              <a:ext uri="{FF2B5EF4-FFF2-40B4-BE49-F238E27FC236}">
                <a16:creationId xmlns:a16="http://schemas.microsoft.com/office/drawing/2014/main" id="{4605BD50-8325-4164-9D1B-981FDC10FD85}"/>
              </a:ext>
            </a:extLst>
          </p:cNvPr>
          <p:cNvSpPr/>
          <p:nvPr/>
        </p:nvSpPr>
        <p:spPr>
          <a:xfrm>
            <a:off x="911929" y="1200329"/>
            <a:ext cx="1679367" cy="35564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455A73F3-60A9-4AD3-8459-BE4014312227}"/>
              </a:ext>
            </a:extLst>
          </p:cNvPr>
          <p:cNvSpPr/>
          <p:nvPr/>
        </p:nvSpPr>
        <p:spPr>
          <a:xfrm rot="16200000">
            <a:off x="3529857" y="3586522"/>
            <a:ext cx="1679367" cy="35564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430C6A4-4B6D-4810-9BC1-5EF1CBD5D3AB}"/>
              </a:ext>
            </a:extLst>
          </p:cNvPr>
          <p:cNvSpPr txBox="1"/>
          <p:nvPr/>
        </p:nvSpPr>
        <p:spPr>
          <a:xfrm>
            <a:off x="237509" y="5011340"/>
            <a:ext cx="3028206" cy="646331"/>
          </a:xfrm>
          <a:prstGeom prst="rect">
            <a:avLst/>
          </a:prstGeom>
          <a:noFill/>
        </p:spPr>
        <p:txBody>
          <a:bodyPr wrap="square" rtlCol="0">
            <a:spAutoFit/>
          </a:bodyPr>
          <a:lstStyle/>
          <a:p>
            <a:pPr algn="ctr"/>
            <a:r>
              <a:rPr lang="en-US" sz="3600" dirty="0">
                <a:solidFill>
                  <a:schemeClr val="bg1"/>
                </a:solidFill>
              </a:rPr>
              <a:t>Giving</a:t>
            </a:r>
          </a:p>
        </p:txBody>
      </p:sp>
    </p:spTree>
    <p:extLst>
      <p:ext uri="{BB962C8B-B14F-4D97-AF65-F5344CB8AC3E}">
        <p14:creationId xmlns:p14="http://schemas.microsoft.com/office/powerpoint/2010/main" val="3027533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36A6E4A-35E0-4CEB-B10C-D87EDDD48925}"/>
              </a:ext>
            </a:extLst>
          </p:cNvPr>
          <p:cNvSpPr txBox="1"/>
          <p:nvPr/>
        </p:nvSpPr>
        <p:spPr>
          <a:xfrm>
            <a:off x="237510" y="0"/>
            <a:ext cx="3028206" cy="1200329"/>
          </a:xfrm>
          <a:prstGeom prst="rect">
            <a:avLst/>
          </a:prstGeom>
          <a:noFill/>
        </p:spPr>
        <p:txBody>
          <a:bodyPr wrap="square" rtlCol="0">
            <a:spAutoFit/>
          </a:bodyPr>
          <a:lstStyle/>
          <a:p>
            <a:pPr algn="ctr"/>
            <a:r>
              <a:rPr lang="en-US" sz="3600" dirty="0">
                <a:solidFill>
                  <a:schemeClr val="bg1"/>
                </a:solidFill>
              </a:rPr>
              <a:t>Blessings from God</a:t>
            </a:r>
          </a:p>
        </p:txBody>
      </p:sp>
      <p:sp>
        <p:nvSpPr>
          <p:cNvPr id="2" name="Arrow: Down 1">
            <a:extLst>
              <a:ext uri="{FF2B5EF4-FFF2-40B4-BE49-F238E27FC236}">
                <a16:creationId xmlns:a16="http://schemas.microsoft.com/office/drawing/2014/main" id="{4605BD50-8325-4164-9D1B-981FDC10FD85}"/>
              </a:ext>
            </a:extLst>
          </p:cNvPr>
          <p:cNvSpPr/>
          <p:nvPr/>
        </p:nvSpPr>
        <p:spPr>
          <a:xfrm>
            <a:off x="911929" y="1200329"/>
            <a:ext cx="1679367" cy="35564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Arrow: Down 8">
            <a:extLst>
              <a:ext uri="{FF2B5EF4-FFF2-40B4-BE49-F238E27FC236}">
                <a16:creationId xmlns:a16="http://schemas.microsoft.com/office/drawing/2014/main" id="{455A73F3-60A9-4AD3-8459-BE4014312227}"/>
              </a:ext>
            </a:extLst>
          </p:cNvPr>
          <p:cNvSpPr/>
          <p:nvPr/>
        </p:nvSpPr>
        <p:spPr>
          <a:xfrm rot="16200000">
            <a:off x="3529857" y="3586522"/>
            <a:ext cx="1679367" cy="35564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430C6A4-4B6D-4810-9BC1-5EF1CBD5D3AB}"/>
              </a:ext>
            </a:extLst>
          </p:cNvPr>
          <p:cNvSpPr txBox="1"/>
          <p:nvPr/>
        </p:nvSpPr>
        <p:spPr>
          <a:xfrm>
            <a:off x="237509" y="5011340"/>
            <a:ext cx="3028206" cy="646331"/>
          </a:xfrm>
          <a:prstGeom prst="rect">
            <a:avLst/>
          </a:prstGeom>
          <a:noFill/>
        </p:spPr>
        <p:txBody>
          <a:bodyPr wrap="square" rtlCol="0">
            <a:spAutoFit/>
          </a:bodyPr>
          <a:lstStyle/>
          <a:p>
            <a:pPr algn="ctr"/>
            <a:r>
              <a:rPr lang="en-US" sz="3600" dirty="0">
                <a:solidFill>
                  <a:schemeClr val="bg1"/>
                </a:solidFill>
              </a:rPr>
              <a:t>Giving</a:t>
            </a:r>
          </a:p>
        </p:txBody>
      </p:sp>
      <p:sp>
        <p:nvSpPr>
          <p:cNvPr id="11" name="Arrow: Down 10">
            <a:extLst>
              <a:ext uri="{FF2B5EF4-FFF2-40B4-BE49-F238E27FC236}">
                <a16:creationId xmlns:a16="http://schemas.microsoft.com/office/drawing/2014/main" id="{58B2C197-AD83-43B0-82D5-389E1DF1D7F1}"/>
              </a:ext>
            </a:extLst>
          </p:cNvPr>
          <p:cNvSpPr/>
          <p:nvPr/>
        </p:nvSpPr>
        <p:spPr>
          <a:xfrm rot="10800000">
            <a:off x="6552706" y="818340"/>
            <a:ext cx="1679367" cy="355648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23EE6EEA-21D6-49AE-80BC-F50C0FE40F79}"/>
              </a:ext>
            </a:extLst>
          </p:cNvPr>
          <p:cNvSpPr txBox="1"/>
          <p:nvPr/>
        </p:nvSpPr>
        <p:spPr>
          <a:xfrm>
            <a:off x="6147784" y="4525081"/>
            <a:ext cx="2683327" cy="1754326"/>
          </a:xfrm>
          <a:prstGeom prst="rect">
            <a:avLst/>
          </a:prstGeom>
          <a:noFill/>
        </p:spPr>
        <p:txBody>
          <a:bodyPr wrap="square" rtlCol="0">
            <a:spAutoFit/>
          </a:bodyPr>
          <a:lstStyle/>
          <a:p>
            <a:pPr algn="ctr"/>
            <a:r>
              <a:rPr lang="en-US" sz="3600" dirty="0">
                <a:solidFill>
                  <a:schemeClr val="bg1"/>
                </a:solidFill>
              </a:rPr>
              <a:t>Thanks and glory given to God</a:t>
            </a:r>
          </a:p>
        </p:txBody>
      </p:sp>
    </p:spTree>
    <p:extLst>
      <p:ext uri="{BB962C8B-B14F-4D97-AF65-F5344CB8AC3E}">
        <p14:creationId xmlns:p14="http://schemas.microsoft.com/office/powerpoint/2010/main" val="3311768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05B420C-9B0C-47E7-AC6F-4EF244B0F264}"/>
              </a:ext>
            </a:extLst>
          </p:cNvPr>
          <p:cNvSpPr/>
          <p:nvPr/>
        </p:nvSpPr>
        <p:spPr>
          <a:xfrm>
            <a:off x="307206" y="-121247"/>
            <a:ext cx="8658664" cy="7048083"/>
          </a:xfrm>
          <a:prstGeom prst="rect">
            <a:avLst/>
          </a:prstGeom>
        </p:spPr>
        <p:txBody>
          <a:bodyPr wrap="square">
            <a:spAutoFit/>
          </a:bodyPr>
          <a:lstStyle/>
          <a:p>
            <a:r>
              <a:rPr lang="en-US" sz="3000" b="1" baseline="30000" dirty="0">
                <a:solidFill>
                  <a:schemeClr val="bg1"/>
                </a:solidFill>
              </a:rPr>
              <a:t>10 </a:t>
            </a:r>
            <a:r>
              <a:rPr lang="en-US" sz="3000" dirty="0">
                <a:solidFill>
                  <a:schemeClr val="bg1"/>
                </a:solidFill>
              </a:rPr>
              <a:t>Now He who supplies seed to the sower and bread for food will supply and multiply your seed for sowing and increase the harvest of your righteousness; </a:t>
            </a:r>
            <a:r>
              <a:rPr lang="en-US" sz="3000" b="1" baseline="30000" dirty="0">
                <a:solidFill>
                  <a:schemeClr val="bg1"/>
                </a:solidFill>
              </a:rPr>
              <a:t>11 </a:t>
            </a:r>
            <a:r>
              <a:rPr lang="en-US" sz="3000" dirty="0">
                <a:solidFill>
                  <a:schemeClr val="bg1"/>
                </a:solidFill>
              </a:rPr>
              <a:t>you will be enriched in everything for all liberality, which through us is producing thanksgiving to God. </a:t>
            </a:r>
            <a:r>
              <a:rPr lang="en-US" sz="3000" b="1" baseline="30000" dirty="0">
                <a:solidFill>
                  <a:schemeClr val="bg1"/>
                </a:solidFill>
              </a:rPr>
              <a:t>12 </a:t>
            </a:r>
            <a:r>
              <a:rPr lang="en-US" sz="3000" dirty="0">
                <a:solidFill>
                  <a:schemeClr val="bg1"/>
                </a:solidFill>
              </a:rPr>
              <a:t>For the ministry of this service is not only fully supplying the needs of the saints, but is also overflowing through many thanksgivings to God. </a:t>
            </a:r>
            <a:r>
              <a:rPr lang="en-US" sz="3000" b="1" baseline="30000" dirty="0">
                <a:solidFill>
                  <a:schemeClr val="bg1"/>
                </a:solidFill>
              </a:rPr>
              <a:t>13 </a:t>
            </a:r>
            <a:r>
              <a:rPr lang="en-US" sz="3000" dirty="0">
                <a:solidFill>
                  <a:schemeClr val="bg1"/>
                </a:solidFill>
              </a:rPr>
              <a:t>Because of the proof given by this ministry, they will glorify God for your obedience to your confession of the gospel of Christ and for the liberality of your contribution to them and to all, </a:t>
            </a:r>
            <a:r>
              <a:rPr lang="en-US" sz="3000" b="1" baseline="30000" dirty="0">
                <a:solidFill>
                  <a:schemeClr val="bg1"/>
                </a:solidFill>
              </a:rPr>
              <a:t>14 </a:t>
            </a:r>
            <a:r>
              <a:rPr lang="en-US" sz="3000" dirty="0">
                <a:solidFill>
                  <a:schemeClr val="bg1"/>
                </a:solidFill>
              </a:rPr>
              <a:t>while they also, by prayer on your behalf, yearn for you because of the surpassing grace of God in you. </a:t>
            </a:r>
            <a:r>
              <a:rPr lang="en-US" sz="3000" b="1" baseline="30000" dirty="0">
                <a:solidFill>
                  <a:schemeClr val="bg1"/>
                </a:solidFill>
              </a:rPr>
              <a:t>15 </a:t>
            </a:r>
            <a:r>
              <a:rPr lang="en-US" sz="3000" dirty="0">
                <a:solidFill>
                  <a:schemeClr val="bg1"/>
                </a:solidFill>
              </a:rPr>
              <a:t>Thanks be to God for His indescribable gift!							         		           </a:t>
            </a:r>
            <a:r>
              <a:rPr lang="en-US" sz="3000" i="1" dirty="0">
                <a:solidFill>
                  <a:schemeClr val="bg1"/>
                </a:solidFill>
                <a:latin typeface="&amp;quot"/>
              </a:rPr>
              <a:t>2 Corinthians 9:10-15</a:t>
            </a:r>
            <a:endParaRPr lang="en-US" sz="3000" i="1" dirty="0">
              <a:solidFill>
                <a:schemeClr val="bg1"/>
              </a:solidFill>
            </a:endParaRPr>
          </a:p>
        </p:txBody>
      </p:sp>
    </p:spTree>
    <p:extLst>
      <p:ext uri="{BB962C8B-B14F-4D97-AF65-F5344CB8AC3E}">
        <p14:creationId xmlns:p14="http://schemas.microsoft.com/office/powerpoint/2010/main" val="982021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05B420C-9B0C-47E7-AC6F-4EF244B0F264}"/>
              </a:ext>
            </a:extLst>
          </p:cNvPr>
          <p:cNvSpPr/>
          <p:nvPr/>
        </p:nvSpPr>
        <p:spPr>
          <a:xfrm>
            <a:off x="482065" y="603148"/>
            <a:ext cx="8179870" cy="4524315"/>
          </a:xfrm>
          <a:prstGeom prst="rect">
            <a:avLst/>
          </a:prstGeom>
        </p:spPr>
        <p:txBody>
          <a:bodyPr wrap="square">
            <a:spAutoFit/>
          </a:bodyPr>
          <a:lstStyle/>
          <a:p>
            <a:r>
              <a:rPr lang="en-US" sz="3200" b="1" baseline="30000" dirty="0">
                <a:solidFill>
                  <a:schemeClr val="bg1"/>
                </a:solidFill>
              </a:rPr>
              <a:t>13 </a:t>
            </a:r>
            <a:r>
              <a:rPr lang="en-US" sz="3200" dirty="0">
                <a:solidFill>
                  <a:schemeClr val="bg1"/>
                </a:solidFill>
              </a:rPr>
              <a:t>For this is not for the ease of others and for your affliction, but by way of equality— </a:t>
            </a:r>
            <a:r>
              <a:rPr lang="en-US" sz="3200" b="1" baseline="30000" dirty="0">
                <a:solidFill>
                  <a:schemeClr val="bg1"/>
                </a:solidFill>
              </a:rPr>
              <a:t>14 </a:t>
            </a:r>
            <a:r>
              <a:rPr lang="en-US" sz="3200" dirty="0">
                <a:solidFill>
                  <a:schemeClr val="bg1"/>
                </a:solidFill>
              </a:rPr>
              <a:t>at this present time your abundance being a supply for their need, so that their abundance also may become a supply for your need, that there may be equality… </a:t>
            </a:r>
            <a:r>
              <a:rPr lang="en-US" sz="3200" b="1" baseline="30000" dirty="0">
                <a:solidFill>
                  <a:schemeClr val="bg1"/>
                </a:solidFill>
              </a:rPr>
              <a:t>24 </a:t>
            </a:r>
            <a:r>
              <a:rPr lang="en-US" sz="3200" dirty="0">
                <a:solidFill>
                  <a:schemeClr val="bg1"/>
                </a:solidFill>
              </a:rPr>
              <a:t>Therefore openly before the churches, show them the proof of your love and of our reason for boasting about you.	         		</a:t>
            </a:r>
          </a:p>
          <a:p>
            <a:r>
              <a:rPr lang="en-US" sz="3200" i="1" dirty="0">
                <a:solidFill>
                  <a:schemeClr val="bg1"/>
                </a:solidFill>
                <a:latin typeface="&amp;quot"/>
              </a:rPr>
              <a:t>								2 Corinthians 8:13-14, 24</a:t>
            </a:r>
            <a:endParaRPr lang="en-US" sz="3200" i="1" dirty="0">
              <a:solidFill>
                <a:schemeClr val="bg1"/>
              </a:solidFill>
            </a:endParaRPr>
          </a:p>
        </p:txBody>
      </p:sp>
    </p:spTree>
    <p:extLst>
      <p:ext uri="{BB962C8B-B14F-4D97-AF65-F5344CB8AC3E}">
        <p14:creationId xmlns:p14="http://schemas.microsoft.com/office/powerpoint/2010/main" val="2315768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05B420C-9B0C-47E7-AC6F-4EF244B0F264}"/>
              </a:ext>
            </a:extLst>
          </p:cNvPr>
          <p:cNvSpPr/>
          <p:nvPr/>
        </p:nvSpPr>
        <p:spPr>
          <a:xfrm>
            <a:off x="482065" y="662525"/>
            <a:ext cx="8179870" cy="3046988"/>
          </a:xfrm>
          <a:prstGeom prst="rect">
            <a:avLst/>
          </a:prstGeom>
        </p:spPr>
        <p:txBody>
          <a:bodyPr wrap="square">
            <a:spAutoFit/>
          </a:bodyPr>
          <a:lstStyle/>
          <a:p>
            <a:r>
              <a:rPr lang="en-US" sz="3200" b="1" baseline="30000" dirty="0">
                <a:solidFill>
                  <a:schemeClr val="bg1"/>
                </a:solidFill>
              </a:rPr>
              <a:t>4 </a:t>
            </a:r>
            <a:r>
              <a:rPr lang="en-US" sz="3200" dirty="0">
                <a:solidFill>
                  <a:schemeClr val="bg1"/>
                </a:solidFill>
              </a:rPr>
              <a:t>For just as we have many members in one body and all the members do not have the same function, </a:t>
            </a:r>
            <a:r>
              <a:rPr lang="en-US" sz="3200" b="1" baseline="30000" dirty="0">
                <a:solidFill>
                  <a:schemeClr val="bg1"/>
                </a:solidFill>
              </a:rPr>
              <a:t>5 </a:t>
            </a:r>
            <a:r>
              <a:rPr lang="en-US" sz="3200" dirty="0">
                <a:solidFill>
                  <a:schemeClr val="bg1"/>
                </a:solidFill>
              </a:rPr>
              <a:t>so we, who are many, are one body in Christ, and individually members one of another. 	         		</a:t>
            </a:r>
          </a:p>
          <a:p>
            <a:r>
              <a:rPr lang="en-US" sz="3200" i="1" dirty="0">
                <a:solidFill>
                  <a:schemeClr val="bg1"/>
                </a:solidFill>
                <a:latin typeface="&amp;quot"/>
              </a:rPr>
              <a:t>										Romans 12:4-5</a:t>
            </a:r>
            <a:endParaRPr lang="en-US" sz="3200" i="1" dirty="0">
              <a:solidFill>
                <a:schemeClr val="bg1"/>
              </a:solidFill>
            </a:endParaRPr>
          </a:p>
        </p:txBody>
      </p:sp>
    </p:spTree>
    <p:extLst>
      <p:ext uri="{BB962C8B-B14F-4D97-AF65-F5344CB8AC3E}">
        <p14:creationId xmlns:p14="http://schemas.microsoft.com/office/powerpoint/2010/main" val="11765870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05B420C-9B0C-47E7-AC6F-4EF244B0F264}"/>
              </a:ext>
            </a:extLst>
          </p:cNvPr>
          <p:cNvSpPr/>
          <p:nvPr/>
        </p:nvSpPr>
        <p:spPr>
          <a:xfrm>
            <a:off x="482065" y="662525"/>
            <a:ext cx="8179870" cy="3539430"/>
          </a:xfrm>
          <a:prstGeom prst="rect">
            <a:avLst/>
          </a:prstGeom>
        </p:spPr>
        <p:txBody>
          <a:bodyPr wrap="square">
            <a:spAutoFit/>
          </a:bodyPr>
          <a:lstStyle/>
          <a:p>
            <a:r>
              <a:rPr lang="en-US" sz="3200" b="1" baseline="30000" dirty="0">
                <a:solidFill>
                  <a:schemeClr val="bg1"/>
                </a:solidFill>
              </a:rPr>
              <a:t>4 </a:t>
            </a:r>
            <a:r>
              <a:rPr lang="en-US" sz="3200" dirty="0">
                <a:solidFill>
                  <a:schemeClr val="bg1"/>
                </a:solidFill>
              </a:rPr>
              <a:t>For just as we have many members in one body and all the members do not have the same function, </a:t>
            </a:r>
            <a:r>
              <a:rPr lang="en-US" sz="3200" b="1" baseline="30000" dirty="0">
                <a:solidFill>
                  <a:schemeClr val="bg1"/>
                </a:solidFill>
              </a:rPr>
              <a:t>5 </a:t>
            </a:r>
            <a:r>
              <a:rPr lang="en-US" sz="3200" dirty="0">
                <a:solidFill>
                  <a:schemeClr val="bg1"/>
                </a:solidFill>
              </a:rPr>
              <a:t>so we, who are many, are one body in Christ, and individually members one of another. …</a:t>
            </a:r>
            <a:r>
              <a:rPr lang="en-US" sz="3200" b="1" baseline="30000" dirty="0">
                <a:solidFill>
                  <a:schemeClr val="bg1"/>
                </a:solidFill>
              </a:rPr>
              <a:t>13 </a:t>
            </a:r>
            <a:r>
              <a:rPr lang="en-US" sz="3200" dirty="0">
                <a:solidFill>
                  <a:schemeClr val="bg1"/>
                </a:solidFill>
              </a:rPr>
              <a:t>contributing to the needs of the saints, practicing hospitality.	         		</a:t>
            </a:r>
          </a:p>
          <a:p>
            <a:r>
              <a:rPr lang="en-US" sz="3200" i="1" dirty="0">
                <a:solidFill>
                  <a:schemeClr val="bg1"/>
                </a:solidFill>
                <a:latin typeface="&amp;quot"/>
              </a:rPr>
              <a:t>										Romans 12:4-5, 13</a:t>
            </a:r>
            <a:endParaRPr lang="en-US" sz="3200" i="1" dirty="0">
              <a:solidFill>
                <a:schemeClr val="bg1"/>
              </a:solidFill>
            </a:endParaRPr>
          </a:p>
        </p:txBody>
      </p:sp>
    </p:spTree>
    <p:extLst>
      <p:ext uri="{BB962C8B-B14F-4D97-AF65-F5344CB8AC3E}">
        <p14:creationId xmlns:p14="http://schemas.microsoft.com/office/powerpoint/2010/main" val="1483378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4185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05B420C-9B0C-47E7-AC6F-4EF244B0F264}"/>
              </a:ext>
            </a:extLst>
          </p:cNvPr>
          <p:cNvSpPr/>
          <p:nvPr/>
        </p:nvSpPr>
        <p:spPr>
          <a:xfrm>
            <a:off x="409474" y="584951"/>
            <a:ext cx="8325051" cy="4524315"/>
          </a:xfrm>
          <a:prstGeom prst="rect">
            <a:avLst/>
          </a:prstGeom>
        </p:spPr>
        <p:txBody>
          <a:bodyPr wrap="square">
            <a:spAutoFit/>
          </a:bodyPr>
          <a:lstStyle/>
          <a:p>
            <a:r>
              <a:rPr lang="en-US" sz="3200" b="1" baseline="30000" dirty="0">
                <a:solidFill>
                  <a:schemeClr val="bg1"/>
                </a:solidFill>
              </a:rPr>
              <a:t>25 </a:t>
            </a:r>
            <a:r>
              <a:rPr lang="en-US" sz="3200" dirty="0">
                <a:solidFill>
                  <a:schemeClr val="bg1"/>
                </a:solidFill>
              </a:rPr>
              <a:t>but now, I am going to Jerusalem serving the saints. </a:t>
            </a:r>
            <a:r>
              <a:rPr lang="en-US" sz="3200" b="1" baseline="30000" dirty="0">
                <a:solidFill>
                  <a:schemeClr val="bg1"/>
                </a:solidFill>
              </a:rPr>
              <a:t>26 </a:t>
            </a:r>
            <a:r>
              <a:rPr lang="en-US" sz="3200" dirty="0">
                <a:solidFill>
                  <a:schemeClr val="bg1"/>
                </a:solidFill>
              </a:rPr>
              <a:t>For Macedonia and Achaia have been pleased to make a contribution for the poor among the saints in Jerusalem. </a:t>
            </a:r>
            <a:r>
              <a:rPr lang="en-US" sz="3200" b="1" baseline="30000" dirty="0">
                <a:solidFill>
                  <a:schemeClr val="bg1"/>
                </a:solidFill>
              </a:rPr>
              <a:t>27 </a:t>
            </a:r>
            <a:r>
              <a:rPr lang="en-US" sz="3200" dirty="0">
                <a:solidFill>
                  <a:schemeClr val="bg1"/>
                </a:solidFill>
              </a:rPr>
              <a:t>Yes, they were pleased to do so, and they are indebted to them. For if the Gentiles have shared in their spiritual things, they are indebted to minister to them also in material things.</a:t>
            </a:r>
          </a:p>
          <a:p>
            <a:r>
              <a:rPr lang="en-US" sz="3200" i="1" dirty="0">
                <a:solidFill>
                  <a:schemeClr val="bg1"/>
                </a:solidFill>
              </a:rPr>
              <a:t>											Romans 15:25-27</a:t>
            </a:r>
          </a:p>
        </p:txBody>
      </p:sp>
    </p:spTree>
    <p:extLst>
      <p:ext uri="{BB962C8B-B14F-4D97-AF65-F5344CB8AC3E}">
        <p14:creationId xmlns:p14="http://schemas.microsoft.com/office/powerpoint/2010/main" val="11728963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1653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14300" y="125941"/>
            <a:ext cx="8915400" cy="5509200"/>
          </a:xfrm>
          <a:prstGeom prst="rect">
            <a:avLst/>
          </a:prstGeom>
        </p:spPr>
        <p:txBody>
          <a:bodyPr wrap="square">
            <a:spAutoFit/>
          </a:bodyPr>
          <a:lstStyle/>
          <a:p>
            <a:r>
              <a:rPr lang="en-US" sz="3200" dirty="0">
                <a:solidFill>
                  <a:schemeClr val="bg1"/>
                </a:solidFill>
              </a:rPr>
              <a:t>Those who have means and are willing, each according to his own choice, gives what he wills, and what is collected is deposited with the president. He provides for the orphans and the widows, those who are in account of sickness or some other causes, those who are in bonds and strangers who are sojourning, and in a word he becomes a protector of all who are in need. </a:t>
            </a:r>
          </a:p>
          <a:p>
            <a:r>
              <a:rPr lang="en-US" sz="3200" dirty="0">
                <a:solidFill>
                  <a:schemeClr val="bg1"/>
                </a:solidFill>
              </a:rPr>
              <a:t>								   –Justin Martyr (100-165 AD)</a:t>
            </a:r>
          </a:p>
          <a:p>
            <a:r>
              <a:rPr lang="en-US" sz="3200" dirty="0">
                <a:solidFill>
                  <a:schemeClr val="bg1"/>
                </a:solidFill>
              </a:rPr>
              <a:t>																						</a:t>
            </a:r>
            <a:endParaRPr lang="en-US" sz="3200" i="1" dirty="0">
              <a:solidFill>
                <a:schemeClr val="bg1"/>
              </a:solidFill>
            </a:endParaRPr>
          </a:p>
        </p:txBody>
      </p:sp>
      <p:pic>
        <p:nvPicPr>
          <p:cNvPr id="4" name="Picture 3" descr="An old photo of a person&#10;&#10;Description automatically generated">
            <a:extLst>
              <a:ext uri="{FF2B5EF4-FFF2-40B4-BE49-F238E27FC236}">
                <a16:creationId xmlns:a16="http://schemas.microsoft.com/office/drawing/2014/main" id="{57D23762-8C21-413D-BBB9-FC1238DD2A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 y="4193133"/>
            <a:ext cx="2047009" cy="2538926"/>
          </a:xfrm>
          <a:prstGeom prst="rect">
            <a:avLst/>
          </a:prstGeom>
        </p:spPr>
      </p:pic>
    </p:spTree>
    <p:extLst>
      <p:ext uri="{BB962C8B-B14F-4D97-AF65-F5344CB8AC3E}">
        <p14:creationId xmlns:p14="http://schemas.microsoft.com/office/powerpoint/2010/main" val="582839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14300" y="125941"/>
            <a:ext cx="8915400" cy="5016758"/>
          </a:xfrm>
          <a:prstGeom prst="rect">
            <a:avLst/>
          </a:prstGeom>
        </p:spPr>
        <p:txBody>
          <a:bodyPr wrap="square">
            <a:spAutoFit/>
          </a:bodyPr>
          <a:lstStyle/>
          <a:p>
            <a:r>
              <a:rPr lang="en-US" sz="3200" dirty="0">
                <a:solidFill>
                  <a:schemeClr val="bg1"/>
                </a:solidFill>
              </a:rPr>
              <a:t>Although we have a kind of money-chest, it is not gathered from the fees of our leaders as if religion were a matter of purchase. Every individual puts in a small contribution on the monthly day, or when he wishes and only if he wishes and is able. For no one is compelled, but he contributes voluntarily. These contributions are trust funds of piety.  </a:t>
            </a:r>
          </a:p>
          <a:p>
            <a:r>
              <a:rPr lang="en-US" sz="3200" dirty="0">
                <a:solidFill>
                  <a:schemeClr val="bg1"/>
                </a:solidFill>
              </a:rPr>
              <a:t>										–Tertullian (160-240 AD)</a:t>
            </a:r>
          </a:p>
          <a:p>
            <a:r>
              <a:rPr lang="en-US" sz="3200" dirty="0">
                <a:solidFill>
                  <a:schemeClr val="bg1"/>
                </a:solidFill>
              </a:rPr>
              <a:t>																						</a:t>
            </a:r>
            <a:endParaRPr lang="en-US" sz="3200" i="1" dirty="0">
              <a:solidFill>
                <a:schemeClr val="bg1"/>
              </a:solidFill>
            </a:endParaRPr>
          </a:p>
        </p:txBody>
      </p:sp>
      <p:pic>
        <p:nvPicPr>
          <p:cNvPr id="5" name="Picture 4" descr="An old photo of a person&#10;&#10;Description automatically generated">
            <a:extLst>
              <a:ext uri="{FF2B5EF4-FFF2-40B4-BE49-F238E27FC236}">
                <a16:creationId xmlns:a16="http://schemas.microsoft.com/office/drawing/2014/main" id="{2A84E0DB-9986-40D5-AAC5-AA40C6AC24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1822" y="3687793"/>
            <a:ext cx="2415144" cy="2909812"/>
          </a:xfrm>
          <a:prstGeom prst="rect">
            <a:avLst/>
          </a:prstGeom>
        </p:spPr>
      </p:pic>
    </p:spTree>
    <p:extLst>
      <p:ext uri="{BB962C8B-B14F-4D97-AF65-F5344CB8AC3E}">
        <p14:creationId xmlns:p14="http://schemas.microsoft.com/office/powerpoint/2010/main" val="1991490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14300" y="344988"/>
            <a:ext cx="8915400" cy="4031873"/>
          </a:xfrm>
          <a:prstGeom prst="rect">
            <a:avLst/>
          </a:prstGeom>
        </p:spPr>
        <p:txBody>
          <a:bodyPr wrap="square">
            <a:spAutoFit/>
          </a:bodyPr>
          <a:lstStyle/>
          <a:p>
            <a:r>
              <a:rPr lang="en-US" sz="3200" dirty="0">
                <a:solidFill>
                  <a:schemeClr val="bg1"/>
                </a:solidFill>
              </a:rPr>
              <a:t>These contributions are the trust funds of piety. For they are not spent on banquets, drinking parties, or dining clubs. …So great a work of love burns a brand upon us in regards to some. “See,” they say, “how they love one another.” …So we who are united in mind and soul have no hesitation about sharing property. 						</a:t>
            </a:r>
          </a:p>
          <a:p>
            <a:r>
              <a:rPr lang="en-US" sz="3200" dirty="0">
                <a:solidFill>
                  <a:schemeClr val="bg1"/>
                </a:solidFill>
              </a:rPr>
              <a:t>									–Tertullian (160-240 AD) </a:t>
            </a:r>
          </a:p>
        </p:txBody>
      </p:sp>
      <p:pic>
        <p:nvPicPr>
          <p:cNvPr id="5" name="Picture 4" descr="An old photo of a person&#10;&#10;Description automatically generated">
            <a:extLst>
              <a:ext uri="{FF2B5EF4-FFF2-40B4-BE49-F238E27FC236}">
                <a16:creationId xmlns:a16="http://schemas.microsoft.com/office/drawing/2014/main" id="{E0FF6DA6-422F-4135-83F7-1842E268B8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074" y="4049486"/>
            <a:ext cx="2189429" cy="2637866"/>
          </a:xfrm>
          <a:prstGeom prst="rect">
            <a:avLst/>
          </a:prstGeom>
        </p:spPr>
      </p:pic>
    </p:spTree>
    <p:extLst>
      <p:ext uri="{BB962C8B-B14F-4D97-AF65-F5344CB8AC3E}">
        <p14:creationId xmlns:p14="http://schemas.microsoft.com/office/powerpoint/2010/main" val="3251266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14300" y="125941"/>
            <a:ext cx="8915400" cy="6986528"/>
          </a:xfrm>
          <a:prstGeom prst="rect">
            <a:avLst/>
          </a:prstGeom>
        </p:spPr>
        <p:txBody>
          <a:bodyPr wrap="square">
            <a:spAutoFit/>
          </a:bodyPr>
          <a:lstStyle/>
          <a:p>
            <a:r>
              <a:rPr lang="en-US" sz="3200" dirty="0">
                <a:solidFill>
                  <a:schemeClr val="bg1"/>
                </a:solidFill>
              </a:rPr>
              <a:t>They love one another. They do not overlook the widow, and they love the orphan. He who has ministers </a:t>
            </a:r>
            <a:r>
              <a:rPr lang="en-US" sz="3200" dirty="0" err="1">
                <a:solidFill>
                  <a:schemeClr val="bg1"/>
                </a:solidFill>
              </a:rPr>
              <a:t>unbregrudingly</a:t>
            </a:r>
            <a:r>
              <a:rPr lang="en-US" sz="3200" dirty="0">
                <a:solidFill>
                  <a:schemeClr val="bg1"/>
                </a:solidFill>
              </a:rPr>
              <a:t> to him who does not have. When they see strangers, they take them under their own roof and rejoice over him as a true brother, for they do not call themselves brothers according to the flesh but according to the soul. …And if they hear that some are condemned or imprisoned on account of the name of their Lord, they contribute for those condemned and send to them what they need, and if it is possible, they redeem him. 													–Aristides (2</a:t>
            </a:r>
            <a:r>
              <a:rPr lang="en-US" sz="3200" baseline="30000" dirty="0">
                <a:solidFill>
                  <a:schemeClr val="bg1"/>
                </a:solidFill>
              </a:rPr>
              <a:t>nd</a:t>
            </a:r>
            <a:r>
              <a:rPr lang="en-US" sz="3200" dirty="0">
                <a:solidFill>
                  <a:schemeClr val="bg1"/>
                </a:solidFill>
              </a:rPr>
              <a:t> century AD)</a:t>
            </a:r>
          </a:p>
          <a:p>
            <a:r>
              <a:rPr lang="en-US" sz="3200" dirty="0">
                <a:solidFill>
                  <a:schemeClr val="bg1"/>
                </a:solidFill>
              </a:rPr>
              <a:t>																						</a:t>
            </a:r>
            <a:endParaRPr lang="en-US" sz="3200" i="1" dirty="0">
              <a:solidFill>
                <a:schemeClr val="bg1"/>
              </a:solidFill>
            </a:endParaRPr>
          </a:p>
        </p:txBody>
      </p:sp>
    </p:spTree>
    <p:extLst>
      <p:ext uri="{BB962C8B-B14F-4D97-AF65-F5344CB8AC3E}">
        <p14:creationId xmlns:p14="http://schemas.microsoft.com/office/powerpoint/2010/main" val="7761496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14300" y="176874"/>
            <a:ext cx="8915400" cy="5509200"/>
          </a:xfrm>
          <a:prstGeom prst="rect">
            <a:avLst/>
          </a:prstGeom>
        </p:spPr>
        <p:txBody>
          <a:bodyPr wrap="square">
            <a:spAutoFit/>
          </a:bodyPr>
          <a:lstStyle/>
          <a:p>
            <a:r>
              <a:rPr lang="en-US" sz="3200" dirty="0">
                <a:solidFill>
                  <a:schemeClr val="bg1"/>
                </a:solidFill>
              </a:rPr>
              <a:t>There were some even from the cities of Asia who came, the Christians sending them from their common fund to </a:t>
            </a:r>
            <a:r>
              <a:rPr lang="en-US" sz="3200" dirty="0" err="1">
                <a:solidFill>
                  <a:schemeClr val="bg1"/>
                </a:solidFill>
              </a:rPr>
              <a:t>succour</a:t>
            </a:r>
            <a:r>
              <a:rPr lang="en-US" sz="3200" dirty="0">
                <a:solidFill>
                  <a:schemeClr val="bg1"/>
                </a:solidFill>
              </a:rPr>
              <a:t>, defend, and encourage the man. They exhibit extraordinary haste whenever one of them becomes such a public victim, for in no time they lavish their all. And also to </a:t>
            </a:r>
            <a:r>
              <a:rPr lang="en-US" sz="3200" dirty="0" err="1">
                <a:solidFill>
                  <a:schemeClr val="bg1"/>
                </a:solidFill>
              </a:rPr>
              <a:t>Peregrinus</a:t>
            </a:r>
            <a:r>
              <a:rPr lang="en-US" sz="3200" dirty="0">
                <a:solidFill>
                  <a:schemeClr val="bg1"/>
                </a:solidFill>
              </a:rPr>
              <a:t> at that time much money came from them on account of his bonds, and he made of this no little revenue. 					        	–Lucian of </a:t>
            </a:r>
            <a:r>
              <a:rPr lang="en-US" sz="3200" dirty="0" err="1">
                <a:solidFill>
                  <a:schemeClr val="bg1"/>
                </a:solidFill>
              </a:rPr>
              <a:t>Samasota</a:t>
            </a:r>
            <a:r>
              <a:rPr lang="en-US" sz="3200" dirty="0">
                <a:solidFill>
                  <a:schemeClr val="bg1"/>
                </a:solidFill>
              </a:rPr>
              <a:t> (125-180 AD)</a:t>
            </a:r>
          </a:p>
          <a:p>
            <a:r>
              <a:rPr lang="en-US" sz="3200" dirty="0">
                <a:solidFill>
                  <a:schemeClr val="bg1"/>
                </a:solidFill>
              </a:rPr>
              <a:t>																						</a:t>
            </a:r>
            <a:endParaRPr lang="en-US" sz="3200" i="1" dirty="0">
              <a:solidFill>
                <a:schemeClr val="bg1"/>
              </a:solidFill>
            </a:endParaRPr>
          </a:p>
        </p:txBody>
      </p:sp>
      <p:pic>
        <p:nvPicPr>
          <p:cNvPr id="4" name="Picture 3" descr="A close up of a person&#10;&#10;Description automatically generated">
            <a:extLst>
              <a:ext uri="{FF2B5EF4-FFF2-40B4-BE49-F238E27FC236}">
                <a16:creationId xmlns:a16="http://schemas.microsoft.com/office/drawing/2014/main" id="{4E223EF6-3B2A-4664-92DF-25A31A8375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4043" y="4151863"/>
            <a:ext cx="1741034" cy="2529263"/>
          </a:xfrm>
          <a:prstGeom prst="rect">
            <a:avLst/>
          </a:prstGeom>
        </p:spPr>
      </p:pic>
    </p:spTree>
    <p:extLst>
      <p:ext uri="{BB962C8B-B14F-4D97-AF65-F5344CB8AC3E}">
        <p14:creationId xmlns:p14="http://schemas.microsoft.com/office/powerpoint/2010/main" val="4115515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2C6893D-F212-46F4-8353-FA5F7950D916}"/>
              </a:ext>
            </a:extLst>
          </p:cNvPr>
          <p:cNvSpPr/>
          <p:nvPr/>
        </p:nvSpPr>
        <p:spPr>
          <a:xfrm>
            <a:off x="114300" y="344988"/>
            <a:ext cx="8915400" cy="3046988"/>
          </a:xfrm>
          <a:prstGeom prst="rect">
            <a:avLst/>
          </a:prstGeom>
        </p:spPr>
        <p:txBody>
          <a:bodyPr wrap="square">
            <a:spAutoFit/>
          </a:bodyPr>
          <a:lstStyle/>
          <a:p>
            <a:r>
              <a:rPr lang="en-US" sz="3200" dirty="0">
                <a:solidFill>
                  <a:schemeClr val="bg1"/>
                </a:solidFill>
              </a:rPr>
              <a:t>And it is not right for one to live in luxury, while many are in want. How much more glorious is it to do good to many, than to live sumptuously! How much wiser to spend money on human beings than on jewels and gold! </a:t>
            </a:r>
          </a:p>
          <a:p>
            <a:r>
              <a:rPr lang="en-US" sz="3200" dirty="0">
                <a:solidFill>
                  <a:schemeClr val="bg1"/>
                </a:solidFill>
              </a:rPr>
              <a:t>					–Clement of Alexandria (150-215 AD) </a:t>
            </a:r>
          </a:p>
        </p:txBody>
      </p:sp>
      <p:pic>
        <p:nvPicPr>
          <p:cNvPr id="4" name="Picture 3" descr="An old photo of a person&#10;&#10;Description automatically generated">
            <a:extLst>
              <a:ext uri="{FF2B5EF4-FFF2-40B4-BE49-F238E27FC236}">
                <a16:creationId xmlns:a16="http://schemas.microsoft.com/office/drawing/2014/main" id="{D1FA449A-27B5-4C2D-822F-3F3E1C3AC6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456" y="3715406"/>
            <a:ext cx="2428998" cy="2929086"/>
          </a:xfrm>
          <a:prstGeom prst="rect">
            <a:avLst/>
          </a:prstGeom>
        </p:spPr>
      </p:pic>
    </p:spTree>
    <p:extLst>
      <p:ext uri="{BB962C8B-B14F-4D97-AF65-F5344CB8AC3E}">
        <p14:creationId xmlns:p14="http://schemas.microsoft.com/office/powerpoint/2010/main" val="3082625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799</TotalTime>
  <Words>2026</Words>
  <Application>Microsoft Office PowerPoint</Application>
  <PresentationFormat>On-screen Show (4:3)</PresentationFormat>
  <Paragraphs>59</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&amp;quot</vt:lpstr>
      <vt:lpstr>Arial</vt:lpstr>
      <vt:lpstr>Bradley Hand ITC</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60</cp:revision>
  <dcterms:created xsi:type="dcterms:W3CDTF">2019-10-15T13:09:19Z</dcterms:created>
  <dcterms:modified xsi:type="dcterms:W3CDTF">2019-12-13T21:11:10Z</dcterms:modified>
</cp:coreProperties>
</file>