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15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F7AD1D-1ECC-4F6F-8069-98A8A99ED69D}"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FA2D87-1178-42E2-9108-607569B7B3EC}" type="slidenum">
              <a:rPr lang="en-US" smtClean="0"/>
              <a:t>‹#›</a:t>
            </a:fld>
            <a:endParaRPr lang="en-US"/>
          </a:p>
        </p:txBody>
      </p:sp>
    </p:spTree>
    <p:extLst>
      <p:ext uri="{BB962C8B-B14F-4D97-AF65-F5344CB8AC3E}">
        <p14:creationId xmlns:p14="http://schemas.microsoft.com/office/powerpoint/2010/main" val="100764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F7AD1D-1ECC-4F6F-8069-98A8A99ED69D}"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FA2D87-1178-42E2-9108-607569B7B3EC}" type="slidenum">
              <a:rPr lang="en-US" smtClean="0"/>
              <a:t>‹#›</a:t>
            </a:fld>
            <a:endParaRPr lang="en-US"/>
          </a:p>
        </p:txBody>
      </p:sp>
    </p:spTree>
    <p:extLst>
      <p:ext uri="{BB962C8B-B14F-4D97-AF65-F5344CB8AC3E}">
        <p14:creationId xmlns:p14="http://schemas.microsoft.com/office/powerpoint/2010/main" val="1528174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F7AD1D-1ECC-4F6F-8069-98A8A99ED69D}"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FA2D87-1178-42E2-9108-607569B7B3EC}" type="slidenum">
              <a:rPr lang="en-US" smtClean="0"/>
              <a:t>‹#›</a:t>
            </a:fld>
            <a:endParaRPr lang="en-US"/>
          </a:p>
        </p:txBody>
      </p:sp>
    </p:spTree>
    <p:extLst>
      <p:ext uri="{BB962C8B-B14F-4D97-AF65-F5344CB8AC3E}">
        <p14:creationId xmlns:p14="http://schemas.microsoft.com/office/powerpoint/2010/main" val="1130006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F7AD1D-1ECC-4F6F-8069-98A8A99ED69D}"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FA2D87-1178-42E2-9108-607569B7B3EC}" type="slidenum">
              <a:rPr lang="en-US" smtClean="0"/>
              <a:t>‹#›</a:t>
            </a:fld>
            <a:endParaRPr lang="en-US"/>
          </a:p>
        </p:txBody>
      </p:sp>
    </p:spTree>
    <p:extLst>
      <p:ext uri="{BB962C8B-B14F-4D97-AF65-F5344CB8AC3E}">
        <p14:creationId xmlns:p14="http://schemas.microsoft.com/office/powerpoint/2010/main" val="1560846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F7AD1D-1ECC-4F6F-8069-98A8A99ED69D}" type="datetimeFigureOut">
              <a:rPr lang="en-US" smtClean="0"/>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FA2D87-1178-42E2-9108-607569B7B3EC}" type="slidenum">
              <a:rPr lang="en-US" smtClean="0"/>
              <a:t>‹#›</a:t>
            </a:fld>
            <a:endParaRPr lang="en-US"/>
          </a:p>
        </p:txBody>
      </p:sp>
    </p:spTree>
    <p:extLst>
      <p:ext uri="{BB962C8B-B14F-4D97-AF65-F5344CB8AC3E}">
        <p14:creationId xmlns:p14="http://schemas.microsoft.com/office/powerpoint/2010/main" val="1952765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F7AD1D-1ECC-4F6F-8069-98A8A99ED69D}" type="datetimeFigureOut">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FA2D87-1178-42E2-9108-607569B7B3EC}" type="slidenum">
              <a:rPr lang="en-US" smtClean="0"/>
              <a:t>‹#›</a:t>
            </a:fld>
            <a:endParaRPr lang="en-US"/>
          </a:p>
        </p:txBody>
      </p:sp>
    </p:spTree>
    <p:extLst>
      <p:ext uri="{BB962C8B-B14F-4D97-AF65-F5344CB8AC3E}">
        <p14:creationId xmlns:p14="http://schemas.microsoft.com/office/powerpoint/2010/main" val="333057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F7AD1D-1ECC-4F6F-8069-98A8A99ED69D}" type="datetimeFigureOut">
              <a:rPr lang="en-US" smtClean="0"/>
              <a:t>11/1/2019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FA2D87-1178-42E2-9108-607569B7B3EC}" type="slidenum">
              <a:rPr lang="en-US" smtClean="0"/>
              <a:t>‹#›</a:t>
            </a:fld>
            <a:endParaRPr lang="en-US"/>
          </a:p>
        </p:txBody>
      </p:sp>
    </p:spTree>
    <p:extLst>
      <p:ext uri="{BB962C8B-B14F-4D97-AF65-F5344CB8AC3E}">
        <p14:creationId xmlns:p14="http://schemas.microsoft.com/office/powerpoint/2010/main" val="3060189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F7AD1D-1ECC-4F6F-8069-98A8A99ED69D}" type="datetimeFigureOut">
              <a:rPr lang="en-US" smtClean="0"/>
              <a:t>11/1/2019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FA2D87-1178-42E2-9108-607569B7B3EC}" type="slidenum">
              <a:rPr lang="en-US" smtClean="0"/>
              <a:t>‹#›</a:t>
            </a:fld>
            <a:endParaRPr lang="en-US"/>
          </a:p>
        </p:txBody>
      </p:sp>
    </p:spTree>
    <p:extLst>
      <p:ext uri="{BB962C8B-B14F-4D97-AF65-F5344CB8AC3E}">
        <p14:creationId xmlns:p14="http://schemas.microsoft.com/office/powerpoint/2010/main" val="3509860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F7AD1D-1ECC-4F6F-8069-98A8A99ED69D}" type="datetimeFigureOut">
              <a:rPr lang="en-US" smtClean="0"/>
              <a:t>11/1/2019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FA2D87-1178-42E2-9108-607569B7B3EC}" type="slidenum">
              <a:rPr lang="en-US" smtClean="0"/>
              <a:t>‹#›</a:t>
            </a:fld>
            <a:endParaRPr lang="en-US"/>
          </a:p>
        </p:txBody>
      </p:sp>
    </p:spTree>
    <p:extLst>
      <p:ext uri="{BB962C8B-B14F-4D97-AF65-F5344CB8AC3E}">
        <p14:creationId xmlns:p14="http://schemas.microsoft.com/office/powerpoint/2010/main" val="2043417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F7AD1D-1ECC-4F6F-8069-98A8A99ED69D}" type="datetimeFigureOut">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FA2D87-1178-42E2-9108-607569B7B3EC}" type="slidenum">
              <a:rPr lang="en-US" smtClean="0"/>
              <a:t>‹#›</a:t>
            </a:fld>
            <a:endParaRPr lang="en-US"/>
          </a:p>
        </p:txBody>
      </p:sp>
    </p:spTree>
    <p:extLst>
      <p:ext uri="{BB962C8B-B14F-4D97-AF65-F5344CB8AC3E}">
        <p14:creationId xmlns:p14="http://schemas.microsoft.com/office/powerpoint/2010/main" val="1067810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F7AD1D-1ECC-4F6F-8069-98A8A99ED69D}" type="datetimeFigureOut">
              <a:rPr lang="en-US" smtClean="0"/>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FA2D87-1178-42E2-9108-607569B7B3EC}" type="slidenum">
              <a:rPr lang="en-US" smtClean="0"/>
              <a:t>‹#›</a:t>
            </a:fld>
            <a:endParaRPr lang="en-US"/>
          </a:p>
        </p:txBody>
      </p:sp>
    </p:spTree>
    <p:extLst>
      <p:ext uri="{BB962C8B-B14F-4D97-AF65-F5344CB8AC3E}">
        <p14:creationId xmlns:p14="http://schemas.microsoft.com/office/powerpoint/2010/main" val="1520108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F7AD1D-1ECC-4F6F-8069-98A8A99ED69D}" type="datetimeFigureOut">
              <a:rPr lang="en-US" smtClean="0"/>
              <a:t>11/1/2019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FA2D87-1178-42E2-9108-607569B7B3EC}" type="slidenum">
              <a:rPr lang="en-US" smtClean="0"/>
              <a:t>‹#›</a:t>
            </a:fld>
            <a:endParaRPr lang="en-US"/>
          </a:p>
        </p:txBody>
      </p:sp>
    </p:spTree>
    <p:extLst>
      <p:ext uri="{BB962C8B-B14F-4D97-AF65-F5344CB8AC3E}">
        <p14:creationId xmlns:p14="http://schemas.microsoft.com/office/powerpoint/2010/main" val="4746245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8903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6B30827-CD0A-4E14-B9CF-9C80B8ED03CF}"/>
              </a:ext>
            </a:extLst>
          </p:cNvPr>
          <p:cNvSpPr/>
          <p:nvPr/>
        </p:nvSpPr>
        <p:spPr>
          <a:xfrm>
            <a:off x="228600" y="784890"/>
            <a:ext cx="8686800" cy="4524315"/>
          </a:xfrm>
          <a:prstGeom prst="rect">
            <a:avLst/>
          </a:prstGeom>
        </p:spPr>
        <p:txBody>
          <a:bodyPr wrap="square">
            <a:spAutoFit/>
          </a:bodyPr>
          <a:lstStyle/>
          <a:p>
            <a:r>
              <a:rPr lang="en-US" sz="3200" dirty="0">
                <a:solidFill>
                  <a:schemeClr val="bg1"/>
                </a:solidFill>
              </a:rPr>
              <a:t>Paul, a bond-servant of Christ Jesus, called as an apostle, set apart for the gospel of God, </a:t>
            </a:r>
            <a:r>
              <a:rPr lang="en-US" sz="3200" b="1" baseline="30000" dirty="0">
                <a:solidFill>
                  <a:schemeClr val="bg1"/>
                </a:solidFill>
              </a:rPr>
              <a:t>2 </a:t>
            </a:r>
            <a:r>
              <a:rPr lang="en-US" sz="3200" dirty="0">
                <a:solidFill>
                  <a:schemeClr val="bg1"/>
                </a:solidFill>
              </a:rPr>
              <a:t>which He promised beforehand through His prophets in the holy Scriptures, </a:t>
            </a:r>
            <a:r>
              <a:rPr lang="en-US" sz="3200" b="1" baseline="30000" dirty="0">
                <a:solidFill>
                  <a:schemeClr val="bg1"/>
                </a:solidFill>
              </a:rPr>
              <a:t>3 </a:t>
            </a:r>
            <a:r>
              <a:rPr lang="en-US" sz="3200" dirty="0">
                <a:solidFill>
                  <a:schemeClr val="bg1"/>
                </a:solidFill>
              </a:rPr>
              <a:t>concerning His Son, who was born of </a:t>
            </a:r>
            <a:r>
              <a:rPr lang="en-US" sz="3200" b="1" dirty="0">
                <a:solidFill>
                  <a:srgbClr val="FFFF00"/>
                </a:solidFill>
              </a:rPr>
              <a:t>a </a:t>
            </a:r>
            <a:r>
              <a:rPr lang="en-US" sz="3200" b="1" baseline="30000" dirty="0">
                <a:solidFill>
                  <a:srgbClr val="FFFF00"/>
                </a:solidFill>
              </a:rPr>
              <a:t> </a:t>
            </a:r>
            <a:r>
              <a:rPr lang="en-US" sz="3200" b="1" dirty="0">
                <a:solidFill>
                  <a:srgbClr val="FFFF00"/>
                </a:solidFill>
              </a:rPr>
              <a:t>descendant of David </a:t>
            </a:r>
            <a:r>
              <a:rPr lang="en-US" sz="3200" dirty="0">
                <a:solidFill>
                  <a:schemeClr val="bg1"/>
                </a:solidFill>
              </a:rPr>
              <a:t>according to the flesh, </a:t>
            </a:r>
            <a:r>
              <a:rPr lang="en-US" sz="3200" b="1" baseline="30000" dirty="0">
                <a:solidFill>
                  <a:schemeClr val="bg1"/>
                </a:solidFill>
              </a:rPr>
              <a:t>4 </a:t>
            </a:r>
            <a:r>
              <a:rPr lang="en-US" sz="3200" dirty="0">
                <a:solidFill>
                  <a:schemeClr val="bg1"/>
                </a:solidFill>
              </a:rPr>
              <a:t>who was declared the Son of God with power by the resurrection from the dead, according to the Spirit of holiness, Jesus Christ our Lord										     							</a:t>
            </a:r>
            <a:r>
              <a:rPr lang="en-US" sz="3200" i="1" dirty="0">
                <a:solidFill>
                  <a:schemeClr val="bg1"/>
                </a:solidFill>
              </a:rPr>
              <a:t>Romans 1:1-4</a:t>
            </a:r>
          </a:p>
        </p:txBody>
      </p:sp>
    </p:spTree>
    <p:extLst>
      <p:ext uri="{BB962C8B-B14F-4D97-AF65-F5344CB8AC3E}">
        <p14:creationId xmlns:p14="http://schemas.microsoft.com/office/powerpoint/2010/main" val="2910826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6B30827-CD0A-4E14-B9CF-9C80B8ED03CF}"/>
              </a:ext>
            </a:extLst>
          </p:cNvPr>
          <p:cNvSpPr/>
          <p:nvPr/>
        </p:nvSpPr>
        <p:spPr>
          <a:xfrm>
            <a:off x="0" y="0"/>
            <a:ext cx="9144000" cy="7478970"/>
          </a:xfrm>
          <a:prstGeom prst="rect">
            <a:avLst/>
          </a:prstGeom>
        </p:spPr>
        <p:txBody>
          <a:bodyPr wrap="square">
            <a:spAutoFit/>
          </a:bodyPr>
          <a:lstStyle/>
          <a:p>
            <a:r>
              <a:rPr lang="en-US" sz="3200" b="1" baseline="30000" dirty="0">
                <a:solidFill>
                  <a:schemeClr val="bg1"/>
                </a:solidFill>
              </a:rPr>
              <a:t>9 </a:t>
            </a:r>
            <a:r>
              <a:rPr lang="en-US" sz="3200" dirty="0">
                <a:solidFill>
                  <a:schemeClr val="bg1"/>
                </a:solidFill>
              </a:rPr>
              <a:t>By faith he lived as an alien in the land of promise, as in a foreign land, dwelling in tents with Isaac and Jacob, fellow heirs of the same </a:t>
            </a:r>
            <a:r>
              <a:rPr lang="en-US" sz="3200" b="1" dirty="0">
                <a:solidFill>
                  <a:srgbClr val="FFFF00"/>
                </a:solidFill>
              </a:rPr>
              <a:t>promise</a:t>
            </a:r>
            <a:r>
              <a:rPr lang="en-US" sz="3200" dirty="0">
                <a:solidFill>
                  <a:schemeClr val="bg1"/>
                </a:solidFill>
              </a:rPr>
              <a:t>… </a:t>
            </a:r>
            <a:r>
              <a:rPr lang="en-US" sz="3200" b="1" baseline="30000" dirty="0">
                <a:solidFill>
                  <a:schemeClr val="bg1"/>
                </a:solidFill>
              </a:rPr>
              <a:t>11 </a:t>
            </a:r>
            <a:r>
              <a:rPr lang="en-US" sz="3200" dirty="0">
                <a:solidFill>
                  <a:schemeClr val="bg1"/>
                </a:solidFill>
              </a:rPr>
              <a:t>By faith even Sarah herself received ability to conceive, even beyond the proper time of life, since she considered Him faithful who had </a:t>
            </a:r>
            <a:r>
              <a:rPr lang="en-US" sz="3200" b="1" dirty="0">
                <a:solidFill>
                  <a:srgbClr val="FFFF00"/>
                </a:solidFill>
              </a:rPr>
              <a:t>promised</a:t>
            </a:r>
            <a:r>
              <a:rPr lang="en-US" sz="3200" dirty="0">
                <a:solidFill>
                  <a:schemeClr val="bg1"/>
                </a:solidFill>
              </a:rPr>
              <a:t>.	…</a:t>
            </a:r>
            <a:r>
              <a:rPr lang="en-US" sz="3200" b="1" baseline="30000" dirty="0">
                <a:solidFill>
                  <a:schemeClr val="bg1"/>
                </a:solidFill>
              </a:rPr>
              <a:t>13 </a:t>
            </a:r>
            <a:r>
              <a:rPr lang="en-US" sz="3200" dirty="0">
                <a:solidFill>
                  <a:schemeClr val="bg1"/>
                </a:solidFill>
              </a:rPr>
              <a:t>All these died in faith, without receiving the </a:t>
            </a:r>
            <a:r>
              <a:rPr lang="en-US" sz="3200" b="1" dirty="0">
                <a:solidFill>
                  <a:srgbClr val="FFFF00"/>
                </a:solidFill>
              </a:rPr>
              <a:t>promises</a:t>
            </a:r>
            <a:r>
              <a:rPr lang="en-US" sz="3200" dirty="0">
                <a:solidFill>
                  <a:schemeClr val="bg1"/>
                </a:solidFill>
              </a:rPr>
              <a:t>, but having seen them and having welcomed them from a distance, and having confessed that they were strangers and exiles on the earth. …</a:t>
            </a:r>
            <a:r>
              <a:rPr lang="en-US" sz="3200" b="1" baseline="30000" dirty="0">
                <a:solidFill>
                  <a:schemeClr val="bg1"/>
                </a:solidFill>
              </a:rPr>
              <a:t>17 </a:t>
            </a:r>
            <a:r>
              <a:rPr lang="en-US" sz="3200" dirty="0">
                <a:solidFill>
                  <a:schemeClr val="bg1"/>
                </a:solidFill>
              </a:rPr>
              <a:t>By faith Abraham, when he was tested, offered up Isaac, and he who had received the </a:t>
            </a:r>
            <a:r>
              <a:rPr lang="en-US" sz="3200" b="1" dirty="0">
                <a:solidFill>
                  <a:srgbClr val="FFFF00"/>
                </a:solidFill>
              </a:rPr>
              <a:t>promises</a:t>
            </a:r>
            <a:r>
              <a:rPr lang="en-US" sz="3200" dirty="0">
                <a:solidFill>
                  <a:schemeClr val="bg1"/>
                </a:solidFill>
              </a:rPr>
              <a:t> was offering up his only begotten son; </a:t>
            </a:r>
            <a:r>
              <a:rPr lang="en-US" sz="3200" b="1" baseline="30000" dirty="0">
                <a:solidFill>
                  <a:schemeClr val="bg1"/>
                </a:solidFill>
              </a:rPr>
              <a:t>39 </a:t>
            </a:r>
            <a:r>
              <a:rPr lang="en-US" sz="3200" dirty="0">
                <a:solidFill>
                  <a:schemeClr val="bg1"/>
                </a:solidFill>
              </a:rPr>
              <a:t>And all these, having gained approval through their faith, did not receive what was </a:t>
            </a:r>
            <a:r>
              <a:rPr lang="en-US" sz="3200" b="1" dirty="0">
                <a:solidFill>
                  <a:srgbClr val="FFFF00"/>
                </a:solidFill>
              </a:rPr>
              <a:t>promised</a:t>
            </a:r>
            <a:r>
              <a:rPr lang="en-US" sz="3200" dirty="0">
                <a:solidFill>
                  <a:schemeClr val="bg1"/>
                </a:solidFill>
              </a:rPr>
              <a:t>,				     							</a:t>
            </a:r>
          </a:p>
        </p:txBody>
      </p:sp>
    </p:spTree>
    <p:extLst>
      <p:ext uri="{BB962C8B-B14F-4D97-AF65-F5344CB8AC3E}">
        <p14:creationId xmlns:p14="http://schemas.microsoft.com/office/powerpoint/2010/main" val="4047906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6B30827-CD0A-4E14-B9CF-9C80B8ED03CF}"/>
              </a:ext>
            </a:extLst>
          </p:cNvPr>
          <p:cNvSpPr/>
          <p:nvPr/>
        </p:nvSpPr>
        <p:spPr>
          <a:xfrm>
            <a:off x="0" y="975360"/>
            <a:ext cx="9144000" cy="4524315"/>
          </a:xfrm>
          <a:prstGeom prst="rect">
            <a:avLst/>
          </a:prstGeom>
        </p:spPr>
        <p:txBody>
          <a:bodyPr wrap="square">
            <a:spAutoFit/>
          </a:bodyPr>
          <a:lstStyle/>
          <a:p>
            <a:r>
              <a:rPr lang="en-US" sz="3200" b="1" baseline="30000" dirty="0">
                <a:solidFill>
                  <a:schemeClr val="bg1"/>
                </a:solidFill>
              </a:rPr>
              <a:t>23 </a:t>
            </a:r>
            <a:r>
              <a:rPr lang="en-US" sz="3200" dirty="0">
                <a:solidFill>
                  <a:schemeClr val="bg1"/>
                </a:solidFill>
              </a:rPr>
              <a:t>Let us hold fast the confession of our hope without wavering, for </a:t>
            </a:r>
            <a:r>
              <a:rPr lang="en-US" sz="3200" b="1" dirty="0">
                <a:solidFill>
                  <a:srgbClr val="FFFF00"/>
                </a:solidFill>
              </a:rPr>
              <a:t>He who promised is faithful</a:t>
            </a:r>
            <a:r>
              <a:rPr lang="en-US" sz="3200" dirty="0">
                <a:solidFill>
                  <a:schemeClr val="bg1"/>
                </a:solidFill>
              </a:rPr>
              <a:t>; </a:t>
            </a:r>
            <a:r>
              <a:rPr lang="en-US" sz="3200" b="1" baseline="30000" dirty="0">
                <a:solidFill>
                  <a:schemeClr val="bg1"/>
                </a:solidFill>
              </a:rPr>
              <a:t>24 </a:t>
            </a:r>
            <a:r>
              <a:rPr lang="en-US" sz="3200" dirty="0">
                <a:solidFill>
                  <a:schemeClr val="bg1"/>
                </a:solidFill>
              </a:rPr>
              <a:t>and let us consider how to stimulate one another to love and good deeds, </a:t>
            </a:r>
            <a:r>
              <a:rPr lang="en-US" sz="3200" b="1" baseline="30000" dirty="0">
                <a:solidFill>
                  <a:schemeClr val="bg1"/>
                </a:solidFill>
              </a:rPr>
              <a:t>25 </a:t>
            </a:r>
            <a:r>
              <a:rPr lang="en-US" sz="3200" dirty="0">
                <a:solidFill>
                  <a:schemeClr val="bg1"/>
                </a:solidFill>
              </a:rPr>
              <a:t>not forsaking our own assembling together, as is the habit of some, but encouraging one another; and all the more as you see the day drawing near.		</a:t>
            </a:r>
          </a:p>
          <a:p>
            <a:r>
              <a:rPr lang="en-US" sz="3200" dirty="0">
                <a:solidFill>
                  <a:schemeClr val="bg1"/>
                </a:solidFill>
              </a:rPr>
              <a:t>												</a:t>
            </a:r>
            <a:r>
              <a:rPr lang="en-US" sz="3200" i="1" dirty="0">
                <a:solidFill>
                  <a:schemeClr val="bg1"/>
                </a:solidFill>
              </a:rPr>
              <a:t>Hebrews 10:23-25     </a:t>
            </a:r>
            <a:r>
              <a:rPr lang="en-US" sz="3200" dirty="0">
                <a:solidFill>
                  <a:schemeClr val="bg1"/>
                </a:solidFill>
              </a:rPr>
              <a:t>							</a:t>
            </a:r>
          </a:p>
        </p:txBody>
      </p:sp>
    </p:spTree>
    <p:extLst>
      <p:ext uri="{BB962C8B-B14F-4D97-AF65-F5344CB8AC3E}">
        <p14:creationId xmlns:p14="http://schemas.microsoft.com/office/powerpoint/2010/main" val="939846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50999-9220-40E1-A68D-0CF499556D0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FD2EA92-272B-4371-B60C-9329E0394EE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136859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DB90302-108C-4175-AD1B-610A6D2823D6}"/>
              </a:ext>
            </a:extLst>
          </p:cNvPr>
          <p:cNvSpPr/>
          <p:nvPr/>
        </p:nvSpPr>
        <p:spPr>
          <a:xfrm>
            <a:off x="213360" y="920621"/>
            <a:ext cx="8717280" cy="4524315"/>
          </a:xfrm>
          <a:prstGeom prst="rect">
            <a:avLst/>
          </a:prstGeom>
        </p:spPr>
        <p:txBody>
          <a:bodyPr wrap="square">
            <a:spAutoFit/>
          </a:bodyPr>
          <a:lstStyle/>
          <a:p>
            <a:r>
              <a:rPr lang="en-US" sz="3200" b="1" baseline="30000" dirty="0">
                <a:solidFill>
                  <a:schemeClr val="bg1"/>
                </a:solidFill>
              </a:rPr>
              <a:t>12 </a:t>
            </a:r>
            <a:r>
              <a:rPr lang="en-US" sz="3200" dirty="0">
                <a:solidFill>
                  <a:schemeClr val="bg1"/>
                </a:solidFill>
              </a:rPr>
              <a:t>So Solomon sat on the </a:t>
            </a:r>
            <a:r>
              <a:rPr lang="en-US" sz="3200" b="1" dirty="0">
                <a:solidFill>
                  <a:srgbClr val="FFFF00"/>
                </a:solidFill>
              </a:rPr>
              <a:t>throne of David </a:t>
            </a:r>
            <a:r>
              <a:rPr lang="en-US" sz="3200" dirty="0">
                <a:solidFill>
                  <a:schemeClr val="bg1"/>
                </a:solidFill>
              </a:rPr>
              <a:t>his father, and his kingdom was </a:t>
            </a:r>
            <a:r>
              <a:rPr lang="en-US" sz="3200" b="1" dirty="0">
                <a:solidFill>
                  <a:srgbClr val="00FFFF"/>
                </a:solidFill>
              </a:rPr>
              <a:t>firmly established</a:t>
            </a:r>
            <a:r>
              <a:rPr lang="en-US" sz="3200" dirty="0">
                <a:solidFill>
                  <a:schemeClr val="bg1"/>
                </a:solidFill>
              </a:rPr>
              <a:t>. …</a:t>
            </a:r>
            <a:r>
              <a:rPr lang="en-US" sz="3200" b="1" baseline="30000" dirty="0">
                <a:solidFill>
                  <a:schemeClr val="bg1"/>
                </a:solidFill>
              </a:rPr>
              <a:t>45 </a:t>
            </a:r>
            <a:r>
              <a:rPr lang="en-US" sz="3200" dirty="0">
                <a:solidFill>
                  <a:schemeClr val="bg1"/>
                </a:solidFill>
              </a:rPr>
              <a:t>But King Solomon shall be blessed, and the </a:t>
            </a:r>
            <a:r>
              <a:rPr lang="en-US" sz="3200" b="1" dirty="0">
                <a:solidFill>
                  <a:srgbClr val="FFFF00"/>
                </a:solidFill>
              </a:rPr>
              <a:t>throne of David</a:t>
            </a:r>
            <a:r>
              <a:rPr lang="en-US" sz="3200" dirty="0">
                <a:solidFill>
                  <a:schemeClr val="bg1"/>
                </a:solidFill>
              </a:rPr>
              <a:t> shall be </a:t>
            </a:r>
            <a:r>
              <a:rPr lang="en-US" sz="3200" b="1" dirty="0">
                <a:solidFill>
                  <a:srgbClr val="00FFFF"/>
                </a:solidFill>
              </a:rPr>
              <a:t>established</a:t>
            </a:r>
            <a:r>
              <a:rPr lang="en-US" sz="3200" dirty="0">
                <a:solidFill>
                  <a:schemeClr val="bg1"/>
                </a:solidFill>
              </a:rPr>
              <a:t> before the </a:t>
            </a:r>
            <a:r>
              <a:rPr lang="en-US" sz="3200" cap="small" dirty="0">
                <a:solidFill>
                  <a:schemeClr val="bg1"/>
                </a:solidFill>
              </a:rPr>
              <a:t>Lord</a:t>
            </a:r>
            <a:r>
              <a:rPr lang="en-US" sz="3200" dirty="0">
                <a:solidFill>
                  <a:schemeClr val="bg1"/>
                </a:solidFill>
              </a:rPr>
              <a:t> forever.” </a:t>
            </a:r>
            <a:r>
              <a:rPr lang="en-US" sz="3200" b="1" baseline="30000" dirty="0">
                <a:solidFill>
                  <a:schemeClr val="bg1"/>
                </a:solidFill>
              </a:rPr>
              <a:t>46 </a:t>
            </a:r>
            <a:r>
              <a:rPr lang="en-US" sz="3200" dirty="0">
                <a:solidFill>
                  <a:schemeClr val="bg1"/>
                </a:solidFill>
              </a:rPr>
              <a:t>Then the king commanded </a:t>
            </a:r>
            <a:r>
              <a:rPr lang="en-US" sz="3200" dirty="0" err="1">
                <a:solidFill>
                  <a:schemeClr val="bg1"/>
                </a:solidFill>
              </a:rPr>
              <a:t>Benaiah</a:t>
            </a:r>
            <a:r>
              <a:rPr lang="en-US" sz="3200" dirty="0">
                <a:solidFill>
                  <a:schemeClr val="bg1"/>
                </a:solidFill>
              </a:rPr>
              <a:t> the son of Jehoiada, and he went out and struck him down, and he died. So the kingdom was </a:t>
            </a:r>
            <a:r>
              <a:rPr lang="en-US" sz="3200" b="1" dirty="0">
                <a:solidFill>
                  <a:srgbClr val="00FFFF"/>
                </a:solidFill>
              </a:rPr>
              <a:t>established</a:t>
            </a:r>
            <a:r>
              <a:rPr lang="en-US" sz="3200" dirty="0">
                <a:solidFill>
                  <a:schemeClr val="bg1"/>
                </a:solidFill>
              </a:rPr>
              <a:t> in the hand of Solomon.</a:t>
            </a:r>
          </a:p>
          <a:p>
            <a:r>
              <a:rPr lang="en-US" sz="3200" i="1" dirty="0">
                <a:solidFill>
                  <a:schemeClr val="bg1"/>
                </a:solidFill>
              </a:rPr>
              <a:t>												1 King 2:12, 45-46</a:t>
            </a:r>
          </a:p>
        </p:txBody>
      </p:sp>
    </p:spTree>
    <p:extLst>
      <p:ext uri="{BB962C8B-B14F-4D97-AF65-F5344CB8AC3E}">
        <p14:creationId xmlns:p14="http://schemas.microsoft.com/office/powerpoint/2010/main" val="2200032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DB90302-108C-4175-AD1B-610A6D2823D6}"/>
              </a:ext>
            </a:extLst>
          </p:cNvPr>
          <p:cNvSpPr/>
          <p:nvPr/>
        </p:nvSpPr>
        <p:spPr>
          <a:xfrm>
            <a:off x="213360" y="920621"/>
            <a:ext cx="8717280" cy="4524315"/>
          </a:xfrm>
          <a:prstGeom prst="rect">
            <a:avLst/>
          </a:prstGeom>
        </p:spPr>
        <p:txBody>
          <a:bodyPr wrap="square">
            <a:spAutoFit/>
          </a:bodyPr>
          <a:lstStyle/>
          <a:p>
            <a:r>
              <a:rPr lang="en-US" sz="3200" b="1" baseline="30000" dirty="0">
                <a:solidFill>
                  <a:schemeClr val="bg1"/>
                </a:solidFill>
              </a:rPr>
              <a:t>12 </a:t>
            </a:r>
            <a:r>
              <a:rPr lang="en-US" sz="3200" dirty="0">
                <a:solidFill>
                  <a:schemeClr val="bg1"/>
                </a:solidFill>
              </a:rPr>
              <a:t>When your days are fulfilled and you lie down with your fathers, I will raise up your offspring after you, who shall come from your body, and I will </a:t>
            </a:r>
            <a:r>
              <a:rPr lang="en-US" sz="3200" b="1" dirty="0">
                <a:solidFill>
                  <a:srgbClr val="00FFFF"/>
                </a:solidFill>
              </a:rPr>
              <a:t>establish</a:t>
            </a:r>
            <a:r>
              <a:rPr lang="en-US" sz="3200" dirty="0">
                <a:solidFill>
                  <a:schemeClr val="bg1"/>
                </a:solidFill>
              </a:rPr>
              <a:t> his kingdom. </a:t>
            </a:r>
            <a:r>
              <a:rPr lang="en-US" sz="3200" b="1" baseline="30000" dirty="0">
                <a:solidFill>
                  <a:schemeClr val="bg1"/>
                </a:solidFill>
              </a:rPr>
              <a:t>13 </a:t>
            </a:r>
            <a:r>
              <a:rPr lang="en-US" sz="3200" dirty="0">
                <a:solidFill>
                  <a:schemeClr val="bg1"/>
                </a:solidFill>
              </a:rPr>
              <a:t>He shall build a house for my name, and I will </a:t>
            </a:r>
            <a:r>
              <a:rPr lang="en-US" sz="3200" b="1" dirty="0">
                <a:solidFill>
                  <a:srgbClr val="00FFFF"/>
                </a:solidFill>
              </a:rPr>
              <a:t>establish</a:t>
            </a:r>
            <a:r>
              <a:rPr lang="en-US" sz="3200" dirty="0">
                <a:solidFill>
                  <a:schemeClr val="bg1"/>
                </a:solidFill>
              </a:rPr>
              <a:t> the </a:t>
            </a:r>
            <a:r>
              <a:rPr lang="en-US" sz="3200" b="1" dirty="0">
                <a:solidFill>
                  <a:srgbClr val="FFFF00"/>
                </a:solidFill>
              </a:rPr>
              <a:t>throne</a:t>
            </a:r>
            <a:r>
              <a:rPr lang="en-US" sz="3200" dirty="0">
                <a:solidFill>
                  <a:schemeClr val="bg1"/>
                </a:solidFill>
              </a:rPr>
              <a:t> of his kingdom forever. …</a:t>
            </a:r>
            <a:r>
              <a:rPr lang="en-US" sz="3200" b="1" baseline="30000" dirty="0">
                <a:solidFill>
                  <a:schemeClr val="bg1"/>
                </a:solidFill>
              </a:rPr>
              <a:t> 16 </a:t>
            </a:r>
            <a:r>
              <a:rPr lang="en-US" sz="3200" dirty="0">
                <a:solidFill>
                  <a:schemeClr val="bg1"/>
                </a:solidFill>
              </a:rPr>
              <a:t>And your house and your kingdom shall be made sure forever before me. Your </a:t>
            </a:r>
            <a:r>
              <a:rPr lang="en-US" sz="3200" b="1" dirty="0">
                <a:solidFill>
                  <a:srgbClr val="FFFF00"/>
                </a:solidFill>
              </a:rPr>
              <a:t>throne</a:t>
            </a:r>
            <a:r>
              <a:rPr lang="en-US" sz="3200" dirty="0">
                <a:solidFill>
                  <a:schemeClr val="bg1"/>
                </a:solidFill>
              </a:rPr>
              <a:t> shall be </a:t>
            </a:r>
            <a:r>
              <a:rPr lang="en-US" sz="3200" b="1" dirty="0">
                <a:solidFill>
                  <a:srgbClr val="00FFFF"/>
                </a:solidFill>
              </a:rPr>
              <a:t>established</a:t>
            </a:r>
            <a:r>
              <a:rPr lang="en-US" sz="3200" dirty="0">
                <a:solidFill>
                  <a:schemeClr val="bg1"/>
                </a:solidFill>
              </a:rPr>
              <a:t> forever.</a:t>
            </a:r>
            <a:r>
              <a:rPr lang="en-US" sz="3200" i="1" dirty="0">
                <a:solidFill>
                  <a:schemeClr val="bg1"/>
                </a:solidFill>
              </a:rPr>
              <a:t>															2 Samuel 7:12-13, 16</a:t>
            </a:r>
          </a:p>
        </p:txBody>
      </p:sp>
    </p:spTree>
    <p:extLst>
      <p:ext uri="{BB962C8B-B14F-4D97-AF65-F5344CB8AC3E}">
        <p14:creationId xmlns:p14="http://schemas.microsoft.com/office/powerpoint/2010/main" val="1796522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DB90302-108C-4175-AD1B-610A6D2823D6}"/>
              </a:ext>
            </a:extLst>
          </p:cNvPr>
          <p:cNvSpPr/>
          <p:nvPr/>
        </p:nvSpPr>
        <p:spPr>
          <a:xfrm>
            <a:off x="0" y="0"/>
            <a:ext cx="8717280" cy="6986528"/>
          </a:xfrm>
          <a:prstGeom prst="rect">
            <a:avLst/>
          </a:prstGeom>
        </p:spPr>
        <p:txBody>
          <a:bodyPr wrap="square">
            <a:spAutoFit/>
          </a:bodyPr>
          <a:lstStyle/>
          <a:p>
            <a:r>
              <a:rPr lang="en-US" sz="3200" b="1" baseline="30000" dirty="0">
                <a:solidFill>
                  <a:schemeClr val="bg1"/>
                </a:solidFill>
              </a:rPr>
              <a:t>6 </a:t>
            </a:r>
            <a:r>
              <a:rPr lang="en-US" sz="3200" dirty="0">
                <a:solidFill>
                  <a:schemeClr val="bg1"/>
                </a:solidFill>
              </a:rPr>
              <a:t>For to us a child is born,</a:t>
            </a:r>
            <a:br>
              <a:rPr lang="en-US" sz="3200" dirty="0">
                <a:solidFill>
                  <a:schemeClr val="bg1"/>
                </a:solidFill>
              </a:rPr>
            </a:br>
            <a:r>
              <a:rPr lang="en-US" sz="3200" dirty="0">
                <a:solidFill>
                  <a:schemeClr val="bg1"/>
                </a:solidFill>
              </a:rPr>
              <a:t>    to us a son is given;</a:t>
            </a:r>
            <a:br>
              <a:rPr lang="en-US" sz="3200" dirty="0">
                <a:solidFill>
                  <a:schemeClr val="bg1"/>
                </a:solidFill>
              </a:rPr>
            </a:br>
            <a:r>
              <a:rPr lang="en-US" sz="3200" dirty="0">
                <a:solidFill>
                  <a:schemeClr val="bg1"/>
                </a:solidFill>
              </a:rPr>
              <a:t>and the government shall be upon his shoulder,</a:t>
            </a:r>
            <a:br>
              <a:rPr lang="en-US" sz="3200" dirty="0">
                <a:solidFill>
                  <a:schemeClr val="bg1"/>
                </a:solidFill>
              </a:rPr>
            </a:br>
            <a:r>
              <a:rPr lang="en-US" sz="3200" dirty="0">
                <a:solidFill>
                  <a:schemeClr val="bg1"/>
                </a:solidFill>
              </a:rPr>
              <a:t>    and his name shall be called</a:t>
            </a:r>
            <a:br>
              <a:rPr lang="en-US" sz="3200" dirty="0">
                <a:solidFill>
                  <a:schemeClr val="bg1"/>
                </a:solidFill>
              </a:rPr>
            </a:br>
            <a:r>
              <a:rPr lang="en-US" sz="3200" dirty="0">
                <a:solidFill>
                  <a:schemeClr val="bg1"/>
                </a:solidFill>
              </a:rPr>
              <a:t>Wonderful Counselor, Mighty God,</a:t>
            </a:r>
            <a:br>
              <a:rPr lang="en-US" sz="3200" dirty="0">
                <a:solidFill>
                  <a:schemeClr val="bg1"/>
                </a:solidFill>
              </a:rPr>
            </a:br>
            <a:r>
              <a:rPr lang="en-US" sz="3200" dirty="0">
                <a:solidFill>
                  <a:schemeClr val="bg1"/>
                </a:solidFill>
              </a:rPr>
              <a:t>    Everlasting Father, Prince of Peace.</a:t>
            </a:r>
            <a:br>
              <a:rPr lang="en-US" sz="3200" dirty="0">
                <a:solidFill>
                  <a:schemeClr val="bg1"/>
                </a:solidFill>
              </a:rPr>
            </a:br>
            <a:r>
              <a:rPr lang="en-US" sz="3200" b="1" baseline="30000" dirty="0">
                <a:solidFill>
                  <a:schemeClr val="bg1"/>
                </a:solidFill>
              </a:rPr>
              <a:t>7 </a:t>
            </a:r>
            <a:r>
              <a:rPr lang="en-US" sz="3200" dirty="0">
                <a:solidFill>
                  <a:schemeClr val="bg1"/>
                </a:solidFill>
              </a:rPr>
              <a:t>Of the increase of his government and of peace</a:t>
            </a:r>
            <a:br>
              <a:rPr lang="en-US" sz="3200" dirty="0">
                <a:solidFill>
                  <a:schemeClr val="bg1"/>
                </a:solidFill>
              </a:rPr>
            </a:br>
            <a:r>
              <a:rPr lang="en-US" sz="3200" dirty="0">
                <a:solidFill>
                  <a:schemeClr val="bg1"/>
                </a:solidFill>
              </a:rPr>
              <a:t>    there will be no end,</a:t>
            </a:r>
            <a:br>
              <a:rPr lang="en-US" sz="3200" dirty="0">
                <a:solidFill>
                  <a:schemeClr val="bg1"/>
                </a:solidFill>
              </a:rPr>
            </a:br>
            <a:r>
              <a:rPr lang="en-US" sz="3200" dirty="0">
                <a:solidFill>
                  <a:schemeClr val="bg1"/>
                </a:solidFill>
              </a:rPr>
              <a:t>on the </a:t>
            </a:r>
            <a:r>
              <a:rPr lang="en-US" sz="3200" b="1" dirty="0">
                <a:solidFill>
                  <a:srgbClr val="FFFF00"/>
                </a:solidFill>
              </a:rPr>
              <a:t>throne of David </a:t>
            </a:r>
            <a:r>
              <a:rPr lang="en-US" sz="3200" dirty="0">
                <a:solidFill>
                  <a:schemeClr val="bg1"/>
                </a:solidFill>
              </a:rPr>
              <a:t>and over his kingdom,</a:t>
            </a:r>
            <a:br>
              <a:rPr lang="en-US" sz="3200" dirty="0">
                <a:solidFill>
                  <a:schemeClr val="bg1"/>
                </a:solidFill>
              </a:rPr>
            </a:br>
            <a:r>
              <a:rPr lang="en-US" sz="3200" dirty="0">
                <a:solidFill>
                  <a:schemeClr val="bg1"/>
                </a:solidFill>
              </a:rPr>
              <a:t>    to </a:t>
            </a:r>
            <a:r>
              <a:rPr lang="en-US" sz="3200" b="1" dirty="0">
                <a:solidFill>
                  <a:srgbClr val="00FFFF"/>
                </a:solidFill>
              </a:rPr>
              <a:t>establish</a:t>
            </a:r>
            <a:r>
              <a:rPr lang="en-US" sz="3200" dirty="0">
                <a:solidFill>
                  <a:schemeClr val="bg1"/>
                </a:solidFill>
              </a:rPr>
              <a:t> it and to uphold it</a:t>
            </a:r>
            <a:br>
              <a:rPr lang="en-US" sz="3200" dirty="0">
                <a:solidFill>
                  <a:schemeClr val="bg1"/>
                </a:solidFill>
              </a:rPr>
            </a:br>
            <a:r>
              <a:rPr lang="en-US" sz="3200" dirty="0">
                <a:solidFill>
                  <a:schemeClr val="bg1"/>
                </a:solidFill>
              </a:rPr>
              <a:t>with justice and with righteousness</a:t>
            </a:r>
            <a:br>
              <a:rPr lang="en-US" sz="3200" dirty="0">
                <a:solidFill>
                  <a:schemeClr val="bg1"/>
                </a:solidFill>
              </a:rPr>
            </a:br>
            <a:r>
              <a:rPr lang="en-US" sz="3200" dirty="0">
                <a:solidFill>
                  <a:schemeClr val="bg1"/>
                </a:solidFill>
              </a:rPr>
              <a:t>    from this time forth and forevermore.</a:t>
            </a:r>
            <a:br>
              <a:rPr lang="en-US" sz="3200" dirty="0">
                <a:solidFill>
                  <a:schemeClr val="bg1"/>
                </a:solidFill>
              </a:rPr>
            </a:br>
            <a:r>
              <a:rPr lang="en-US" sz="3200" dirty="0">
                <a:solidFill>
                  <a:schemeClr val="bg1"/>
                </a:solidFill>
              </a:rPr>
              <a:t>The zeal of the </a:t>
            </a:r>
            <a:r>
              <a:rPr lang="en-US" sz="3200" cap="small" dirty="0">
                <a:solidFill>
                  <a:schemeClr val="bg1"/>
                </a:solidFill>
              </a:rPr>
              <a:t>Lord</a:t>
            </a:r>
            <a:r>
              <a:rPr lang="en-US" sz="3200" dirty="0">
                <a:solidFill>
                  <a:schemeClr val="bg1"/>
                </a:solidFill>
              </a:rPr>
              <a:t> of hosts will do this.</a:t>
            </a:r>
            <a:r>
              <a:rPr lang="en-US" sz="3200" i="1" dirty="0">
                <a:solidFill>
                  <a:schemeClr val="bg1"/>
                </a:solidFill>
              </a:rPr>
              <a:t>																		Isaiah 9:6-7</a:t>
            </a:r>
          </a:p>
        </p:txBody>
      </p:sp>
    </p:spTree>
    <p:extLst>
      <p:ext uri="{BB962C8B-B14F-4D97-AF65-F5344CB8AC3E}">
        <p14:creationId xmlns:p14="http://schemas.microsoft.com/office/powerpoint/2010/main" val="3932412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DB90302-108C-4175-AD1B-610A6D2823D6}"/>
              </a:ext>
            </a:extLst>
          </p:cNvPr>
          <p:cNvSpPr/>
          <p:nvPr/>
        </p:nvSpPr>
        <p:spPr>
          <a:xfrm>
            <a:off x="0" y="1066800"/>
            <a:ext cx="9433560" cy="3539430"/>
          </a:xfrm>
          <a:prstGeom prst="rect">
            <a:avLst/>
          </a:prstGeom>
        </p:spPr>
        <p:txBody>
          <a:bodyPr wrap="square">
            <a:spAutoFit/>
          </a:bodyPr>
          <a:lstStyle/>
          <a:p>
            <a:r>
              <a:rPr lang="en-US" sz="3100" dirty="0">
                <a:solidFill>
                  <a:schemeClr val="bg1"/>
                </a:solidFill>
              </a:rPr>
              <a:t>There shall come forth a shoot from the stump of </a:t>
            </a:r>
            <a:r>
              <a:rPr lang="en-US" sz="3100" b="1" dirty="0">
                <a:solidFill>
                  <a:srgbClr val="FFFF00"/>
                </a:solidFill>
              </a:rPr>
              <a:t>Jesse</a:t>
            </a:r>
            <a:r>
              <a:rPr lang="en-US" sz="3100" dirty="0">
                <a:solidFill>
                  <a:schemeClr val="bg1"/>
                </a:solidFill>
              </a:rPr>
              <a:t>,</a:t>
            </a:r>
            <a:br>
              <a:rPr lang="en-US" sz="3100" dirty="0">
                <a:solidFill>
                  <a:schemeClr val="bg1"/>
                </a:solidFill>
              </a:rPr>
            </a:br>
            <a:r>
              <a:rPr lang="en-US" sz="3100" dirty="0">
                <a:solidFill>
                  <a:schemeClr val="bg1"/>
                </a:solidFill>
              </a:rPr>
              <a:t>    and a branch from his roots shall bear fruit.</a:t>
            </a:r>
            <a:br>
              <a:rPr lang="en-US" sz="3100" dirty="0">
                <a:solidFill>
                  <a:schemeClr val="bg1"/>
                </a:solidFill>
              </a:rPr>
            </a:br>
            <a:r>
              <a:rPr lang="en-US" sz="3100" dirty="0">
                <a:solidFill>
                  <a:schemeClr val="bg1"/>
                </a:solidFill>
              </a:rPr>
              <a:t>And the Spirit of the </a:t>
            </a:r>
            <a:r>
              <a:rPr lang="en-US" sz="3100" cap="small" dirty="0">
                <a:solidFill>
                  <a:schemeClr val="bg1"/>
                </a:solidFill>
              </a:rPr>
              <a:t>Lord</a:t>
            </a:r>
            <a:r>
              <a:rPr lang="en-US" sz="3100" dirty="0">
                <a:solidFill>
                  <a:schemeClr val="bg1"/>
                </a:solidFill>
              </a:rPr>
              <a:t> shall rest upon him,</a:t>
            </a:r>
            <a:br>
              <a:rPr lang="en-US" sz="3100" dirty="0">
                <a:solidFill>
                  <a:schemeClr val="bg1"/>
                </a:solidFill>
              </a:rPr>
            </a:br>
            <a:r>
              <a:rPr lang="en-US" sz="3100" dirty="0">
                <a:solidFill>
                  <a:schemeClr val="bg1"/>
                </a:solidFill>
              </a:rPr>
              <a:t>    the Spirit of wisdom and understanding,</a:t>
            </a:r>
            <a:br>
              <a:rPr lang="en-US" sz="3100" dirty="0">
                <a:solidFill>
                  <a:schemeClr val="bg1"/>
                </a:solidFill>
              </a:rPr>
            </a:br>
            <a:r>
              <a:rPr lang="en-US" sz="3100" dirty="0">
                <a:solidFill>
                  <a:schemeClr val="bg1"/>
                </a:solidFill>
              </a:rPr>
              <a:t>    the Spirit of counsel and might,</a:t>
            </a:r>
            <a:br>
              <a:rPr lang="en-US" sz="3100" dirty="0">
                <a:solidFill>
                  <a:schemeClr val="bg1"/>
                </a:solidFill>
              </a:rPr>
            </a:br>
            <a:r>
              <a:rPr lang="en-US" sz="3100" dirty="0">
                <a:solidFill>
                  <a:schemeClr val="bg1"/>
                </a:solidFill>
              </a:rPr>
              <a:t>    the Spirit of knowledge and the fear of the </a:t>
            </a:r>
            <a:r>
              <a:rPr lang="en-US" sz="3100" cap="small" dirty="0">
                <a:solidFill>
                  <a:schemeClr val="bg1"/>
                </a:solidFill>
              </a:rPr>
              <a:t>Lord.</a:t>
            </a:r>
            <a:r>
              <a:rPr lang="en-US" sz="3100" i="1" dirty="0">
                <a:solidFill>
                  <a:schemeClr val="bg1"/>
                </a:solidFill>
              </a:rPr>
              <a:t>	</a:t>
            </a:r>
            <a:r>
              <a:rPr lang="en-US" sz="3200" i="1" dirty="0">
                <a:solidFill>
                  <a:schemeClr val="bg1"/>
                </a:solidFill>
              </a:rPr>
              <a:t>																</a:t>
            </a:r>
            <a:r>
              <a:rPr lang="en-US" sz="3100" i="1" dirty="0">
                <a:solidFill>
                  <a:schemeClr val="bg1"/>
                </a:solidFill>
              </a:rPr>
              <a:t>Isaiah 11:1-2</a:t>
            </a:r>
          </a:p>
        </p:txBody>
      </p:sp>
    </p:spTree>
    <p:extLst>
      <p:ext uri="{BB962C8B-B14F-4D97-AF65-F5344CB8AC3E}">
        <p14:creationId xmlns:p14="http://schemas.microsoft.com/office/powerpoint/2010/main" val="1461611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DB90302-108C-4175-AD1B-610A6D2823D6}"/>
              </a:ext>
            </a:extLst>
          </p:cNvPr>
          <p:cNvSpPr/>
          <p:nvPr/>
        </p:nvSpPr>
        <p:spPr>
          <a:xfrm>
            <a:off x="0" y="1066800"/>
            <a:ext cx="9144000" cy="4031873"/>
          </a:xfrm>
          <a:prstGeom prst="rect">
            <a:avLst/>
          </a:prstGeom>
        </p:spPr>
        <p:txBody>
          <a:bodyPr wrap="square">
            <a:spAutoFit/>
          </a:bodyPr>
          <a:lstStyle/>
          <a:p>
            <a:r>
              <a:rPr lang="en-US" sz="3200" dirty="0">
                <a:solidFill>
                  <a:schemeClr val="bg1"/>
                </a:solidFill>
              </a:rPr>
              <a:t>“Behold, the days are coming, declares the </a:t>
            </a:r>
            <a:r>
              <a:rPr lang="en-US" sz="3200" cap="small" dirty="0">
                <a:solidFill>
                  <a:schemeClr val="bg1"/>
                </a:solidFill>
              </a:rPr>
              <a:t>Lord</a:t>
            </a:r>
            <a:r>
              <a:rPr lang="en-US" sz="3200" dirty="0">
                <a:solidFill>
                  <a:schemeClr val="bg1"/>
                </a:solidFill>
              </a:rPr>
              <a:t>, when I will raise up for </a:t>
            </a:r>
            <a:r>
              <a:rPr lang="en-US" sz="3200" b="1" dirty="0">
                <a:solidFill>
                  <a:srgbClr val="FFFF00"/>
                </a:solidFill>
              </a:rPr>
              <a:t>David</a:t>
            </a:r>
            <a:r>
              <a:rPr lang="en-US" sz="3200" dirty="0">
                <a:solidFill>
                  <a:schemeClr val="bg1"/>
                </a:solidFill>
              </a:rPr>
              <a:t> a righteous Branch, and he shall reign as king and deal wisely, and shall execute justice and righteousness in the land. In his days Judah will be saved, and Israel will dwell securely. And this is the name by which he will be called: ‘The </a:t>
            </a:r>
            <a:r>
              <a:rPr lang="en-US" sz="3200" cap="small" dirty="0">
                <a:solidFill>
                  <a:schemeClr val="bg1"/>
                </a:solidFill>
              </a:rPr>
              <a:t>Lord</a:t>
            </a:r>
            <a:r>
              <a:rPr lang="en-US" sz="3200" dirty="0">
                <a:solidFill>
                  <a:schemeClr val="bg1"/>
                </a:solidFill>
              </a:rPr>
              <a:t> is our righteousness.’</a:t>
            </a:r>
            <a:r>
              <a:rPr lang="en-US" sz="3200" i="1" dirty="0">
                <a:solidFill>
                  <a:schemeClr val="bg1"/>
                </a:solidFill>
              </a:rPr>
              <a:t>																			Jeremiah 23:5-6</a:t>
            </a:r>
          </a:p>
        </p:txBody>
      </p:sp>
    </p:spTree>
    <p:extLst>
      <p:ext uri="{BB962C8B-B14F-4D97-AF65-F5344CB8AC3E}">
        <p14:creationId xmlns:p14="http://schemas.microsoft.com/office/powerpoint/2010/main" val="411565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DB90302-108C-4175-AD1B-610A6D2823D6}"/>
              </a:ext>
            </a:extLst>
          </p:cNvPr>
          <p:cNvSpPr/>
          <p:nvPr/>
        </p:nvSpPr>
        <p:spPr>
          <a:xfrm>
            <a:off x="0" y="0"/>
            <a:ext cx="9144000" cy="7048083"/>
          </a:xfrm>
          <a:prstGeom prst="rect">
            <a:avLst/>
          </a:prstGeom>
        </p:spPr>
        <p:txBody>
          <a:bodyPr wrap="square">
            <a:spAutoFit/>
          </a:bodyPr>
          <a:lstStyle/>
          <a:p>
            <a:r>
              <a:rPr lang="en-US" sz="3000" b="1" baseline="30000" dirty="0">
                <a:solidFill>
                  <a:schemeClr val="bg1"/>
                </a:solidFill>
              </a:rPr>
              <a:t>24 </a:t>
            </a:r>
            <a:r>
              <a:rPr lang="en-US" sz="3000" dirty="0">
                <a:solidFill>
                  <a:schemeClr val="bg1"/>
                </a:solidFill>
              </a:rPr>
              <a:t>“My servant </a:t>
            </a:r>
            <a:r>
              <a:rPr lang="en-US" sz="3000" b="1" dirty="0">
                <a:solidFill>
                  <a:srgbClr val="FFFF00"/>
                </a:solidFill>
              </a:rPr>
              <a:t>David</a:t>
            </a:r>
            <a:r>
              <a:rPr lang="en-US" sz="3000" dirty="0">
                <a:solidFill>
                  <a:schemeClr val="bg1"/>
                </a:solidFill>
              </a:rPr>
              <a:t> shall be king over them, and they shall all have one shepherd. They shall walk in my rules and be careful to obey my statutes. </a:t>
            </a:r>
            <a:r>
              <a:rPr lang="en-US" sz="3000" b="1" baseline="30000" dirty="0">
                <a:solidFill>
                  <a:schemeClr val="bg1"/>
                </a:solidFill>
              </a:rPr>
              <a:t>25 </a:t>
            </a:r>
            <a:r>
              <a:rPr lang="en-US" sz="3000" dirty="0">
                <a:solidFill>
                  <a:schemeClr val="bg1"/>
                </a:solidFill>
              </a:rPr>
              <a:t>They shall dwell in the land that I gave to my servant Jacob, where your fathers lived. They and their children and their children's children shall dwell there forever, and </a:t>
            </a:r>
            <a:r>
              <a:rPr lang="en-US" sz="3000" b="1" dirty="0">
                <a:solidFill>
                  <a:srgbClr val="FFFF00"/>
                </a:solidFill>
              </a:rPr>
              <a:t>David</a:t>
            </a:r>
            <a:r>
              <a:rPr lang="en-US" sz="3000" dirty="0">
                <a:solidFill>
                  <a:schemeClr val="bg1"/>
                </a:solidFill>
              </a:rPr>
              <a:t> my servant shall be their prince forever. </a:t>
            </a:r>
            <a:r>
              <a:rPr lang="en-US" sz="3000" b="1" baseline="30000" dirty="0">
                <a:solidFill>
                  <a:schemeClr val="bg1"/>
                </a:solidFill>
              </a:rPr>
              <a:t>26 </a:t>
            </a:r>
            <a:r>
              <a:rPr lang="en-US" sz="3000" dirty="0">
                <a:solidFill>
                  <a:schemeClr val="bg1"/>
                </a:solidFill>
              </a:rPr>
              <a:t>I will make a covenant of peace with them. It shall be an everlasting covenant with them. And I will set them in their land and multiply them, and will set my sanctuary in their midst forevermore. </a:t>
            </a:r>
            <a:r>
              <a:rPr lang="en-US" sz="3000" b="1" baseline="30000" dirty="0">
                <a:solidFill>
                  <a:schemeClr val="bg1"/>
                </a:solidFill>
              </a:rPr>
              <a:t>27 </a:t>
            </a:r>
            <a:r>
              <a:rPr lang="en-US" sz="3000" dirty="0">
                <a:solidFill>
                  <a:schemeClr val="bg1"/>
                </a:solidFill>
              </a:rPr>
              <a:t>My dwelling place shall be with them, and I will be their God, and they shall be my people. </a:t>
            </a:r>
            <a:r>
              <a:rPr lang="en-US" sz="3000" b="1" baseline="30000" dirty="0">
                <a:solidFill>
                  <a:schemeClr val="bg1"/>
                </a:solidFill>
              </a:rPr>
              <a:t>28 </a:t>
            </a:r>
            <a:r>
              <a:rPr lang="en-US" sz="3000" dirty="0">
                <a:solidFill>
                  <a:schemeClr val="bg1"/>
                </a:solidFill>
              </a:rPr>
              <a:t>Then the nations will know that I am the </a:t>
            </a:r>
            <a:r>
              <a:rPr lang="en-US" sz="3000" cap="small" dirty="0">
                <a:solidFill>
                  <a:schemeClr val="bg1"/>
                </a:solidFill>
              </a:rPr>
              <a:t>Lord</a:t>
            </a:r>
            <a:r>
              <a:rPr lang="en-US" sz="3000" dirty="0">
                <a:solidFill>
                  <a:schemeClr val="bg1"/>
                </a:solidFill>
              </a:rPr>
              <a:t> who sanctifies Israel, when my sanctuary is in their midst forevermore.”</a:t>
            </a:r>
            <a:r>
              <a:rPr lang="en-US" sz="3000" i="1" dirty="0">
                <a:solidFill>
                  <a:schemeClr val="bg1"/>
                </a:solidFill>
              </a:rPr>
              <a:t>																			</a:t>
            </a:r>
            <a:r>
              <a:rPr lang="en-US" sz="3200" i="1" dirty="0">
                <a:solidFill>
                  <a:schemeClr val="bg1"/>
                </a:solidFill>
              </a:rPr>
              <a:t>Ezekiel 37:24-28</a:t>
            </a:r>
          </a:p>
        </p:txBody>
      </p:sp>
    </p:spTree>
    <p:extLst>
      <p:ext uri="{BB962C8B-B14F-4D97-AF65-F5344CB8AC3E}">
        <p14:creationId xmlns:p14="http://schemas.microsoft.com/office/powerpoint/2010/main" val="2060156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286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6B30827-CD0A-4E14-B9CF-9C80B8ED03CF}"/>
              </a:ext>
            </a:extLst>
          </p:cNvPr>
          <p:cNvSpPr/>
          <p:nvPr/>
        </p:nvSpPr>
        <p:spPr>
          <a:xfrm>
            <a:off x="350520" y="1943130"/>
            <a:ext cx="8686800" cy="2554545"/>
          </a:xfrm>
          <a:prstGeom prst="rect">
            <a:avLst/>
          </a:prstGeom>
        </p:spPr>
        <p:txBody>
          <a:bodyPr wrap="square">
            <a:spAutoFit/>
          </a:bodyPr>
          <a:lstStyle/>
          <a:p>
            <a:r>
              <a:rPr lang="en-US" sz="3200" dirty="0">
                <a:solidFill>
                  <a:schemeClr val="bg1"/>
                </a:solidFill>
              </a:rPr>
              <a:t>The book of the genealogy </a:t>
            </a:r>
          </a:p>
          <a:p>
            <a:r>
              <a:rPr lang="en-US" sz="3200" dirty="0">
                <a:solidFill>
                  <a:schemeClr val="bg1"/>
                </a:solidFill>
              </a:rPr>
              <a:t>of Jesus Christ,            </a:t>
            </a:r>
          </a:p>
          <a:p>
            <a:r>
              <a:rPr lang="en-US" sz="3200" dirty="0">
                <a:solidFill>
                  <a:schemeClr val="bg1"/>
                </a:solidFill>
              </a:rPr>
              <a:t>the son of David, </a:t>
            </a:r>
          </a:p>
          <a:p>
            <a:r>
              <a:rPr lang="en-US" sz="3200" dirty="0">
                <a:solidFill>
                  <a:schemeClr val="bg1"/>
                </a:solidFill>
              </a:rPr>
              <a:t>the son of Abraham. </a:t>
            </a:r>
          </a:p>
          <a:p>
            <a:r>
              <a:rPr lang="en-US" sz="3200" dirty="0">
                <a:solidFill>
                  <a:schemeClr val="bg1"/>
                </a:solidFill>
              </a:rPr>
              <a:t>										     </a:t>
            </a:r>
            <a:r>
              <a:rPr lang="en-US" sz="3200" i="1" dirty="0">
                <a:solidFill>
                  <a:schemeClr val="bg1"/>
                </a:solidFill>
              </a:rPr>
              <a:t>Matthew 1:1</a:t>
            </a:r>
          </a:p>
        </p:txBody>
      </p:sp>
    </p:spTree>
    <p:extLst>
      <p:ext uri="{BB962C8B-B14F-4D97-AF65-F5344CB8AC3E}">
        <p14:creationId xmlns:p14="http://schemas.microsoft.com/office/powerpoint/2010/main" val="25904030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TotalTime>
  <Words>135</Words>
  <Application>Microsoft Office PowerPoint</Application>
  <PresentationFormat>On-screen Show (4:3)</PresentationFormat>
  <Paragraphs>16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Alyse Nash</cp:lastModifiedBy>
  <cp:revision>6</cp:revision>
  <dcterms:created xsi:type="dcterms:W3CDTF">2019-10-31T16:58:23Z</dcterms:created>
  <dcterms:modified xsi:type="dcterms:W3CDTF">2019-11-01T13:21:03Z</dcterms:modified>
</cp:coreProperties>
</file>