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93" r:id="rId4"/>
    <p:sldId id="294" r:id="rId5"/>
    <p:sldId id="298" r:id="rId6"/>
    <p:sldId id="299" r:id="rId7"/>
    <p:sldId id="295" r:id="rId8"/>
    <p:sldId id="300" r:id="rId9"/>
    <p:sldId id="301" r:id="rId10"/>
    <p:sldId id="302" r:id="rId11"/>
    <p:sldId id="303" r:id="rId12"/>
    <p:sldId id="296" r:id="rId13"/>
    <p:sldId id="297" r:id="rId14"/>
    <p:sldId id="304" r:id="rId15"/>
    <p:sldId id="305" r:id="rId16"/>
    <p:sldId id="306" r:id="rId17"/>
    <p:sldId id="307" r:id="rId18"/>
    <p:sldId id="308" r:id="rId19"/>
    <p:sldId id="309" r:id="rId20"/>
    <p:sldId id="310" r:id="rId21"/>
    <p:sldId id="311" r:id="rId22"/>
    <p:sldId id="31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5283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12051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54382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0304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80F8B8-81CF-4AC1-A7AE-1FF0732AFBB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52515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80F8B8-81CF-4AC1-A7AE-1FF0732AFBB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569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80F8B8-81CF-4AC1-A7AE-1FF0732AFBB3}"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49944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80F8B8-81CF-4AC1-A7AE-1FF0732AFBB3}"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840230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0F8B8-81CF-4AC1-A7AE-1FF0732AFBB3}"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08499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6572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07474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0F8B8-81CF-4AC1-A7AE-1FF0732AFBB3}" type="datetimeFigureOut">
              <a:rPr lang="en-US" smtClean="0"/>
              <a:t>11/8/2019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6B80B-C366-4C57-B8E7-F33EFD36AE0B}" type="slidenum">
              <a:rPr lang="en-US" smtClean="0"/>
              <a:t>‹#›</a:t>
            </a:fld>
            <a:endParaRPr lang="en-US"/>
          </a:p>
        </p:txBody>
      </p:sp>
    </p:spTree>
    <p:extLst>
      <p:ext uri="{BB962C8B-B14F-4D97-AF65-F5344CB8AC3E}">
        <p14:creationId xmlns:p14="http://schemas.microsoft.com/office/powerpoint/2010/main" val="51021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34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68580" y="158621"/>
            <a:ext cx="9006840" cy="6001643"/>
          </a:xfrm>
          <a:prstGeom prst="rect">
            <a:avLst/>
          </a:prstGeom>
        </p:spPr>
        <p:txBody>
          <a:bodyPr wrap="square">
            <a:spAutoFit/>
          </a:bodyPr>
          <a:lstStyle/>
          <a:p>
            <a:r>
              <a:rPr lang="en-US" sz="3200" b="1" baseline="30000" dirty="0">
                <a:solidFill>
                  <a:schemeClr val="bg1"/>
                </a:solidFill>
              </a:rPr>
              <a:t> </a:t>
            </a:r>
            <a:r>
              <a:rPr lang="en-US" sz="3200" dirty="0">
                <a:solidFill>
                  <a:schemeClr val="bg1"/>
                </a:solidFill>
              </a:rPr>
              <a:t>for Demas, having loved this present </a:t>
            </a:r>
            <a:r>
              <a:rPr lang="en-US" sz="3200" baseline="30000" dirty="0">
                <a:solidFill>
                  <a:schemeClr val="bg1"/>
                </a:solidFill>
              </a:rPr>
              <a:t> </a:t>
            </a:r>
            <a:r>
              <a:rPr lang="en-US" sz="3200" dirty="0">
                <a:solidFill>
                  <a:schemeClr val="bg1"/>
                </a:solidFill>
              </a:rPr>
              <a:t>world, has deserted me and gone to Thessalonica; </a:t>
            </a:r>
            <a:r>
              <a:rPr lang="en-US" sz="3200" dirty="0" err="1">
                <a:solidFill>
                  <a:schemeClr val="bg1"/>
                </a:solidFill>
              </a:rPr>
              <a:t>Crescens</a:t>
            </a:r>
            <a:r>
              <a:rPr lang="en-US" sz="3200" dirty="0">
                <a:solidFill>
                  <a:schemeClr val="bg1"/>
                </a:solidFill>
              </a:rPr>
              <a:t> has gone to Galatia, Titus to Dalmatia. Only Luke is with me. Pick up Mark and bring him with you, for he is useful to me for service. But Tychicus I have sent to Ephesus. When you come bring the cloak which I left at Troas with Carpus, and the books, especially the parchments. Alexander the coppersmith did me much harm; the Lord will repay him according to his deeds.</a:t>
            </a:r>
            <a:r>
              <a:rPr lang="en-US" sz="3200" dirty="0">
                <a:solidFill>
                  <a:schemeClr val="bg1"/>
                </a:solidFill>
                <a:latin typeface="&amp;quot"/>
              </a:rPr>
              <a:t> …</a:t>
            </a:r>
            <a:r>
              <a:rPr lang="en-US" sz="3200" dirty="0">
                <a:solidFill>
                  <a:schemeClr val="bg1"/>
                </a:solidFill>
              </a:rPr>
              <a:t>Erastus remained at Corinth, but </a:t>
            </a:r>
            <a:r>
              <a:rPr lang="en-US" sz="3200" dirty="0" err="1">
                <a:solidFill>
                  <a:schemeClr val="bg1"/>
                </a:solidFill>
              </a:rPr>
              <a:t>Trophimus</a:t>
            </a:r>
            <a:r>
              <a:rPr lang="en-US" sz="3200" dirty="0">
                <a:solidFill>
                  <a:schemeClr val="bg1"/>
                </a:solidFill>
              </a:rPr>
              <a:t> I left sick at Miletus.</a:t>
            </a:r>
            <a:r>
              <a:rPr lang="en-US" sz="3200" i="1" dirty="0">
                <a:solidFill>
                  <a:schemeClr val="bg1"/>
                </a:solidFill>
                <a:latin typeface="&amp;quot"/>
              </a:rPr>
              <a:t>																							2 Timothy 4:10-14, 20</a:t>
            </a:r>
            <a:endParaRPr lang="en-US" sz="3200" i="1" dirty="0">
              <a:solidFill>
                <a:schemeClr val="bg1"/>
              </a:solidFill>
            </a:endParaRPr>
          </a:p>
        </p:txBody>
      </p:sp>
    </p:spTree>
    <p:extLst>
      <p:ext uri="{BB962C8B-B14F-4D97-AF65-F5344CB8AC3E}">
        <p14:creationId xmlns:p14="http://schemas.microsoft.com/office/powerpoint/2010/main" val="328217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68580" y="1514981"/>
            <a:ext cx="9006840" cy="3046988"/>
          </a:xfrm>
          <a:prstGeom prst="rect">
            <a:avLst/>
          </a:prstGeom>
        </p:spPr>
        <p:txBody>
          <a:bodyPr wrap="square">
            <a:spAutoFit/>
          </a:bodyPr>
          <a:lstStyle/>
          <a:p>
            <a:r>
              <a:rPr lang="en-US" sz="3200" dirty="0">
                <a:solidFill>
                  <a:schemeClr val="bg1"/>
                </a:solidFill>
              </a:rPr>
              <a:t>When I send </a:t>
            </a:r>
            <a:r>
              <a:rPr lang="en-US" sz="3200" dirty="0" err="1">
                <a:solidFill>
                  <a:schemeClr val="bg1"/>
                </a:solidFill>
              </a:rPr>
              <a:t>Artemas</a:t>
            </a:r>
            <a:r>
              <a:rPr lang="en-US" sz="3200" dirty="0">
                <a:solidFill>
                  <a:schemeClr val="bg1"/>
                </a:solidFill>
              </a:rPr>
              <a:t> or Tychicus to you, make every effort to come to me at </a:t>
            </a:r>
            <a:r>
              <a:rPr lang="en-US" sz="3200" dirty="0" err="1">
                <a:solidFill>
                  <a:schemeClr val="bg1"/>
                </a:solidFill>
              </a:rPr>
              <a:t>Nicopolis</a:t>
            </a:r>
            <a:r>
              <a:rPr lang="en-US" sz="3200" dirty="0">
                <a:solidFill>
                  <a:schemeClr val="bg1"/>
                </a:solidFill>
              </a:rPr>
              <a:t>, for I have decided to spend the winter there. Diligently help Zenas the lawyer and Apollos on their way so that nothing is lacking for them.</a:t>
            </a:r>
            <a:r>
              <a:rPr lang="en-US" sz="3200" i="1" dirty="0">
                <a:solidFill>
                  <a:schemeClr val="bg1"/>
                </a:solidFill>
                <a:latin typeface="&amp;quot"/>
              </a:rPr>
              <a:t>																											Titus 3:12-13</a:t>
            </a:r>
            <a:endParaRPr lang="en-US" sz="3200" i="1" dirty="0">
              <a:solidFill>
                <a:schemeClr val="bg1"/>
              </a:solidFill>
            </a:endParaRPr>
          </a:p>
        </p:txBody>
      </p:sp>
    </p:spTree>
    <p:extLst>
      <p:ext uri="{BB962C8B-B14F-4D97-AF65-F5344CB8AC3E}">
        <p14:creationId xmlns:p14="http://schemas.microsoft.com/office/powerpoint/2010/main" val="1273489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81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67640" y="1066800"/>
            <a:ext cx="8808720" cy="1569660"/>
          </a:xfrm>
          <a:prstGeom prst="rect">
            <a:avLst/>
          </a:prstGeom>
        </p:spPr>
        <p:txBody>
          <a:bodyPr wrap="square">
            <a:spAutoFit/>
          </a:bodyPr>
          <a:lstStyle/>
          <a:p>
            <a:r>
              <a:rPr lang="en-US" sz="3200" dirty="0">
                <a:solidFill>
                  <a:schemeClr val="bg1"/>
                </a:solidFill>
                <a:latin typeface="&amp;quot"/>
              </a:rPr>
              <a:t>Rejoice with those who rejoice, and weep with those who weep.</a:t>
            </a:r>
          </a:p>
          <a:p>
            <a:r>
              <a:rPr lang="en-US" sz="3200" i="1" dirty="0">
                <a:solidFill>
                  <a:schemeClr val="bg1"/>
                </a:solidFill>
                <a:latin typeface="&amp;quot"/>
              </a:rPr>
              <a:t>													Romans 12:15</a:t>
            </a:r>
            <a:endParaRPr lang="en-US" sz="3200" i="1" dirty="0">
              <a:solidFill>
                <a:schemeClr val="bg1"/>
              </a:solidFill>
            </a:endParaRPr>
          </a:p>
        </p:txBody>
      </p:sp>
    </p:spTree>
    <p:extLst>
      <p:ext uri="{BB962C8B-B14F-4D97-AF65-F5344CB8AC3E}">
        <p14:creationId xmlns:p14="http://schemas.microsoft.com/office/powerpoint/2010/main" val="353476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67640" y="853440"/>
            <a:ext cx="8808720" cy="3046988"/>
          </a:xfrm>
          <a:prstGeom prst="rect">
            <a:avLst/>
          </a:prstGeom>
        </p:spPr>
        <p:txBody>
          <a:bodyPr wrap="square">
            <a:spAutoFit/>
          </a:bodyPr>
          <a:lstStyle/>
          <a:p>
            <a:r>
              <a:rPr lang="en-US" sz="3200" dirty="0">
                <a:solidFill>
                  <a:schemeClr val="bg1"/>
                </a:solidFill>
                <a:latin typeface="&amp;quot"/>
              </a:rPr>
              <a:t>Rejoice with those who rejoice, and weep with those who weep. </a:t>
            </a:r>
            <a:r>
              <a:rPr lang="en-US" sz="3200" dirty="0">
                <a:solidFill>
                  <a:schemeClr val="bg1"/>
                </a:solidFill>
              </a:rPr>
              <a:t>Be of the same mind toward one another; do not be haughty in mind, but </a:t>
            </a:r>
            <a:r>
              <a:rPr lang="en-US" sz="3200" baseline="30000" dirty="0">
                <a:solidFill>
                  <a:schemeClr val="bg1"/>
                </a:solidFill>
              </a:rPr>
              <a:t> </a:t>
            </a:r>
            <a:r>
              <a:rPr lang="en-US" sz="3200" dirty="0">
                <a:solidFill>
                  <a:schemeClr val="bg1"/>
                </a:solidFill>
              </a:rPr>
              <a:t>associate with the lowly. Do not be wise in your own estimation.</a:t>
            </a:r>
            <a:endParaRPr lang="en-US" sz="3200" dirty="0">
              <a:solidFill>
                <a:schemeClr val="bg1"/>
              </a:solidFill>
              <a:latin typeface="&amp;quot"/>
            </a:endParaRPr>
          </a:p>
          <a:p>
            <a:r>
              <a:rPr lang="en-US" sz="3200" i="1" dirty="0">
                <a:solidFill>
                  <a:schemeClr val="bg1"/>
                </a:solidFill>
                <a:latin typeface="&amp;quot"/>
              </a:rPr>
              <a:t>												Romans 12:15-16</a:t>
            </a:r>
            <a:endParaRPr lang="en-US" sz="3200" i="1" dirty="0">
              <a:solidFill>
                <a:schemeClr val="bg1"/>
              </a:solidFill>
            </a:endParaRPr>
          </a:p>
        </p:txBody>
      </p:sp>
    </p:spTree>
    <p:extLst>
      <p:ext uri="{BB962C8B-B14F-4D97-AF65-F5344CB8AC3E}">
        <p14:creationId xmlns:p14="http://schemas.microsoft.com/office/powerpoint/2010/main" val="2326274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26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514600" y="2351782"/>
            <a:ext cx="5242560" cy="1077218"/>
          </a:xfrm>
          <a:prstGeom prst="rect">
            <a:avLst/>
          </a:prstGeom>
        </p:spPr>
        <p:txBody>
          <a:bodyPr wrap="square">
            <a:spAutoFit/>
          </a:bodyPr>
          <a:lstStyle/>
          <a:p>
            <a:r>
              <a:rPr lang="en-US" sz="3200" dirty="0">
                <a:solidFill>
                  <a:schemeClr val="bg1"/>
                </a:solidFill>
                <a:latin typeface="&amp;quot"/>
              </a:rPr>
              <a:t>Jesus wept.</a:t>
            </a:r>
          </a:p>
          <a:p>
            <a:r>
              <a:rPr lang="en-US" sz="3200" i="1" dirty="0">
                <a:solidFill>
                  <a:schemeClr val="bg1"/>
                </a:solidFill>
                <a:latin typeface="&amp;quot"/>
              </a:rPr>
              <a:t>				   John 11:35</a:t>
            </a:r>
            <a:endParaRPr lang="en-US" sz="3200" i="1" dirty="0">
              <a:solidFill>
                <a:schemeClr val="bg1"/>
              </a:solidFill>
            </a:endParaRPr>
          </a:p>
        </p:txBody>
      </p:sp>
    </p:spTree>
    <p:extLst>
      <p:ext uri="{BB962C8B-B14F-4D97-AF65-F5344CB8AC3E}">
        <p14:creationId xmlns:p14="http://schemas.microsoft.com/office/powerpoint/2010/main" val="13418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97180" y="1132582"/>
            <a:ext cx="8549640" cy="4031873"/>
          </a:xfrm>
          <a:prstGeom prst="rect">
            <a:avLst/>
          </a:prstGeom>
        </p:spPr>
        <p:txBody>
          <a:bodyPr wrap="square">
            <a:spAutoFit/>
          </a:bodyPr>
          <a:lstStyle/>
          <a:p>
            <a:r>
              <a:rPr lang="en-US" sz="3200" dirty="0">
                <a:solidFill>
                  <a:schemeClr val="bg1"/>
                </a:solidFill>
              </a:rPr>
              <a:t>Therefore, He had to be made like His brethren in all things, so that He might become a merciful and faithful high priest in things pertaining to God, to make propitiation for the sins of the people. For since He Himself was tempted in that which He has suffered, He is able to come to the aid of those who are tempted.</a:t>
            </a:r>
            <a:r>
              <a:rPr lang="en-US" sz="3200" i="1" dirty="0">
                <a:solidFill>
                  <a:schemeClr val="bg1"/>
                </a:solidFill>
                <a:latin typeface="&amp;quot"/>
              </a:rPr>
              <a:t>		   </a:t>
            </a:r>
          </a:p>
          <a:p>
            <a:r>
              <a:rPr lang="en-US" sz="3200" i="1" dirty="0">
                <a:solidFill>
                  <a:schemeClr val="bg1"/>
                </a:solidFill>
                <a:latin typeface="&amp;quot"/>
              </a:rPr>
              <a:t>												Hebrews 2:17-18</a:t>
            </a:r>
            <a:endParaRPr lang="en-US" sz="3200" i="1" dirty="0">
              <a:solidFill>
                <a:schemeClr val="bg1"/>
              </a:solidFill>
            </a:endParaRPr>
          </a:p>
        </p:txBody>
      </p:sp>
    </p:spTree>
    <p:extLst>
      <p:ext uri="{BB962C8B-B14F-4D97-AF65-F5344CB8AC3E}">
        <p14:creationId xmlns:p14="http://schemas.microsoft.com/office/powerpoint/2010/main" val="1397827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97180" y="568702"/>
            <a:ext cx="8549640" cy="5016758"/>
          </a:xfrm>
          <a:prstGeom prst="rect">
            <a:avLst/>
          </a:prstGeom>
        </p:spPr>
        <p:txBody>
          <a:bodyPr wrap="square">
            <a:spAutoFit/>
          </a:bodyPr>
          <a:lstStyle/>
          <a:p>
            <a:r>
              <a:rPr lang="en-US" sz="3200" dirty="0">
                <a:solidFill>
                  <a:schemeClr val="bg1"/>
                </a:solidFill>
              </a:rPr>
              <a:t>Therefore, since we have a great high priest who has passed through the heavens, Jesus the Son of God, let us hold fast our confession. For we do not have a high priest who cannot sympathize with our weaknesses, but One who has been tempted in all things as we are, yet without sin. Therefore let us draw near with confidence to the throne of grace, so that we may receive mercy and find grace to help in time of need.</a:t>
            </a:r>
            <a:r>
              <a:rPr lang="en-US" sz="3200" dirty="0">
                <a:solidFill>
                  <a:schemeClr val="bg1"/>
                </a:solidFill>
                <a:latin typeface="&amp;quot"/>
              </a:rPr>
              <a:t>   </a:t>
            </a:r>
          </a:p>
          <a:p>
            <a:r>
              <a:rPr lang="en-US" sz="3200" i="1" dirty="0">
                <a:solidFill>
                  <a:schemeClr val="bg1"/>
                </a:solidFill>
                <a:latin typeface="&amp;quot"/>
              </a:rPr>
              <a:t>												Hebrews 4:14-16</a:t>
            </a:r>
            <a:endParaRPr lang="en-US" sz="3200" i="1" dirty="0">
              <a:solidFill>
                <a:schemeClr val="bg1"/>
              </a:solidFill>
            </a:endParaRPr>
          </a:p>
        </p:txBody>
      </p:sp>
    </p:spTree>
    <p:extLst>
      <p:ext uri="{BB962C8B-B14F-4D97-AF65-F5344CB8AC3E}">
        <p14:creationId xmlns:p14="http://schemas.microsoft.com/office/powerpoint/2010/main" val="272464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4942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ine combat boots">
            <a:extLst>
              <a:ext uri="{FF2B5EF4-FFF2-40B4-BE49-F238E27FC236}">
                <a16:creationId xmlns:a16="http://schemas.microsoft.com/office/drawing/2014/main" id="{8D8C6E9F-133C-4EF6-B03C-DA06C5324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333" y="2187893"/>
            <a:ext cx="4471987" cy="44719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E3DFDE-BA46-4CDD-BC0B-0843AFB093DF}"/>
              </a:ext>
            </a:extLst>
          </p:cNvPr>
          <p:cNvSpPr txBox="1"/>
          <p:nvPr/>
        </p:nvSpPr>
        <p:spPr>
          <a:xfrm>
            <a:off x="0" y="853440"/>
            <a:ext cx="9144000" cy="1015663"/>
          </a:xfrm>
          <a:prstGeom prst="rect">
            <a:avLst/>
          </a:prstGeom>
          <a:noFill/>
        </p:spPr>
        <p:txBody>
          <a:bodyPr wrap="square" rtlCol="0">
            <a:spAutoFit/>
          </a:bodyPr>
          <a:lstStyle/>
          <a:p>
            <a:r>
              <a:rPr lang="en-US" sz="6000" b="1" dirty="0"/>
              <a:t>   Worship</a:t>
            </a:r>
            <a:r>
              <a:rPr lang="en-US" sz="4400" dirty="0"/>
              <a:t> </a:t>
            </a:r>
            <a:r>
              <a:rPr lang="en-US" sz="6000" b="1" dirty="0">
                <a:latin typeface="Bradley Hand ITC" panose="03070402050302030203" pitchFamily="66" charset="0"/>
              </a:rPr>
              <a:t>as</a:t>
            </a:r>
            <a:r>
              <a:rPr lang="en-US" sz="6000" dirty="0">
                <a:latin typeface="Bradley Hand ITC" panose="03070402050302030203" pitchFamily="66" charset="0"/>
              </a:rPr>
              <a:t> </a:t>
            </a:r>
            <a:r>
              <a:rPr lang="en-US" sz="6000" b="1" dirty="0">
                <a:solidFill>
                  <a:schemeClr val="accent6">
                    <a:lumMod val="50000"/>
                  </a:schemeClr>
                </a:solidFill>
              </a:rPr>
              <a:t>Basic Training</a:t>
            </a:r>
          </a:p>
        </p:txBody>
      </p:sp>
      <p:sp>
        <p:nvSpPr>
          <p:cNvPr id="2" name="TextBox 1">
            <a:extLst>
              <a:ext uri="{FF2B5EF4-FFF2-40B4-BE49-F238E27FC236}">
                <a16:creationId xmlns:a16="http://schemas.microsoft.com/office/drawing/2014/main" id="{1373346E-8F0C-4607-BCB4-DFB7C9F652BB}"/>
              </a:ext>
            </a:extLst>
          </p:cNvPr>
          <p:cNvSpPr txBox="1"/>
          <p:nvPr/>
        </p:nvSpPr>
        <p:spPr>
          <a:xfrm>
            <a:off x="487680" y="1761174"/>
            <a:ext cx="6644640" cy="584775"/>
          </a:xfrm>
          <a:prstGeom prst="rect">
            <a:avLst/>
          </a:prstGeom>
          <a:noFill/>
        </p:spPr>
        <p:txBody>
          <a:bodyPr wrap="square" rtlCol="0">
            <a:spAutoFit/>
          </a:bodyPr>
          <a:lstStyle/>
          <a:p>
            <a:r>
              <a:rPr lang="en-US" sz="3200" i="1" dirty="0"/>
              <a:t>Announcements </a:t>
            </a:r>
          </a:p>
        </p:txBody>
      </p:sp>
    </p:spTree>
    <p:extLst>
      <p:ext uri="{BB962C8B-B14F-4D97-AF65-F5344CB8AC3E}">
        <p14:creationId xmlns:p14="http://schemas.microsoft.com/office/powerpoint/2010/main" val="262629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90500" y="1147822"/>
            <a:ext cx="8549640" cy="4031873"/>
          </a:xfrm>
          <a:prstGeom prst="rect">
            <a:avLst/>
          </a:prstGeom>
        </p:spPr>
        <p:txBody>
          <a:bodyPr wrap="square">
            <a:spAutoFit/>
          </a:bodyPr>
          <a:lstStyle/>
          <a:p>
            <a:r>
              <a:rPr lang="en-US" sz="3200" dirty="0">
                <a:solidFill>
                  <a:schemeClr val="bg1"/>
                </a:solidFill>
              </a:rPr>
              <a:t>who, although He existed in the form of God, did not regard equality with God a thing to be grasped, but emptied Himself, taking the form of a bond-servant, and being made in the likeness of men. Being found in appearance as a man, He humbled Himself by becoming obedient to the point of death, even death on a cross.</a:t>
            </a:r>
            <a:r>
              <a:rPr lang="en-US" sz="3200" dirty="0">
                <a:solidFill>
                  <a:schemeClr val="bg1"/>
                </a:solidFill>
                <a:latin typeface="&amp;quot"/>
              </a:rPr>
              <a:t>	</a:t>
            </a:r>
            <a:r>
              <a:rPr lang="en-US" sz="3200" i="1" dirty="0">
                <a:solidFill>
                  <a:schemeClr val="bg1"/>
                </a:solidFill>
                <a:latin typeface="&amp;quot"/>
              </a:rPr>
              <a:t>																Philippians 2:6-8</a:t>
            </a:r>
            <a:endParaRPr lang="en-US" sz="3200" i="1" dirty="0">
              <a:solidFill>
                <a:schemeClr val="bg1"/>
              </a:solidFill>
            </a:endParaRPr>
          </a:p>
        </p:txBody>
      </p:sp>
    </p:spTree>
    <p:extLst>
      <p:ext uri="{BB962C8B-B14F-4D97-AF65-F5344CB8AC3E}">
        <p14:creationId xmlns:p14="http://schemas.microsoft.com/office/powerpoint/2010/main" val="165735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90500" y="1147822"/>
            <a:ext cx="8549640" cy="4524315"/>
          </a:xfrm>
          <a:prstGeom prst="rect">
            <a:avLst/>
          </a:prstGeom>
        </p:spPr>
        <p:txBody>
          <a:bodyPr wrap="square">
            <a:spAutoFit/>
          </a:bodyPr>
          <a:lstStyle/>
          <a:p>
            <a:r>
              <a:rPr lang="en-US" sz="3200" b="1" dirty="0">
                <a:solidFill>
                  <a:srgbClr val="FFFF00"/>
                </a:solidFill>
              </a:rPr>
              <a:t>Have this attitude in yourselves which was also in Christ Jesus</a:t>
            </a:r>
            <a:r>
              <a:rPr lang="en-US" sz="3200" dirty="0">
                <a:solidFill>
                  <a:schemeClr val="bg1"/>
                </a:solidFill>
              </a:rPr>
              <a:t>, who, although He existed in the form of God, did not regard equality with God a thing to be grasped, but emptied Himself, taking the form of a bond-servant, and being made in the likeness of men. Being found in appearance as a man, He humbled Himself by becoming obedient to the point of death, even death on a cross.</a:t>
            </a:r>
            <a:r>
              <a:rPr lang="en-US" sz="3200" dirty="0">
                <a:solidFill>
                  <a:schemeClr val="bg1"/>
                </a:solidFill>
                <a:latin typeface="&amp;quot"/>
              </a:rPr>
              <a:t>	</a:t>
            </a:r>
            <a:r>
              <a:rPr lang="en-US" sz="3200" i="1" dirty="0">
                <a:solidFill>
                  <a:schemeClr val="bg1"/>
                </a:solidFill>
                <a:latin typeface="&amp;quot"/>
              </a:rPr>
              <a:t>																Philippians 2:5-8</a:t>
            </a:r>
            <a:endParaRPr lang="en-US" sz="3200" i="1" dirty="0">
              <a:solidFill>
                <a:schemeClr val="bg1"/>
              </a:solidFill>
            </a:endParaRPr>
          </a:p>
        </p:txBody>
      </p:sp>
    </p:spTree>
    <p:extLst>
      <p:ext uri="{BB962C8B-B14F-4D97-AF65-F5344CB8AC3E}">
        <p14:creationId xmlns:p14="http://schemas.microsoft.com/office/powerpoint/2010/main" val="203563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103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33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0"/>
            <a:ext cx="9144000" cy="7048083"/>
          </a:xfrm>
          <a:prstGeom prst="rect">
            <a:avLst/>
          </a:prstGeom>
        </p:spPr>
        <p:txBody>
          <a:bodyPr wrap="square">
            <a:spAutoFit/>
          </a:bodyPr>
          <a:lstStyle/>
          <a:p>
            <a:r>
              <a:rPr lang="en-US" sz="3000" dirty="0">
                <a:solidFill>
                  <a:schemeClr val="bg1"/>
                </a:solidFill>
              </a:rPr>
              <a:t>For this reason I have often been prevented from coming to you; but now, with no further place for me in these regions, and since I have had for many years a longing to come to you whenever I go to Spain—for I hope to see you in passing, and to be helped on my way there by you, when I have first enjoyed your company for a while— but now, I am going to Jerusalem serving the saints. </a:t>
            </a:r>
            <a:r>
              <a:rPr lang="en-US" sz="3000" b="1" baseline="30000" dirty="0">
                <a:solidFill>
                  <a:schemeClr val="bg1"/>
                </a:solidFill>
              </a:rPr>
              <a:t> </a:t>
            </a:r>
            <a:r>
              <a:rPr lang="en-US" sz="3000" dirty="0">
                <a:solidFill>
                  <a:schemeClr val="bg1"/>
                </a:solidFill>
              </a:rPr>
              <a:t>For Macedonia and Achaia have been pleased to make a contribution for the poor among the saints in Jerusalem. Yes, they were pleased to do so, and they are indebted to them. For if the Gentiles have shared in their spiritual things, they are indebted to minister to them also in material things. </a:t>
            </a:r>
            <a:r>
              <a:rPr lang="en-US" sz="3000" b="1" baseline="30000" dirty="0">
                <a:solidFill>
                  <a:schemeClr val="bg1"/>
                </a:solidFill>
              </a:rPr>
              <a:t> </a:t>
            </a:r>
            <a:r>
              <a:rPr lang="en-US" sz="3000" dirty="0">
                <a:solidFill>
                  <a:schemeClr val="bg1"/>
                </a:solidFill>
              </a:rPr>
              <a:t>Therefore, when I have finished this, and have put my seal on this fruit of theirs, I will go on by way of you to Spain. 								</a:t>
            </a:r>
            <a:r>
              <a:rPr lang="en-US" sz="3200" i="1" dirty="0">
                <a:solidFill>
                  <a:schemeClr val="bg1"/>
                </a:solidFill>
                <a:latin typeface="&amp;quot"/>
              </a:rPr>
              <a:t>Romans 15:22-28</a:t>
            </a:r>
            <a:endParaRPr lang="en-US" sz="3200" i="1" dirty="0">
              <a:solidFill>
                <a:schemeClr val="bg1"/>
              </a:solidFill>
            </a:endParaRPr>
          </a:p>
        </p:txBody>
      </p:sp>
    </p:spTree>
    <p:extLst>
      <p:ext uri="{BB962C8B-B14F-4D97-AF65-F5344CB8AC3E}">
        <p14:creationId xmlns:p14="http://schemas.microsoft.com/office/powerpoint/2010/main" val="58283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731520"/>
            <a:ext cx="9144000" cy="5016758"/>
          </a:xfrm>
          <a:prstGeom prst="rect">
            <a:avLst/>
          </a:prstGeom>
        </p:spPr>
        <p:txBody>
          <a:bodyPr wrap="square">
            <a:spAutoFit/>
          </a:bodyPr>
          <a:lstStyle/>
          <a:p>
            <a:r>
              <a:rPr lang="en-US" sz="3200" dirty="0">
                <a:solidFill>
                  <a:schemeClr val="bg1"/>
                </a:solidFill>
              </a:rPr>
              <a:t>But I will come to you after I go through Macedonia, for I am going through Macedonia; and perhaps I will stay with you, or even spend the winter, so that you may send me on my way wherever I may go. For I do not wish to see you now just in passing; for I hope to remain with you for some time, if the Lord permits. But I will remain in Ephesus until Pentecost; for a wide door for effective service has opened to me, and there are many adversaries.								</a:t>
            </a:r>
          </a:p>
          <a:p>
            <a:r>
              <a:rPr lang="en-US" sz="3200" i="1" dirty="0">
                <a:solidFill>
                  <a:schemeClr val="bg1"/>
                </a:solidFill>
                <a:latin typeface="&amp;quot"/>
              </a:rPr>
              <a:t>												1 Corinthians 16:5-9</a:t>
            </a:r>
            <a:endParaRPr lang="en-US" sz="3200" i="1" dirty="0">
              <a:solidFill>
                <a:schemeClr val="bg1"/>
              </a:solidFill>
            </a:endParaRPr>
          </a:p>
        </p:txBody>
      </p:sp>
    </p:spTree>
    <p:extLst>
      <p:ext uri="{BB962C8B-B14F-4D97-AF65-F5344CB8AC3E}">
        <p14:creationId xmlns:p14="http://schemas.microsoft.com/office/powerpoint/2010/main" val="3104469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64264"/>
            <a:ext cx="9144000" cy="6494085"/>
          </a:xfrm>
          <a:prstGeom prst="rect">
            <a:avLst/>
          </a:prstGeom>
        </p:spPr>
        <p:txBody>
          <a:bodyPr wrap="square">
            <a:spAutoFit/>
          </a:bodyPr>
          <a:lstStyle/>
          <a:p>
            <a:r>
              <a:rPr lang="en-US" sz="3200" dirty="0">
                <a:solidFill>
                  <a:schemeClr val="bg1"/>
                </a:solidFill>
              </a:rPr>
              <a:t>For we do not want you to be unaware, brethren, of our affliction which came to us in Asia, that we were burdened excessively, beyond our strength, so that we despaired even of life; indeed, we had the sentence of death within ourselves so that we would not trust in ourselves, but in God who raises the dead; who delivered us from so great a peril of death, and will deliver us, He on whom we have set our hope. And He will yet deliver us, you also joining in helping us through your prayers, so that thanks may be given by many persons on our behalf for the favor bestowed on us through the prayers of many.						</a:t>
            </a:r>
          </a:p>
          <a:p>
            <a:r>
              <a:rPr lang="en-US" sz="3200" dirty="0">
                <a:solidFill>
                  <a:schemeClr val="bg1"/>
                </a:solidFill>
                <a:latin typeface="&amp;quot"/>
              </a:rPr>
              <a:t>												</a:t>
            </a:r>
            <a:r>
              <a:rPr lang="en-US" sz="3200" i="1" dirty="0">
                <a:solidFill>
                  <a:schemeClr val="bg1"/>
                </a:solidFill>
                <a:latin typeface="&amp;quot"/>
              </a:rPr>
              <a:t>2 Corinthians 1:8-11</a:t>
            </a:r>
            <a:endParaRPr lang="en-US" sz="3200" i="1" dirty="0">
              <a:solidFill>
                <a:schemeClr val="bg1"/>
              </a:solidFill>
            </a:endParaRPr>
          </a:p>
        </p:txBody>
      </p:sp>
    </p:spTree>
    <p:extLst>
      <p:ext uri="{BB962C8B-B14F-4D97-AF65-F5344CB8AC3E}">
        <p14:creationId xmlns:p14="http://schemas.microsoft.com/office/powerpoint/2010/main" val="3294714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0" y="1552605"/>
            <a:ext cx="9144000" cy="3539430"/>
          </a:xfrm>
          <a:prstGeom prst="rect">
            <a:avLst/>
          </a:prstGeom>
        </p:spPr>
        <p:txBody>
          <a:bodyPr wrap="square">
            <a:spAutoFit/>
          </a:bodyPr>
          <a:lstStyle/>
          <a:p>
            <a:r>
              <a:rPr lang="en-US" sz="3200" dirty="0">
                <a:solidFill>
                  <a:schemeClr val="bg1"/>
                </a:solidFill>
              </a:rPr>
              <a:t>But that you also may know about my circumstances, how I am doing, Tychicus, the beloved brother and faithful minister in the Lord, will make everything known to you. I have sent him to you for this very purpose, so that you may know about us, and that he may comfort your hearts.</a:t>
            </a:r>
            <a:r>
              <a:rPr lang="en-US" sz="3200" i="1" dirty="0">
                <a:solidFill>
                  <a:schemeClr val="bg1"/>
                </a:solidFill>
                <a:latin typeface="&amp;quot"/>
              </a:rPr>
              <a:t>																						Ephesians 6:21-22</a:t>
            </a:r>
            <a:endParaRPr lang="en-US" sz="3200" i="1" dirty="0">
              <a:solidFill>
                <a:schemeClr val="bg1"/>
              </a:solidFill>
            </a:endParaRPr>
          </a:p>
        </p:txBody>
      </p:sp>
    </p:spTree>
    <p:extLst>
      <p:ext uri="{BB962C8B-B14F-4D97-AF65-F5344CB8AC3E}">
        <p14:creationId xmlns:p14="http://schemas.microsoft.com/office/powerpoint/2010/main" val="3497131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68580" y="920621"/>
            <a:ext cx="9006840" cy="5016758"/>
          </a:xfrm>
          <a:prstGeom prst="rect">
            <a:avLst/>
          </a:prstGeom>
        </p:spPr>
        <p:txBody>
          <a:bodyPr wrap="square">
            <a:spAutoFit/>
          </a:bodyPr>
          <a:lstStyle/>
          <a:p>
            <a:r>
              <a:rPr lang="en-US" sz="3200" dirty="0">
                <a:solidFill>
                  <a:schemeClr val="bg1"/>
                </a:solidFill>
              </a:rPr>
              <a:t>Now I want you to know, brethren, that my circumstances have turned out for the greater progress of the gospel, so that my imprisonment in the cause of Christ has become well known throughout the whole praetorian guard and to everyone else, and that most of the brethren, trusting in the Lord because of my imprisonment, have far more courage to speak the word of God without fear. </a:t>
            </a:r>
            <a:r>
              <a:rPr lang="en-US" sz="3200" i="1" dirty="0">
                <a:solidFill>
                  <a:schemeClr val="bg1"/>
                </a:solidFill>
                <a:latin typeface="&amp;quot"/>
              </a:rPr>
              <a:t>																											Philippians 1:12-14</a:t>
            </a:r>
            <a:endParaRPr lang="en-US" sz="3200" i="1" dirty="0">
              <a:solidFill>
                <a:schemeClr val="bg1"/>
              </a:solidFill>
            </a:endParaRPr>
          </a:p>
        </p:txBody>
      </p:sp>
    </p:spTree>
    <p:extLst>
      <p:ext uri="{BB962C8B-B14F-4D97-AF65-F5344CB8AC3E}">
        <p14:creationId xmlns:p14="http://schemas.microsoft.com/office/powerpoint/2010/main" val="2288916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68580" y="1819781"/>
            <a:ext cx="9006840" cy="2554545"/>
          </a:xfrm>
          <a:prstGeom prst="rect">
            <a:avLst/>
          </a:prstGeom>
        </p:spPr>
        <p:txBody>
          <a:bodyPr wrap="square">
            <a:spAutoFit/>
          </a:bodyPr>
          <a:lstStyle/>
          <a:p>
            <a:r>
              <a:rPr lang="en-US" sz="3200" b="1" baseline="30000" dirty="0">
                <a:solidFill>
                  <a:schemeClr val="bg1"/>
                </a:solidFill>
              </a:rPr>
              <a:t> </a:t>
            </a:r>
            <a:r>
              <a:rPr lang="en-US" sz="3200" dirty="0">
                <a:solidFill>
                  <a:schemeClr val="bg1"/>
                </a:solidFill>
              </a:rPr>
              <a:t>But I have received everything in full and have an abundance; I am amply supplied, having received from Epaphroditus what you have sent, a fragrant aroma, an acceptable sacrifice, well-pleasing to God</a:t>
            </a:r>
            <a:r>
              <a:rPr lang="en-US" sz="3200" i="1" dirty="0">
                <a:solidFill>
                  <a:schemeClr val="bg1"/>
                </a:solidFill>
                <a:latin typeface="&amp;quot"/>
              </a:rPr>
              <a:t>														Philippians 4:18</a:t>
            </a:r>
            <a:endParaRPr lang="en-US" sz="3200" i="1" dirty="0">
              <a:solidFill>
                <a:schemeClr val="bg1"/>
              </a:solidFill>
            </a:endParaRPr>
          </a:p>
        </p:txBody>
      </p:sp>
    </p:spTree>
    <p:extLst>
      <p:ext uri="{BB962C8B-B14F-4D97-AF65-F5344CB8AC3E}">
        <p14:creationId xmlns:p14="http://schemas.microsoft.com/office/powerpoint/2010/main" val="2888547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882</Words>
  <Application>Microsoft Office PowerPoint</Application>
  <PresentationFormat>On-screen Show (4:3)</PresentationFormat>
  <Paragraphs>24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&amp;quot</vt:lpstr>
      <vt:lpstr>Arial</vt:lpstr>
      <vt:lpstr>Bradley Hand ITC</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25</cp:revision>
  <dcterms:created xsi:type="dcterms:W3CDTF">2019-10-15T13:09:19Z</dcterms:created>
  <dcterms:modified xsi:type="dcterms:W3CDTF">2019-11-08T18:44:00Z</dcterms:modified>
</cp:coreProperties>
</file>