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6" r:id="rId3"/>
    <p:sldId id="294" r:id="rId4"/>
    <p:sldId id="277" r:id="rId5"/>
    <p:sldId id="278" r:id="rId6"/>
    <p:sldId id="279" r:id="rId7"/>
    <p:sldId id="280" r:id="rId8"/>
    <p:sldId id="281" r:id="rId9"/>
    <p:sldId id="282" r:id="rId10"/>
    <p:sldId id="283" r:id="rId11"/>
    <p:sldId id="276" r:id="rId12"/>
    <p:sldId id="285" r:id="rId13"/>
    <p:sldId id="286" r:id="rId14"/>
    <p:sldId id="287" r:id="rId15"/>
    <p:sldId id="288" r:id="rId16"/>
    <p:sldId id="289" r:id="rId17"/>
    <p:sldId id="290" r:id="rId18"/>
    <p:sldId id="291" r:id="rId19"/>
    <p:sldId id="292" r:id="rId20"/>
    <p:sldId id="293"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252832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1120515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54382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903047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80F8B8-81CF-4AC1-A7AE-1FF0732AFBB3}" type="datetimeFigureOut">
              <a:rPr lang="en-US" smtClean="0"/>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1525152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80F8B8-81CF-4AC1-A7AE-1FF0732AFBB3}"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35690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80F8B8-81CF-4AC1-A7AE-1FF0732AFBB3}" type="datetimeFigureOut">
              <a:rPr lang="en-US" smtClean="0"/>
              <a:t>10/25/2019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3499449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80F8B8-81CF-4AC1-A7AE-1FF0732AFBB3}" type="datetimeFigureOut">
              <a:rPr lang="en-US" smtClean="0"/>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2840230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80F8B8-81CF-4AC1-A7AE-1FF0732AFBB3}" type="datetimeFigureOut">
              <a:rPr lang="en-US" smtClean="0"/>
              <a:t>10/25/2019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108499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80F8B8-81CF-4AC1-A7AE-1FF0732AFBB3}"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965724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80F8B8-81CF-4AC1-A7AE-1FF0732AFBB3}" type="datetimeFigureOut">
              <a:rPr lang="en-US" smtClean="0"/>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3074741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0F8B8-81CF-4AC1-A7AE-1FF0732AFBB3}" type="datetimeFigureOut">
              <a:rPr lang="en-US" smtClean="0"/>
              <a:t>10/25/2019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6B80B-C366-4C57-B8E7-F33EFD36AE0B}" type="slidenum">
              <a:rPr lang="en-US" smtClean="0"/>
              <a:t>‹#›</a:t>
            </a:fld>
            <a:endParaRPr lang="en-US"/>
          </a:p>
        </p:txBody>
      </p:sp>
    </p:spTree>
    <p:extLst>
      <p:ext uri="{BB962C8B-B14F-4D97-AF65-F5344CB8AC3E}">
        <p14:creationId xmlns:p14="http://schemas.microsoft.com/office/powerpoint/2010/main" val="510211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8340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sitting in a chair&#10;&#10;Description automatically generated">
            <a:extLst>
              <a:ext uri="{FF2B5EF4-FFF2-40B4-BE49-F238E27FC236}">
                <a16:creationId xmlns:a16="http://schemas.microsoft.com/office/drawing/2014/main" id="{A6795BBD-FE0A-4838-ADEF-B9CD41B8A9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5044440" cy="3589020"/>
          </a:xfrm>
          <a:prstGeom prst="rect">
            <a:avLst/>
          </a:prstGeom>
        </p:spPr>
      </p:pic>
      <p:pic>
        <p:nvPicPr>
          <p:cNvPr id="5" name="Picture 4" descr="A group of people posing for the camera&#10;&#10;Description automatically generated">
            <a:extLst>
              <a:ext uri="{FF2B5EF4-FFF2-40B4-BE49-F238E27FC236}">
                <a16:creationId xmlns:a16="http://schemas.microsoft.com/office/drawing/2014/main" id="{C6A0345D-8266-49AE-A9CC-BA956E59AB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589020"/>
            <a:ext cx="7062611" cy="3268980"/>
          </a:xfrm>
          <a:prstGeom prst="rect">
            <a:avLst/>
          </a:prstGeom>
        </p:spPr>
      </p:pic>
      <p:pic>
        <p:nvPicPr>
          <p:cNvPr id="7" name="Picture 6" descr="A group of people posing for the camera&#10;&#10;Description automatically generated">
            <a:extLst>
              <a:ext uri="{FF2B5EF4-FFF2-40B4-BE49-F238E27FC236}">
                <a16:creationId xmlns:a16="http://schemas.microsoft.com/office/drawing/2014/main" id="{B0AA4A33-D1C4-4815-AB07-8501ECDC78C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0" y="-31750"/>
            <a:ext cx="4607321" cy="3460750"/>
          </a:xfrm>
          <a:prstGeom prst="rect">
            <a:avLst/>
          </a:prstGeom>
        </p:spPr>
      </p:pic>
    </p:spTree>
    <p:extLst>
      <p:ext uri="{BB962C8B-B14F-4D97-AF65-F5344CB8AC3E}">
        <p14:creationId xmlns:p14="http://schemas.microsoft.com/office/powerpoint/2010/main" val="2544194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4617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42DEB0F-ED52-44FD-82E6-C278945D45FC}"/>
              </a:ext>
            </a:extLst>
          </p:cNvPr>
          <p:cNvSpPr/>
          <p:nvPr/>
        </p:nvSpPr>
        <p:spPr>
          <a:xfrm>
            <a:off x="0" y="0"/>
            <a:ext cx="9144000" cy="7078861"/>
          </a:xfrm>
          <a:prstGeom prst="rect">
            <a:avLst/>
          </a:prstGeom>
        </p:spPr>
        <p:txBody>
          <a:bodyPr wrap="square">
            <a:spAutoFit/>
          </a:bodyPr>
          <a:lstStyle/>
          <a:p>
            <a:r>
              <a:rPr lang="en-US" sz="3000" b="1" baseline="30000" dirty="0">
                <a:solidFill>
                  <a:schemeClr val="bg1"/>
                </a:solidFill>
              </a:rPr>
              <a:t>15 </a:t>
            </a:r>
            <a:r>
              <a:rPr lang="en-US" sz="3000" dirty="0">
                <a:solidFill>
                  <a:schemeClr val="bg1"/>
                </a:solidFill>
              </a:rPr>
              <a:t>He is the image of the invisible God, the firstborn of all creation. </a:t>
            </a:r>
            <a:r>
              <a:rPr lang="en-US" sz="3000" b="1" baseline="30000" dirty="0">
                <a:solidFill>
                  <a:schemeClr val="bg1"/>
                </a:solidFill>
              </a:rPr>
              <a:t>16 </a:t>
            </a:r>
            <a:r>
              <a:rPr lang="en-US" sz="3000" dirty="0">
                <a:solidFill>
                  <a:schemeClr val="bg1"/>
                </a:solidFill>
              </a:rPr>
              <a:t>For by Him all things were created, both in the heavens and on earth, visible and invisible, whether thrones or dominions or rulers or authorities—all things have been created through Him and for Him. </a:t>
            </a:r>
            <a:r>
              <a:rPr lang="en-US" sz="3000" b="1" baseline="30000" dirty="0">
                <a:solidFill>
                  <a:schemeClr val="bg1"/>
                </a:solidFill>
              </a:rPr>
              <a:t>17 </a:t>
            </a:r>
            <a:r>
              <a:rPr lang="en-US" sz="3000" dirty="0">
                <a:solidFill>
                  <a:schemeClr val="bg1"/>
                </a:solidFill>
              </a:rPr>
              <a:t>He is before all things, and in Him all things hold together. </a:t>
            </a:r>
            <a:r>
              <a:rPr lang="en-US" sz="3000" b="1" baseline="30000" dirty="0">
                <a:solidFill>
                  <a:schemeClr val="bg1"/>
                </a:solidFill>
              </a:rPr>
              <a:t>18 </a:t>
            </a:r>
            <a:r>
              <a:rPr lang="en-US" sz="3000" dirty="0">
                <a:solidFill>
                  <a:schemeClr val="bg1"/>
                </a:solidFill>
              </a:rPr>
              <a:t>He is also head of the body, the church; and He is the beginning, the firstborn from the dead, so that He Himself will come to have first place in everything. </a:t>
            </a:r>
            <a:r>
              <a:rPr lang="en-US" sz="3000" b="1" baseline="30000" dirty="0">
                <a:solidFill>
                  <a:schemeClr val="bg1"/>
                </a:solidFill>
              </a:rPr>
              <a:t>19 </a:t>
            </a:r>
            <a:r>
              <a:rPr lang="en-US" sz="3000" dirty="0">
                <a:solidFill>
                  <a:schemeClr val="bg1"/>
                </a:solidFill>
              </a:rPr>
              <a:t>For it was the Father’s good pleasure for all the fullness to dwell in Him, </a:t>
            </a:r>
            <a:r>
              <a:rPr lang="en-US" sz="3000" b="1" baseline="30000" dirty="0">
                <a:solidFill>
                  <a:schemeClr val="bg1"/>
                </a:solidFill>
              </a:rPr>
              <a:t>20 </a:t>
            </a:r>
            <a:r>
              <a:rPr lang="en-US" sz="3000" dirty="0">
                <a:solidFill>
                  <a:schemeClr val="bg1"/>
                </a:solidFill>
              </a:rPr>
              <a:t>and through Him to reconcile all things to Himself, having made peace through the blood of His cross; through Him, I say, whether things on earth or things in heaven.</a:t>
            </a:r>
            <a:r>
              <a:rPr lang="en-US" sz="3000" dirty="0">
                <a:solidFill>
                  <a:schemeClr val="bg1"/>
                </a:solidFill>
                <a:latin typeface="&amp;quot"/>
              </a:rPr>
              <a:t>													</a:t>
            </a:r>
          </a:p>
          <a:p>
            <a:r>
              <a:rPr lang="en-US" sz="3000" i="1" dirty="0">
                <a:solidFill>
                  <a:schemeClr val="bg1"/>
                </a:solidFill>
                <a:latin typeface="&amp;quot"/>
              </a:rPr>
              <a:t>													Colossians 1:15-20</a:t>
            </a:r>
            <a:endParaRPr lang="en-US" sz="3000" i="1" dirty="0">
              <a:solidFill>
                <a:schemeClr val="bg1"/>
              </a:solidFill>
            </a:endParaRPr>
          </a:p>
        </p:txBody>
      </p:sp>
    </p:spTree>
    <p:extLst>
      <p:ext uri="{BB962C8B-B14F-4D97-AF65-F5344CB8AC3E}">
        <p14:creationId xmlns:p14="http://schemas.microsoft.com/office/powerpoint/2010/main" val="25776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42DEB0F-ED52-44FD-82E6-C278945D45FC}"/>
              </a:ext>
            </a:extLst>
          </p:cNvPr>
          <p:cNvSpPr/>
          <p:nvPr/>
        </p:nvSpPr>
        <p:spPr>
          <a:xfrm>
            <a:off x="0" y="746760"/>
            <a:ext cx="9144000" cy="4524315"/>
          </a:xfrm>
          <a:prstGeom prst="rect">
            <a:avLst/>
          </a:prstGeom>
        </p:spPr>
        <p:txBody>
          <a:bodyPr wrap="square">
            <a:spAutoFit/>
          </a:bodyPr>
          <a:lstStyle/>
          <a:p>
            <a:r>
              <a:rPr lang="en-US" sz="3200" b="1" baseline="30000" dirty="0">
                <a:solidFill>
                  <a:schemeClr val="bg1"/>
                </a:solidFill>
              </a:rPr>
              <a:t>9 </a:t>
            </a:r>
            <a:r>
              <a:rPr lang="en-US" sz="3200" dirty="0">
                <a:solidFill>
                  <a:schemeClr val="bg1"/>
                </a:solidFill>
              </a:rPr>
              <a:t>Do not lie to one another, since you laid aside the old self with its evil practices, </a:t>
            </a:r>
            <a:r>
              <a:rPr lang="en-US" sz="3200" b="1" baseline="30000" dirty="0">
                <a:solidFill>
                  <a:schemeClr val="bg1"/>
                </a:solidFill>
              </a:rPr>
              <a:t>10 </a:t>
            </a:r>
            <a:r>
              <a:rPr lang="en-US" sz="3200" dirty="0">
                <a:solidFill>
                  <a:schemeClr val="bg1"/>
                </a:solidFill>
              </a:rPr>
              <a:t>and have put on the </a:t>
            </a:r>
            <a:r>
              <a:rPr lang="en-US" sz="3200" u="sng" dirty="0">
                <a:solidFill>
                  <a:schemeClr val="bg1"/>
                </a:solidFill>
              </a:rPr>
              <a:t>new self who is being renewed to a true knowledge according to the image of the One who created him</a:t>
            </a:r>
            <a:r>
              <a:rPr lang="en-US" sz="3200" dirty="0">
                <a:solidFill>
                  <a:schemeClr val="bg1"/>
                </a:solidFill>
              </a:rPr>
              <a:t>— </a:t>
            </a:r>
            <a:r>
              <a:rPr lang="en-US" sz="3200" b="1" baseline="30000" dirty="0">
                <a:solidFill>
                  <a:schemeClr val="bg1"/>
                </a:solidFill>
              </a:rPr>
              <a:t>11 </a:t>
            </a:r>
            <a:r>
              <a:rPr lang="en-US" sz="3200" dirty="0">
                <a:solidFill>
                  <a:schemeClr val="bg1"/>
                </a:solidFill>
              </a:rPr>
              <a:t>a renewal in which there is no distinction between Greek and Jew, circumcised and uncircumcised, barbarian, Scythian, slave and freeman, but Christ is all, and in all.</a:t>
            </a:r>
            <a:r>
              <a:rPr lang="en-US" sz="3200" dirty="0">
                <a:solidFill>
                  <a:schemeClr val="bg1"/>
                </a:solidFill>
                <a:latin typeface="&amp;quot"/>
              </a:rPr>
              <a:t>												</a:t>
            </a:r>
          </a:p>
          <a:p>
            <a:r>
              <a:rPr lang="en-US" sz="3200" i="1" dirty="0">
                <a:solidFill>
                  <a:schemeClr val="bg1"/>
                </a:solidFill>
                <a:latin typeface="&amp;quot"/>
              </a:rPr>
              <a:t>													Colossians 3:9-11</a:t>
            </a:r>
            <a:endParaRPr lang="en-US" sz="3200" i="1" dirty="0">
              <a:solidFill>
                <a:schemeClr val="bg1"/>
              </a:solidFill>
            </a:endParaRPr>
          </a:p>
        </p:txBody>
      </p:sp>
    </p:spTree>
    <p:extLst>
      <p:ext uri="{BB962C8B-B14F-4D97-AF65-F5344CB8AC3E}">
        <p14:creationId xmlns:p14="http://schemas.microsoft.com/office/powerpoint/2010/main" val="3795499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42DEB0F-ED52-44FD-82E6-C278945D45FC}"/>
              </a:ext>
            </a:extLst>
          </p:cNvPr>
          <p:cNvSpPr/>
          <p:nvPr/>
        </p:nvSpPr>
        <p:spPr>
          <a:xfrm>
            <a:off x="0" y="746760"/>
            <a:ext cx="9144000" cy="4524315"/>
          </a:xfrm>
          <a:prstGeom prst="rect">
            <a:avLst/>
          </a:prstGeom>
        </p:spPr>
        <p:txBody>
          <a:bodyPr wrap="square">
            <a:spAutoFit/>
          </a:bodyPr>
          <a:lstStyle/>
          <a:p>
            <a:r>
              <a:rPr lang="en-US" sz="3200" b="1" baseline="30000" dirty="0">
                <a:solidFill>
                  <a:schemeClr val="bg1"/>
                </a:solidFill>
              </a:rPr>
              <a:t>3 </a:t>
            </a:r>
            <a:r>
              <a:rPr lang="en-US" sz="3200" dirty="0">
                <a:solidFill>
                  <a:schemeClr val="bg1"/>
                </a:solidFill>
              </a:rPr>
              <a:t>seeing that His divine power has granted to us everything pertaining to life and godliness, through the true knowledge of Him who called us by His own glory and excellence.</a:t>
            </a:r>
            <a:r>
              <a:rPr lang="en-US" sz="3200" dirty="0">
                <a:solidFill>
                  <a:schemeClr val="bg1"/>
                </a:solidFill>
                <a:latin typeface="&amp;quot"/>
              </a:rPr>
              <a:t>	</a:t>
            </a:r>
            <a:r>
              <a:rPr lang="en-US" sz="3200" b="1" baseline="30000" dirty="0">
                <a:solidFill>
                  <a:schemeClr val="bg1"/>
                </a:solidFill>
              </a:rPr>
              <a:t>4 </a:t>
            </a:r>
            <a:r>
              <a:rPr lang="en-US" sz="3200" dirty="0">
                <a:solidFill>
                  <a:schemeClr val="bg1"/>
                </a:solidFill>
              </a:rPr>
              <a:t>For by these He has granted to us His precious and magnificent promises, so that by them you may become </a:t>
            </a:r>
            <a:r>
              <a:rPr lang="en-US" sz="3200" u="sng" dirty="0">
                <a:solidFill>
                  <a:schemeClr val="bg1"/>
                </a:solidFill>
              </a:rPr>
              <a:t>partakers of the divine nature</a:t>
            </a:r>
            <a:r>
              <a:rPr lang="en-US" sz="3200" dirty="0">
                <a:solidFill>
                  <a:schemeClr val="bg1"/>
                </a:solidFill>
              </a:rPr>
              <a:t>, having escaped the corruption that is in the world by lust.</a:t>
            </a:r>
            <a:r>
              <a:rPr lang="en-US" sz="3200" dirty="0">
                <a:solidFill>
                  <a:schemeClr val="bg1"/>
                </a:solidFill>
                <a:latin typeface="&amp;quot"/>
              </a:rPr>
              <a:t>										</a:t>
            </a:r>
          </a:p>
          <a:p>
            <a:r>
              <a:rPr lang="en-US" sz="3200" i="1" dirty="0">
                <a:solidFill>
                  <a:schemeClr val="bg1"/>
                </a:solidFill>
                <a:latin typeface="&amp;quot"/>
              </a:rPr>
              <a:t>													      2 Peter 1:3-4 </a:t>
            </a:r>
            <a:endParaRPr lang="en-US" sz="3200" i="1" dirty="0">
              <a:solidFill>
                <a:schemeClr val="bg1"/>
              </a:solidFill>
            </a:endParaRPr>
          </a:p>
        </p:txBody>
      </p:sp>
    </p:spTree>
    <p:extLst>
      <p:ext uri="{BB962C8B-B14F-4D97-AF65-F5344CB8AC3E}">
        <p14:creationId xmlns:p14="http://schemas.microsoft.com/office/powerpoint/2010/main" val="596297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42DEB0F-ED52-44FD-82E6-C278945D45FC}"/>
              </a:ext>
            </a:extLst>
          </p:cNvPr>
          <p:cNvSpPr/>
          <p:nvPr/>
        </p:nvSpPr>
        <p:spPr>
          <a:xfrm>
            <a:off x="0" y="1706880"/>
            <a:ext cx="9144000" cy="2554545"/>
          </a:xfrm>
          <a:prstGeom prst="rect">
            <a:avLst/>
          </a:prstGeom>
        </p:spPr>
        <p:txBody>
          <a:bodyPr wrap="square">
            <a:spAutoFit/>
          </a:bodyPr>
          <a:lstStyle/>
          <a:p>
            <a:r>
              <a:rPr lang="en-US" sz="3200" dirty="0">
                <a:solidFill>
                  <a:schemeClr val="bg1"/>
                </a:solidFill>
              </a:rPr>
              <a:t>Beloved, now we are children of God, and it has not appeared as yet what we will be. We know that when He appears, </a:t>
            </a:r>
            <a:r>
              <a:rPr lang="en-US" sz="3200" b="1" u="sng" dirty="0">
                <a:solidFill>
                  <a:schemeClr val="bg1"/>
                </a:solidFill>
              </a:rPr>
              <a:t>we will be like Him</a:t>
            </a:r>
            <a:r>
              <a:rPr lang="en-US" sz="3200" dirty="0">
                <a:solidFill>
                  <a:schemeClr val="bg1"/>
                </a:solidFill>
              </a:rPr>
              <a:t>, because we will see Him just as He is.</a:t>
            </a:r>
            <a:r>
              <a:rPr lang="en-US" sz="3200" dirty="0">
                <a:solidFill>
                  <a:schemeClr val="bg1"/>
                </a:solidFill>
                <a:latin typeface="&amp;quot"/>
              </a:rPr>
              <a:t>									</a:t>
            </a:r>
          </a:p>
          <a:p>
            <a:r>
              <a:rPr lang="en-US" sz="3200" i="1" dirty="0">
                <a:solidFill>
                  <a:schemeClr val="bg1"/>
                </a:solidFill>
                <a:latin typeface="&amp;quot"/>
              </a:rPr>
              <a:t>													      1 John 3:2</a:t>
            </a:r>
            <a:endParaRPr lang="en-US" sz="3200" i="1" dirty="0">
              <a:solidFill>
                <a:schemeClr val="bg1"/>
              </a:solidFill>
            </a:endParaRPr>
          </a:p>
        </p:txBody>
      </p:sp>
    </p:spTree>
    <p:extLst>
      <p:ext uri="{BB962C8B-B14F-4D97-AF65-F5344CB8AC3E}">
        <p14:creationId xmlns:p14="http://schemas.microsoft.com/office/powerpoint/2010/main" val="120643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42DEB0F-ED52-44FD-82E6-C278945D45FC}"/>
              </a:ext>
            </a:extLst>
          </p:cNvPr>
          <p:cNvSpPr/>
          <p:nvPr/>
        </p:nvSpPr>
        <p:spPr>
          <a:xfrm>
            <a:off x="0" y="1508760"/>
            <a:ext cx="9144000" cy="3539430"/>
          </a:xfrm>
          <a:prstGeom prst="rect">
            <a:avLst/>
          </a:prstGeom>
        </p:spPr>
        <p:txBody>
          <a:bodyPr wrap="square">
            <a:spAutoFit/>
          </a:bodyPr>
          <a:lstStyle/>
          <a:p>
            <a:r>
              <a:rPr lang="en-US" sz="3200" b="1" baseline="30000" dirty="0">
                <a:solidFill>
                  <a:schemeClr val="bg1"/>
                </a:solidFill>
              </a:rPr>
              <a:t>20 </a:t>
            </a:r>
            <a:r>
              <a:rPr lang="en-US" sz="3200" dirty="0">
                <a:solidFill>
                  <a:schemeClr val="bg1"/>
                </a:solidFill>
              </a:rPr>
              <a:t>For our citizenship is in heaven, from which also we eagerly wait for a Savior, the Lord Jesus Christ; </a:t>
            </a:r>
            <a:r>
              <a:rPr lang="en-US" sz="3200" b="1" baseline="30000" dirty="0">
                <a:solidFill>
                  <a:schemeClr val="bg1"/>
                </a:solidFill>
              </a:rPr>
              <a:t>21 </a:t>
            </a:r>
            <a:r>
              <a:rPr lang="en-US" sz="3200" dirty="0">
                <a:solidFill>
                  <a:schemeClr val="bg1"/>
                </a:solidFill>
              </a:rPr>
              <a:t>who will </a:t>
            </a:r>
            <a:r>
              <a:rPr lang="en-US" sz="3200" b="1" u="sng" dirty="0">
                <a:solidFill>
                  <a:schemeClr val="bg1"/>
                </a:solidFill>
              </a:rPr>
              <a:t>transform the body of our humble state into conformity with the body of His glory</a:t>
            </a:r>
            <a:r>
              <a:rPr lang="en-US" sz="3200" dirty="0">
                <a:solidFill>
                  <a:schemeClr val="bg1"/>
                </a:solidFill>
              </a:rPr>
              <a:t>, by the exertion of the power that He has even to subject all things to Himself.</a:t>
            </a:r>
            <a:r>
              <a:rPr lang="en-US" sz="3200" dirty="0">
                <a:solidFill>
                  <a:schemeClr val="bg1"/>
                </a:solidFill>
                <a:latin typeface="&amp;quot"/>
              </a:rPr>
              <a:t>								</a:t>
            </a:r>
          </a:p>
          <a:p>
            <a:r>
              <a:rPr lang="en-US" sz="3200" i="1" dirty="0">
                <a:solidFill>
                  <a:schemeClr val="bg1"/>
                </a:solidFill>
                <a:latin typeface="&amp;quot"/>
              </a:rPr>
              <a:t>												 Philippians 3:20-21</a:t>
            </a:r>
            <a:endParaRPr lang="en-US" sz="3200" i="1" dirty="0">
              <a:solidFill>
                <a:schemeClr val="bg1"/>
              </a:solidFill>
            </a:endParaRPr>
          </a:p>
        </p:txBody>
      </p:sp>
    </p:spTree>
    <p:extLst>
      <p:ext uri="{BB962C8B-B14F-4D97-AF65-F5344CB8AC3E}">
        <p14:creationId xmlns:p14="http://schemas.microsoft.com/office/powerpoint/2010/main" val="209616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7187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42DEB0F-ED52-44FD-82E6-C278945D45FC}"/>
              </a:ext>
            </a:extLst>
          </p:cNvPr>
          <p:cNvSpPr/>
          <p:nvPr/>
        </p:nvSpPr>
        <p:spPr>
          <a:xfrm>
            <a:off x="0" y="243840"/>
            <a:ext cx="9144000" cy="2554545"/>
          </a:xfrm>
          <a:prstGeom prst="rect">
            <a:avLst/>
          </a:prstGeom>
        </p:spPr>
        <p:txBody>
          <a:bodyPr wrap="square">
            <a:spAutoFit/>
          </a:bodyPr>
          <a:lstStyle/>
          <a:p>
            <a:r>
              <a:rPr lang="en-US" sz="3200" dirty="0">
                <a:solidFill>
                  <a:schemeClr val="bg1"/>
                </a:solidFill>
              </a:rPr>
              <a:t>On the </a:t>
            </a:r>
            <a:r>
              <a:rPr lang="en-US" sz="3200" b="1" u="sng" dirty="0">
                <a:solidFill>
                  <a:schemeClr val="bg1"/>
                </a:solidFill>
              </a:rPr>
              <a:t>first day of the week</a:t>
            </a:r>
            <a:r>
              <a:rPr lang="en-US" sz="3200" dirty="0">
                <a:solidFill>
                  <a:schemeClr val="bg1"/>
                </a:solidFill>
              </a:rPr>
              <a:t>, when we were gathered together to break bread, Paul began talking to them, intending to leave the next day, and he prolonged his message until midnight.</a:t>
            </a:r>
            <a:r>
              <a:rPr lang="en-US" sz="3200" dirty="0">
                <a:solidFill>
                  <a:schemeClr val="bg1"/>
                </a:solidFill>
                <a:latin typeface="&amp;quot"/>
              </a:rPr>
              <a:t>						</a:t>
            </a:r>
          </a:p>
          <a:p>
            <a:r>
              <a:rPr lang="en-US" sz="3200" i="1" dirty="0">
                <a:solidFill>
                  <a:schemeClr val="bg1"/>
                </a:solidFill>
                <a:latin typeface="&amp;quot"/>
              </a:rPr>
              <a:t>												                 Acts 20:7</a:t>
            </a:r>
            <a:endParaRPr lang="en-US" sz="3200" i="1" dirty="0">
              <a:solidFill>
                <a:schemeClr val="bg1"/>
              </a:solidFill>
            </a:endParaRPr>
          </a:p>
        </p:txBody>
      </p:sp>
      <p:sp>
        <p:nvSpPr>
          <p:cNvPr id="4" name="Rectangle 3">
            <a:extLst>
              <a:ext uri="{FF2B5EF4-FFF2-40B4-BE49-F238E27FC236}">
                <a16:creationId xmlns:a16="http://schemas.microsoft.com/office/drawing/2014/main" id="{BCAEA020-921F-42FE-86F1-49CD32559CD9}"/>
              </a:ext>
            </a:extLst>
          </p:cNvPr>
          <p:cNvSpPr/>
          <p:nvPr/>
        </p:nvSpPr>
        <p:spPr>
          <a:xfrm>
            <a:off x="0" y="3429000"/>
            <a:ext cx="9144000" cy="3046988"/>
          </a:xfrm>
          <a:prstGeom prst="rect">
            <a:avLst/>
          </a:prstGeom>
        </p:spPr>
        <p:txBody>
          <a:bodyPr wrap="square">
            <a:spAutoFit/>
          </a:bodyPr>
          <a:lstStyle/>
          <a:p>
            <a:r>
              <a:rPr lang="en-US" sz="3200" dirty="0">
                <a:solidFill>
                  <a:schemeClr val="bg1"/>
                </a:solidFill>
              </a:rPr>
              <a:t>Now concerning the collection for the saints, as I directed the churches of Galatia, so do you also. On the </a:t>
            </a:r>
            <a:r>
              <a:rPr lang="en-US" sz="3200" b="1" u="sng" dirty="0">
                <a:solidFill>
                  <a:schemeClr val="bg1"/>
                </a:solidFill>
              </a:rPr>
              <a:t>first day of every week</a:t>
            </a:r>
            <a:r>
              <a:rPr lang="en-US" sz="3200" b="1" dirty="0">
                <a:solidFill>
                  <a:schemeClr val="bg1"/>
                </a:solidFill>
              </a:rPr>
              <a:t> </a:t>
            </a:r>
            <a:r>
              <a:rPr lang="en-US" sz="3200" dirty="0">
                <a:solidFill>
                  <a:schemeClr val="bg1"/>
                </a:solidFill>
              </a:rPr>
              <a:t>each one of you is to put aside and save, as he may prosper, so that no collections be made when I come.</a:t>
            </a:r>
            <a:r>
              <a:rPr lang="en-US" sz="3200" dirty="0">
                <a:solidFill>
                  <a:schemeClr val="bg1"/>
                </a:solidFill>
                <a:latin typeface="&amp;quot"/>
              </a:rPr>
              <a:t>					</a:t>
            </a:r>
          </a:p>
          <a:p>
            <a:r>
              <a:rPr lang="en-US" sz="3200" i="1" dirty="0">
                <a:solidFill>
                  <a:schemeClr val="bg1"/>
                </a:solidFill>
                <a:latin typeface="&amp;quot"/>
              </a:rPr>
              <a:t>												          Romans 16:1-2</a:t>
            </a:r>
            <a:endParaRPr lang="en-US" sz="3200" i="1" dirty="0">
              <a:solidFill>
                <a:schemeClr val="bg1"/>
              </a:solidFill>
            </a:endParaRPr>
          </a:p>
        </p:txBody>
      </p:sp>
    </p:spTree>
    <p:extLst>
      <p:ext uri="{BB962C8B-B14F-4D97-AF65-F5344CB8AC3E}">
        <p14:creationId xmlns:p14="http://schemas.microsoft.com/office/powerpoint/2010/main" val="4187381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42DEB0F-ED52-44FD-82E6-C278945D45FC}"/>
              </a:ext>
            </a:extLst>
          </p:cNvPr>
          <p:cNvSpPr/>
          <p:nvPr/>
        </p:nvSpPr>
        <p:spPr>
          <a:xfrm>
            <a:off x="0" y="243840"/>
            <a:ext cx="9144000" cy="6494085"/>
          </a:xfrm>
          <a:prstGeom prst="rect">
            <a:avLst/>
          </a:prstGeom>
        </p:spPr>
        <p:txBody>
          <a:bodyPr wrap="square">
            <a:spAutoFit/>
          </a:bodyPr>
          <a:lstStyle/>
          <a:p>
            <a:r>
              <a:rPr lang="en-US" sz="3200" dirty="0">
                <a:solidFill>
                  <a:schemeClr val="bg1"/>
                </a:solidFill>
              </a:rPr>
              <a:t>Very early on </a:t>
            </a:r>
            <a:r>
              <a:rPr lang="en-US" sz="3200" b="1" u="sng" dirty="0">
                <a:solidFill>
                  <a:schemeClr val="bg1"/>
                </a:solidFill>
              </a:rPr>
              <a:t>the first day of the week</a:t>
            </a:r>
            <a:r>
              <a:rPr lang="en-US" sz="3200" dirty="0">
                <a:solidFill>
                  <a:schemeClr val="bg1"/>
                </a:solidFill>
              </a:rPr>
              <a:t>, they came to the tomb when the sun had risen.</a:t>
            </a:r>
            <a:r>
              <a:rPr lang="en-US" sz="3200" dirty="0">
                <a:solidFill>
                  <a:schemeClr val="bg1"/>
                </a:solidFill>
                <a:latin typeface="&amp;quot"/>
              </a:rPr>
              <a:t>				</a:t>
            </a:r>
          </a:p>
          <a:p>
            <a:r>
              <a:rPr lang="en-US" sz="3200" i="1" dirty="0">
                <a:solidFill>
                  <a:schemeClr val="bg1"/>
                </a:solidFill>
                <a:latin typeface="&amp;quot"/>
              </a:rPr>
              <a:t>												                 Mark 16:2</a:t>
            </a:r>
          </a:p>
          <a:p>
            <a:endParaRPr lang="en-US" sz="3200" i="1" dirty="0">
              <a:solidFill>
                <a:schemeClr val="bg1"/>
              </a:solidFill>
              <a:latin typeface="&amp;quot"/>
            </a:endParaRPr>
          </a:p>
          <a:p>
            <a:r>
              <a:rPr lang="en-US" sz="3200" dirty="0">
                <a:solidFill>
                  <a:schemeClr val="bg1"/>
                </a:solidFill>
              </a:rPr>
              <a:t>But on </a:t>
            </a:r>
            <a:r>
              <a:rPr lang="en-US" sz="3200" b="1" u="sng" dirty="0">
                <a:solidFill>
                  <a:schemeClr val="bg1"/>
                </a:solidFill>
              </a:rPr>
              <a:t>the first day of the week</a:t>
            </a:r>
            <a:r>
              <a:rPr lang="en-US" sz="3200" dirty="0">
                <a:solidFill>
                  <a:schemeClr val="bg1"/>
                </a:solidFill>
              </a:rPr>
              <a:t>, at early dawn, they came to the tomb bringing the spices which they had prepared.</a:t>
            </a:r>
          </a:p>
          <a:p>
            <a:r>
              <a:rPr lang="en-US" sz="3200" i="1" dirty="0">
                <a:solidFill>
                  <a:schemeClr val="bg1"/>
                </a:solidFill>
              </a:rPr>
              <a:t>															    Luke 24:1</a:t>
            </a:r>
          </a:p>
          <a:p>
            <a:endParaRPr lang="en-US" sz="3200" dirty="0">
              <a:solidFill>
                <a:schemeClr val="bg1"/>
              </a:solidFill>
            </a:endParaRPr>
          </a:p>
          <a:p>
            <a:r>
              <a:rPr lang="en-US" sz="3200" dirty="0">
                <a:solidFill>
                  <a:schemeClr val="bg1"/>
                </a:solidFill>
              </a:rPr>
              <a:t>Now on </a:t>
            </a:r>
            <a:r>
              <a:rPr lang="en-US" sz="3200" b="1" u="sng" dirty="0">
                <a:solidFill>
                  <a:schemeClr val="bg1"/>
                </a:solidFill>
              </a:rPr>
              <a:t>the first day of the week</a:t>
            </a:r>
            <a:r>
              <a:rPr lang="en-US" sz="3200" b="1" dirty="0">
                <a:solidFill>
                  <a:schemeClr val="bg1"/>
                </a:solidFill>
              </a:rPr>
              <a:t> </a:t>
            </a:r>
            <a:r>
              <a:rPr lang="en-US" sz="3200" dirty="0">
                <a:solidFill>
                  <a:schemeClr val="bg1"/>
                </a:solidFill>
              </a:rPr>
              <a:t>Mary Magdalene came early to the tomb, while it  was still dark, and saw the stone already taken away from the tomb.</a:t>
            </a:r>
          </a:p>
          <a:p>
            <a:r>
              <a:rPr lang="en-US" sz="3200" i="1" dirty="0">
                <a:solidFill>
                  <a:schemeClr val="bg1"/>
                </a:solidFill>
              </a:rPr>
              <a:t>																John 20:1</a:t>
            </a:r>
          </a:p>
        </p:txBody>
      </p:sp>
    </p:spTree>
    <p:extLst>
      <p:ext uri="{BB962C8B-B14F-4D97-AF65-F5344CB8AC3E}">
        <p14:creationId xmlns:p14="http://schemas.microsoft.com/office/powerpoint/2010/main" val="2427166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arine combat boots">
            <a:extLst>
              <a:ext uri="{FF2B5EF4-FFF2-40B4-BE49-F238E27FC236}">
                <a16:creationId xmlns:a16="http://schemas.microsoft.com/office/drawing/2014/main" id="{8D8C6E9F-133C-4EF6-B03C-DA06C5324E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4333" y="2187893"/>
            <a:ext cx="4471987" cy="447198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E3DFDE-BA46-4CDD-BC0B-0843AFB093DF}"/>
              </a:ext>
            </a:extLst>
          </p:cNvPr>
          <p:cNvSpPr txBox="1"/>
          <p:nvPr/>
        </p:nvSpPr>
        <p:spPr>
          <a:xfrm>
            <a:off x="0" y="853440"/>
            <a:ext cx="9144000" cy="1015663"/>
          </a:xfrm>
          <a:prstGeom prst="rect">
            <a:avLst/>
          </a:prstGeom>
          <a:noFill/>
        </p:spPr>
        <p:txBody>
          <a:bodyPr wrap="square" rtlCol="0">
            <a:spAutoFit/>
          </a:bodyPr>
          <a:lstStyle/>
          <a:p>
            <a:r>
              <a:rPr lang="en-US" sz="6000" b="1" dirty="0"/>
              <a:t>   Worship</a:t>
            </a:r>
            <a:r>
              <a:rPr lang="en-US" sz="4400" dirty="0"/>
              <a:t> </a:t>
            </a:r>
            <a:r>
              <a:rPr lang="en-US" sz="6000" b="1" dirty="0">
                <a:latin typeface="Bradley Hand ITC" panose="03070402050302030203" pitchFamily="66" charset="0"/>
              </a:rPr>
              <a:t>as</a:t>
            </a:r>
            <a:r>
              <a:rPr lang="en-US" sz="6000" dirty="0">
                <a:latin typeface="Bradley Hand ITC" panose="03070402050302030203" pitchFamily="66" charset="0"/>
              </a:rPr>
              <a:t> </a:t>
            </a:r>
            <a:r>
              <a:rPr lang="en-US" sz="6000" b="1" dirty="0">
                <a:solidFill>
                  <a:schemeClr val="accent6">
                    <a:lumMod val="50000"/>
                  </a:schemeClr>
                </a:solidFill>
              </a:rPr>
              <a:t>Basic Training</a:t>
            </a:r>
          </a:p>
        </p:txBody>
      </p:sp>
      <p:sp>
        <p:nvSpPr>
          <p:cNvPr id="2" name="TextBox 1">
            <a:extLst>
              <a:ext uri="{FF2B5EF4-FFF2-40B4-BE49-F238E27FC236}">
                <a16:creationId xmlns:a16="http://schemas.microsoft.com/office/drawing/2014/main" id="{1373346E-8F0C-4607-BCB4-DFB7C9F652BB}"/>
              </a:ext>
            </a:extLst>
          </p:cNvPr>
          <p:cNvSpPr txBox="1"/>
          <p:nvPr/>
        </p:nvSpPr>
        <p:spPr>
          <a:xfrm>
            <a:off x="487680" y="1761174"/>
            <a:ext cx="6644640" cy="584775"/>
          </a:xfrm>
          <a:prstGeom prst="rect">
            <a:avLst/>
          </a:prstGeom>
          <a:noFill/>
        </p:spPr>
        <p:txBody>
          <a:bodyPr wrap="square" rtlCol="0">
            <a:spAutoFit/>
          </a:bodyPr>
          <a:lstStyle/>
          <a:p>
            <a:r>
              <a:rPr lang="en-US" sz="3200" i="1" dirty="0"/>
              <a:t>The Why and When of Worship</a:t>
            </a:r>
          </a:p>
        </p:txBody>
      </p:sp>
    </p:spTree>
    <p:extLst>
      <p:ext uri="{BB962C8B-B14F-4D97-AF65-F5344CB8AC3E}">
        <p14:creationId xmlns:p14="http://schemas.microsoft.com/office/powerpoint/2010/main" val="2626297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2333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4158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pic>
        <p:nvPicPr>
          <p:cNvPr id="4" name="Picture 3" descr="A picture containing outdoor, animal, mammal, standing&#10;&#10;Description automatically generated">
            <a:extLst>
              <a:ext uri="{FF2B5EF4-FFF2-40B4-BE49-F238E27FC236}">
                <a16:creationId xmlns:a16="http://schemas.microsoft.com/office/drawing/2014/main" id="{28E39929-71EB-4EA9-9369-9BBDFD34BA4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3646170"/>
            <a:ext cx="4282440" cy="3211830"/>
          </a:xfrm>
          <a:prstGeom prst="rect">
            <a:avLst/>
          </a:prstGeom>
          <a:ln>
            <a:noFill/>
          </a:ln>
          <a:effectLst>
            <a:softEdge rad="112500"/>
          </a:effectLst>
        </p:spPr>
      </p:pic>
      <p:sp>
        <p:nvSpPr>
          <p:cNvPr id="6" name="Rectangle 5">
            <a:extLst>
              <a:ext uri="{FF2B5EF4-FFF2-40B4-BE49-F238E27FC236}">
                <a16:creationId xmlns:a16="http://schemas.microsoft.com/office/drawing/2014/main" id="{0221C3BF-5157-4D8D-B501-C36F2548F735}"/>
              </a:ext>
            </a:extLst>
          </p:cNvPr>
          <p:cNvSpPr/>
          <p:nvPr/>
        </p:nvSpPr>
        <p:spPr>
          <a:xfrm>
            <a:off x="579120" y="772775"/>
            <a:ext cx="7985760" cy="1569660"/>
          </a:xfrm>
          <a:prstGeom prst="rect">
            <a:avLst/>
          </a:prstGeom>
        </p:spPr>
        <p:txBody>
          <a:bodyPr wrap="square">
            <a:spAutoFit/>
          </a:bodyPr>
          <a:lstStyle/>
          <a:p>
            <a:r>
              <a:rPr lang="en-US" sz="3200" dirty="0">
                <a:solidFill>
                  <a:schemeClr val="bg1"/>
                </a:solidFill>
              </a:rPr>
              <a:t>And the LORD said to Moses, “I have seen this people, and behold, it is a </a:t>
            </a:r>
            <a:r>
              <a:rPr lang="en-US" sz="3200" b="1" u="sng" dirty="0">
                <a:solidFill>
                  <a:schemeClr val="bg1"/>
                </a:solidFill>
              </a:rPr>
              <a:t>stiff-necked</a:t>
            </a:r>
            <a:r>
              <a:rPr lang="en-US" sz="3200" dirty="0">
                <a:solidFill>
                  <a:schemeClr val="bg1"/>
                </a:solidFill>
              </a:rPr>
              <a:t> people.</a:t>
            </a:r>
          </a:p>
          <a:p>
            <a:r>
              <a:rPr lang="en-US" sz="3200" i="1" dirty="0">
                <a:solidFill>
                  <a:schemeClr val="bg1"/>
                </a:solidFill>
              </a:rPr>
              <a:t>Exodus 32:9</a:t>
            </a:r>
          </a:p>
        </p:txBody>
      </p:sp>
    </p:spTree>
    <p:extLst>
      <p:ext uri="{BB962C8B-B14F-4D97-AF65-F5344CB8AC3E}">
        <p14:creationId xmlns:p14="http://schemas.microsoft.com/office/powerpoint/2010/main" val="3327795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pic>
        <p:nvPicPr>
          <p:cNvPr id="4" name="Picture 3" descr="A picture containing outdoor, animal, mammal, standing&#10;&#10;Description automatically generated">
            <a:extLst>
              <a:ext uri="{FF2B5EF4-FFF2-40B4-BE49-F238E27FC236}">
                <a16:creationId xmlns:a16="http://schemas.microsoft.com/office/drawing/2014/main" id="{28E39929-71EB-4EA9-9369-9BBDFD34BA4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3646170"/>
            <a:ext cx="4282440" cy="3211830"/>
          </a:xfrm>
          <a:prstGeom prst="rect">
            <a:avLst/>
          </a:prstGeom>
          <a:ln>
            <a:noFill/>
          </a:ln>
          <a:effectLst>
            <a:softEdge rad="112500"/>
          </a:effectLst>
        </p:spPr>
      </p:pic>
      <p:sp>
        <p:nvSpPr>
          <p:cNvPr id="6" name="Rectangle 5">
            <a:extLst>
              <a:ext uri="{FF2B5EF4-FFF2-40B4-BE49-F238E27FC236}">
                <a16:creationId xmlns:a16="http://schemas.microsoft.com/office/drawing/2014/main" id="{0221C3BF-5157-4D8D-B501-C36F2548F735}"/>
              </a:ext>
            </a:extLst>
          </p:cNvPr>
          <p:cNvSpPr/>
          <p:nvPr/>
        </p:nvSpPr>
        <p:spPr>
          <a:xfrm>
            <a:off x="579120" y="0"/>
            <a:ext cx="7985760" cy="4031873"/>
          </a:xfrm>
          <a:prstGeom prst="rect">
            <a:avLst/>
          </a:prstGeom>
        </p:spPr>
        <p:txBody>
          <a:bodyPr wrap="square">
            <a:spAutoFit/>
          </a:bodyPr>
          <a:lstStyle/>
          <a:p>
            <a:r>
              <a:rPr lang="en-US" sz="3200" dirty="0">
                <a:solidFill>
                  <a:schemeClr val="bg1"/>
                </a:solidFill>
              </a:rPr>
              <a:t>Go up to a land flowing with milk and honey; but I will not go up among you, lest I consume you on the way, for you are a </a:t>
            </a:r>
            <a:r>
              <a:rPr lang="en-US" sz="3200" b="1" u="sng" dirty="0">
                <a:solidFill>
                  <a:schemeClr val="bg1"/>
                </a:solidFill>
              </a:rPr>
              <a:t>stiff-necked</a:t>
            </a:r>
            <a:r>
              <a:rPr lang="en-US" sz="3200" dirty="0">
                <a:solidFill>
                  <a:schemeClr val="bg1"/>
                </a:solidFill>
              </a:rPr>
              <a:t> people…For the </a:t>
            </a:r>
            <a:r>
              <a:rPr lang="en-US" sz="3200" cap="small" dirty="0">
                <a:solidFill>
                  <a:schemeClr val="bg1"/>
                </a:solidFill>
              </a:rPr>
              <a:t>Lord</a:t>
            </a:r>
            <a:r>
              <a:rPr lang="en-US" sz="3200" dirty="0">
                <a:solidFill>
                  <a:schemeClr val="bg1"/>
                </a:solidFill>
              </a:rPr>
              <a:t> had said to Moses, “Say to the people of Israel, ‘You are a </a:t>
            </a:r>
            <a:r>
              <a:rPr lang="en-US" sz="3200" b="1" u="sng" dirty="0">
                <a:solidFill>
                  <a:schemeClr val="bg1"/>
                </a:solidFill>
              </a:rPr>
              <a:t>stiff-necked</a:t>
            </a:r>
            <a:r>
              <a:rPr lang="en-US" sz="3200" dirty="0">
                <a:solidFill>
                  <a:schemeClr val="bg1"/>
                </a:solidFill>
              </a:rPr>
              <a:t> people; if for a single moment I should go up among you, I would consume you.</a:t>
            </a:r>
          </a:p>
          <a:p>
            <a:r>
              <a:rPr lang="en-US" sz="3200" i="1" dirty="0">
                <a:solidFill>
                  <a:schemeClr val="bg1"/>
                </a:solidFill>
              </a:rPr>
              <a:t>												Exodus 33:3,5</a:t>
            </a:r>
          </a:p>
        </p:txBody>
      </p:sp>
    </p:spTree>
    <p:extLst>
      <p:ext uri="{BB962C8B-B14F-4D97-AF65-F5344CB8AC3E}">
        <p14:creationId xmlns:p14="http://schemas.microsoft.com/office/powerpoint/2010/main" val="2395669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pic>
        <p:nvPicPr>
          <p:cNvPr id="4" name="Picture 3" descr="A picture containing outdoor, animal, mammal, standing&#10;&#10;Description automatically generated">
            <a:extLst>
              <a:ext uri="{FF2B5EF4-FFF2-40B4-BE49-F238E27FC236}">
                <a16:creationId xmlns:a16="http://schemas.microsoft.com/office/drawing/2014/main" id="{28E39929-71EB-4EA9-9369-9BBDFD34BA4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3646170"/>
            <a:ext cx="4282440" cy="3211830"/>
          </a:xfrm>
          <a:prstGeom prst="rect">
            <a:avLst/>
          </a:prstGeom>
          <a:ln>
            <a:noFill/>
          </a:ln>
          <a:effectLst>
            <a:softEdge rad="112500"/>
          </a:effectLst>
        </p:spPr>
      </p:pic>
      <p:sp>
        <p:nvSpPr>
          <p:cNvPr id="6" name="Rectangle 5">
            <a:extLst>
              <a:ext uri="{FF2B5EF4-FFF2-40B4-BE49-F238E27FC236}">
                <a16:creationId xmlns:a16="http://schemas.microsoft.com/office/drawing/2014/main" id="{0221C3BF-5157-4D8D-B501-C36F2548F735}"/>
              </a:ext>
            </a:extLst>
          </p:cNvPr>
          <p:cNvSpPr/>
          <p:nvPr/>
        </p:nvSpPr>
        <p:spPr>
          <a:xfrm>
            <a:off x="213360" y="289560"/>
            <a:ext cx="8930640" cy="2062103"/>
          </a:xfrm>
          <a:prstGeom prst="rect">
            <a:avLst/>
          </a:prstGeom>
        </p:spPr>
        <p:txBody>
          <a:bodyPr wrap="square">
            <a:spAutoFit/>
          </a:bodyPr>
          <a:lstStyle/>
          <a:p>
            <a:r>
              <a:rPr lang="en-US" sz="3200" dirty="0">
                <a:solidFill>
                  <a:schemeClr val="bg1"/>
                </a:solidFill>
              </a:rPr>
              <a:t>However, they did not listen, but </a:t>
            </a:r>
            <a:r>
              <a:rPr lang="en-US" sz="3200" b="1" u="sng" dirty="0">
                <a:solidFill>
                  <a:schemeClr val="bg1"/>
                </a:solidFill>
              </a:rPr>
              <a:t>stiffened their neck </a:t>
            </a:r>
            <a:r>
              <a:rPr lang="en-US" sz="3200" dirty="0">
                <a:solidFill>
                  <a:schemeClr val="bg1"/>
                </a:solidFill>
              </a:rPr>
              <a:t>like their fathers, who did not believe in the LORD their God.</a:t>
            </a:r>
            <a:r>
              <a:rPr lang="en-US" sz="3200" i="1" dirty="0">
                <a:solidFill>
                  <a:schemeClr val="bg1"/>
                </a:solidFill>
              </a:rPr>
              <a:t>												</a:t>
            </a:r>
          </a:p>
          <a:p>
            <a:r>
              <a:rPr lang="en-US" sz="3200" i="1" dirty="0">
                <a:solidFill>
                  <a:schemeClr val="bg1"/>
                </a:solidFill>
              </a:rPr>
              <a:t>2 Kings 17:14</a:t>
            </a:r>
          </a:p>
        </p:txBody>
      </p:sp>
    </p:spTree>
    <p:extLst>
      <p:ext uri="{BB962C8B-B14F-4D97-AF65-F5344CB8AC3E}">
        <p14:creationId xmlns:p14="http://schemas.microsoft.com/office/powerpoint/2010/main" val="690932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pic>
        <p:nvPicPr>
          <p:cNvPr id="4" name="Picture 3" descr="A picture containing outdoor, animal, mammal, standing&#10;&#10;Description automatically generated">
            <a:extLst>
              <a:ext uri="{FF2B5EF4-FFF2-40B4-BE49-F238E27FC236}">
                <a16:creationId xmlns:a16="http://schemas.microsoft.com/office/drawing/2014/main" id="{28E39929-71EB-4EA9-9369-9BBDFD34BA4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3646170"/>
            <a:ext cx="4282440" cy="3211830"/>
          </a:xfrm>
          <a:prstGeom prst="rect">
            <a:avLst/>
          </a:prstGeom>
          <a:ln>
            <a:noFill/>
          </a:ln>
          <a:effectLst>
            <a:softEdge rad="112500"/>
          </a:effectLst>
        </p:spPr>
      </p:pic>
      <p:sp>
        <p:nvSpPr>
          <p:cNvPr id="6" name="Rectangle 5">
            <a:extLst>
              <a:ext uri="{FF2B5EF4-FFF2-40B4-BE49-F238E27FC236}">
                <a16:creationId xmlns:a16="http://schemas.microsoft.com/office/drawing/2014/main" id="{0221C3BF-5157-4D8D-B501-C36F2548F735}"/>
              </a:ext>
            </a:extLst>
          </p:cNvPr>
          <p:cNvSpPr/>
          <p:nvPr/>
        </p:nvSpPr>
        <p:spPr>
          <a:xfrm>
            <a:off x="213360" y="289560"/>
            <a:ext cx="8930640" cy="2062103"/>
          </a:xfrm>
          <a:prstGeom prst="rect">
            <a:avLst/>
          </a:prstGeom>
        </p:spPr>
        <p:txBody>
          <a:bodyPr wrap="square">
            <a:spAutoFit/>
          </a:bodyPr>
          <a:lstStyle/>
          <a:p>
            <a:r>
              <a:rPr lang="en-US" sz="3200" dirty="0">
                <a:solidFill>
                  <a:schemeClr val="bg1"/>
                </a:solidFill>
              </a:rPr>
              <a:t>You </a:t>
            </a:r>
            <a:r>
              <a:rPr lang="en-US" sz="3200" b="1" u="sng" dirty="0">
                <a:solidFill>
                  <a:schemeClr val="bg1"/>
                </a:solidFill>
              </a:rPr>
              <a:t>stiff-necked people</a:t>
            </a:r>
            <a:r>
              <a:rPr lang="en-US" sz="3200" dirty="0">
                <a:solidFill>
                  <a:schemeClr val="bg1"/>
                </a:solidFill>
              </a:rPr>
              <a:t>, uncircumcised in heart and ears, you always resist the Holy Spirit. As your fathers did, so do you.</a:t>
            </a:r>
            <a:r>
              <a:rPr lang="en-US" sz="3200" i="1" dirty="0">
                <a:solidFill>
                  <a:schemeClr val="bg1"/>
                </a:solidFill>
              </a:rPr>
              <a:t>											</a:t>
            </a:r>
          </a:p>
          <a:p>
            <a:r>
              <a:rPr lang="en-US" sz="3200" i="1" dirty="0">
                <a:solidFill>
                  <a:schemeClr val="bg1"/>
                </a:solidFill>
              </a:rPr>
              <a:t>Acts 7:51</a:t>
            </a:r>
          </a:p>
        </p:txBody>
      </p:sp>
    </p:spTree>
    <p:extLst>
      <p:ext uri="{BB962C8B-B14F-4D97-AF65-F5344CB8AC3E}">
        <p14:creationId xmlns:p14="http://schemas.microsoft.com/office/powerpoint/2010/main" val="1534212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221C3BF-5157-4D8D-B501-C36F2548F735}"/>
              </a:ext>
            </a:extLst>
          </p:cNvPr>
          <p:cNvSpPr/>
          <p:nvPr/>
        </p:nvSpPr>
        <p:spPr>
          <a:xfrm>
            <a:off x="213360" y="289560"/>
            <a:ext cx="8930640" cy="6001643"/>
          </a:xfrm>
          <a:prstGeom prst="rect">
            <a:avLst/>
          </a:prstGeom>
        </p:spPr>
        <p:txBody>
          <a:bodyPr wrap="square">
            <a:spAutoFit/>
          </a:bodyPr>
          <a:lstStyle/>
          <a:p>
            <a:r>
              <a:rPr lang="en-US" sz="3200" b="1" baseline="30000" dirty="0">
                <a:solidFill>
                  <a:schemeClr val="bg1"/>
                </a:solidFill>
              </a:rPr>
              <a:t>4 </a:t>
            </a:r>
            <a:r>
              <a:rPr lang="en-US" sz="3200" dirty="0">
                <a:solidFill>
                  <a:schemeClr val="bg1"/>
                </a:solidFill>
              </a:rPr>
              <a:t>Their idols are silver and gold,</a:t>
            </a:r>
            <a:br>
              <a:rPr lang="en-US" sz="3200" dirty="0">
                <a:solidFill>
                  <a:schemeClr val="bg1"/>
                </a:solidFill>
              </a:rPr>
            </a:br>
            <a:r>
              <a:rPr lang="en-US" sz="3200" dirty="0">
                <a:solidFill>
                  <a:schemeClr val="bg1"/>
                </a:solidFill>
              </a:rPr>
              <a:t>    the work of human hands.</a:t>
            </a:r>
            <a:br>
              <a:rPr lang="en-US" sz="3200" dirty="0">
                <a:solidFill>
                  <a:schemeClr val="bg1"/>
                </a:solidFill>
              </a:rPr>
            </a:br>
            <a:r>
              <a:rPr lang="en-US" sz="3200" b="1" baseline="30000" dirty="0">
                <a:solidFill>
                  <a:schemeClr val="bg1"/>
                </a:solidFill>
              </a:rPr>
              <a:t>5 </a:t>
            </a:r>
            <a:r>
              <a:rPr lang="en-US" sz="3200" dirty="0">
                <a:solidFill>
                  <a:schemeClr val="bg1"/>
                </a:solidFill>
              </a:rPr>
              <a:t>They have mouths, but do not speak;</a:t>
            </a:r>
            <a:br>
              <a:rPr lang="en-US" sz="3200" dirty="0">
                <a:solidFill>
                  <a:schemeClr val="bg1"/>
                </a:solidFill>
              </a:rPr>
            </a:br>
            <a:r>
              <a:rPr lang="en-US" sz="3200" dirty="0">
                <a:solidFill>
                  <a:schemeClr val="bg1"/>
                </a:solidFill>
              </a:rPr>
              <a:t>    eyes, but do not see.</a:t>
            </a:r>
            <a:br>
              <a:rPr lang="en-US" sz="3200" dirty="0">
                <a:solidFill>
                  <a:schemeClr val="bg1"/>
                </a:solidFill>
              </a:rPr>
            </a:br>
            <a:r>
              <a:rPr lang="en-US" sz="3200" b="1" baseline="30000" dirty="0">
                <a:solidFill>
                  <a:schemeClr val="bg1"/>
                </a:solidFill>
              </a:rPr>
              <a:t>6 </a:t>
            </a:r>
            <a:r>
              <a:rPr lang="en-US" sz="3200" dirty="0">
                <a:solidFill>
                  <a:schemeClr val="bg1"/>
                </a:solidFill>
              </a:rPr>
              <a:t>They have ears, but do not hear;</a:t>
            </a:r>
            <a:br>
              <a:rPr lang="en-US" sz="3200" dirty="0">
                <a:solidFill>
                  <a:schemeClr val="bg1"/>
                </a:solidFill>
              </a:rPr>
            </a:br>
            <a:r>
              <a:rPr lang="en-US" sz="3200" dirty="0">
                <a:solidFill>
                  <a:schemeClr val="bg1"/>
                </a:solidFill>
              </a:rPr>
              <a:t>    noses, but do not smell.</a:t>
            </a:r>
            <a:br>
              <a:rPr lang="en-US" sz="3200" dirty="0">
                <a:solidFill>
                  <a:schemeClr val="bg1"/>
                </a:solidFill>
              </a:rPr>
            </a:br>
            <a:r>
              <a:rPr lang="en-US" sz="3200" b="1" baseline="30000" dirty="0">
                <a:solidFill>
                  <a:schemeClr val="bg1"/>
                </a:solidFill>
              </a:rPr>
              <a:t>7 </a:t>
            </a:r>
            <a:r>
              <a:rPr lang="en-US" sz="3200" dirty="0">
                <a:solidFill>
                  <a:schemeClr val="bg1"/>
                </a:solidFill>
              </a:rPr>
              <a:t>They have hands, but do not feel;</a:t>
            </a:r>
            <a:br>
              <a:rPr lang="en-US" sz="3200" dirty="0">
                <a:solidFill>
                  <a:schemeClr val="bg1"/>
                </a:solidFill>
              </a:rPr>
            </a:br>
            <a:r>
              <a:rPr lang="en-US" sz="3200" dirty="0">
                <a:solidFill>
                  <a:schemeClr val="bg1"/>
                </a:solidFill>
              </a:rPr>
              <a:t>    feet, but do not walk;</a:t>
            </a:r>
            <a:br>
              <a:rPr lang="en-US" sz="3200" dirty="0">
                <a:solidFill>
                  <a:schemeClr val="bg1"/>
                </a:solidFill>
              </a:rPr>
            </a:br>
            <a:r>
              <a:rPr lang="en-US" sz="3200" dirty="0">
                <a:solidFill>
                  <a:schemeClr val="bg1"/>
                </a:solidFill>
              </a:rPr>
              <a:t>    and they do not make a sound in their throat.</a:t>
            </a:r>
            <a:br>
              <a:rPr lang="en-US" sz="3200" dirty="0">
                <a:solidFill>
                  <a:schemeClr val="bg1"/>
                </a:solidFill>
              </a:rPr>
            </a:br>
            <a:r>
              <a:rPr lang="en-US" sz="3200" b="1" baseline="30000" dirty="0">
                <a:solidFill>
                  <a:schemeClr val="bg1"/>
                </a:solidFill>
              </a:rPr>
              <a:t>8 </a:t>
            </a:r>
            <a:r>
              <a:rPr lang="en-US" sz="3200" b="1" u="sng" dirty="0">
                <a:solidFill>
                  <a:schemeClr val="bg1"/>
                </a:solidFill>
              </a:rPr>
              <a:t>Those who make them become like them</a:t>
            </a:r>
            <a:r>
              <a:rPr lang="en-US" sz="3200" dirty="0">
                <a:solidFill>
                  <a:schemeClr val="bg1"/>
                </a:solidFill>
              </a:rPr>
              <a:t>;</a:t>
            </a:r>
            <a:br>
              <a:rPr lang="en-US" sz="3200" dirty="0">
                <a:solidFill>
                  <a:schemeClr val="bg1"/>
                </a:solidFill>
              </a:rPr>
            </a:br>
            <a:r>
              <a:rPr lang="en-US" sz="3200" dirty="0">
                <a:solidFill>
                  <a:schemeClr val="bg1"/>
                </a:solidFill>
              </a:rPr>
              <a:t>    so do all who trust in them.</a:t>
            </a:r>
          </a:p>
          <a:p>
            <a:r>
              <a:rPr lang="en-US" sz="3200" i="1" dirty="0">
                <a:solidFill>
                  <a:schemeClr val="bg1"/>
                </a:solidFill>
              </a:rPr>
              <a:t>Psalm 115:4-8</a:t>
            </a:r>
          </a:p>
        </p:txBody>
      </p:sp>
    </p:spTree>
    <p:extLst>
      <p:ext uri="{BB962C8B-B14F-4D97-AF65-F5344CB8AC3E}">
        <p14:creationId xmlns:p14="http://schemas.microsoft.com/office/powerpoint/2010/main" val="1298071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221C3BF-5157-4D8D-B501-C36F2548F735}"/>
              </a:ext>
            </a:extLst>
          </p:cNvPr>
          <p:cNvSpPr/>
          <p:nvPr/>
        </p:nvSpPr>
        <p:spPr>
          <a:xfrm>
            <a:off x="213360" y="701040"/>
            <a:ext cx="8930640" cy="4524315"/>
          </a:xfrm>
          <a:prstGeom prst="rect">
            <a:avLst/>
          </a:prstGeom>
        </p:spPr>
        <p:txBody>
          <a:bodyPr wrap="square">
            <a:spAutoFit/>
          </a:bodyPr>
          <a:lstStyle/>
          <a:p>
            <a:r>
              <a:rPr lang="en-US" sz="3200" b="1" baseline="30000" dirty="0">
                <a:solidFill>
                  <a:schemeClr val="bg1"/>
                </a:solidFill>
              </a:rPr>
              <a:t>15 </a:t>
            </a:r>
            <a:r>
              <a:rPr lang="en-US" sz="3200" dirty="0">
                <a:solidFill>
                  <a:schemeClr val="bg1"/>
                </a:solidFill>
              </a:rPr>
              <a:t>The idols of the nations are silver and gold,</a:t>
            </a:r>
            <a:br>
              <a:rPr lang="en-US" sz="3200" dirty="0">
                <a:solidFill>
                  <a:schemeClr val="bg1"/>
                </a:solidFill>
              </a:rPr>
            </a:br>
            <a:r>
              <a:rPr lang="en-US" sz="3200" dirty="0">
                <a:solidFill>
                  <a:schemeClr val="bg1"/>
                </a:solidFill>
              </a:rPr>
              <a:t>    the work of human hands.</a:t>
            </a:r>
            <a:br>
              <a:rPr lang="en-US" sz="3200" dirty="0">
                <a:solidFill>
                  <a:schemeClr val="bg1"/>
                </a:solidFill>
              </a:rPr>
            </a:br>
            <a:r>
              <a:rPr lang="en-US" sz="3200" b="1" baseline="30000" dirty="0">
                <a:solidFill>
                  <a:schemeClr val="bg1"/>
                </a:solidFill>
              </a:rPr>
              <a:t>16 </a:t>
            </a:r>
            <a:r>
              <a:rPr lang="en-US" sz="3200" dirty="0">
                <a:solidFill>
                  <a:schemeClr val="bg1"/>
                </a:solidFill>
              </a:rPr>
              <a:t>They have mouths, but do not speak;</a:t>
            </a:r>
            <a:br>
              <a:rPr lang="en-US" sz="3200" dirty="0">
                <a:solidFill>
                  <a:schemeClr val="bg1"/>
                </a:solidFill>
              </a:rPr>
            </a:br>
            <a:r>
              <a:rPr lang="en-US" sz="3200" dirty="0">
                <a:solidFill>
                  <a:schemeClr val="bg1"/>
                </a:solidFill>
              </a:rPr>
              <a:t>    they have eyes, but do not see;</a:t>
            </a:r>
            <a:br>
              <a:rPr lang="en-US" sz="3200" dirty="0">
                <a:solidFill>
                  <a:schemeClr val="bg1"/>
                </a:solidFill>
              </a:rPr>
            </a:br>
            <a:r>
              <a:rPr lang="en-US" sz="3200" b="1" baseline="30000" dirty="0">
                <a:solidFill>
                  <a:schemeClr val="bg1"/>
                </a:solidFill>
              </a:rPr>
              <a:t>17 </a:t>
            </a:r>
            <a:r>
              <a:rPr lang="en-US" sz="3200" dirty="0">
                <a:solidFill>
                  <a:schemeClr val="bg1"/>
                </a:solidFill>
              </a:rPr>
              <a:t>they have ears, but do not hear,</a:t>
            </a:r>
            <a:br>
              <a:rPr lang="en-US" sz="3200" dirty="0">
                <a:solidFill>
                  <a:schemeClr val="bg1"/>
                </a:solidFill>
              </a:rPr>
            </a:br>
            <a:r>
              <a:rPr lang="en-US" sz="3200" dirty="0">
                <a:solidFill>
                  <a:schemeClr val="bg1"/>
                </a:solidFill>
              </a:rPr>
              <a:t>    nor is there any breath in their mouths.</a:t>
            </a:r>
            <a:br>
              <a:rPr lang="en-US" sz="3200" dirty="0">
                <a:solidFill>
                  <a:schemeClr val="bg1"/>
                </a:solidFill>
              </a:rPr>
            </a:br>
            <a:r>
              <a:rPr lang="en-US" sz="3200" b="1" baseline="30000" dirty="0">
                <a:solidFill>
                  <a:schemeClr val="bg1"/>
                </a:solidFill>
              </a:rPr>
              <a:t>18 </a:t>
            </a:r>
            <a:r>
              <a:rPr lang="en-US" sz="3200" b="1" u="sng" dirty="0">
                <a:solidFill>
                  <a:schemeClr val="bg1"/>
                </a:solidFill>
              </a:rPr>
              <a:t>Those who make them become like them</a:t>
            </a:r>
            <a:r>
              <a:rPr lang="en-US" sz="3200" dirty="0">
                <a:solidFill>
                  <a:schemeClr val="bg1"/>
                </a:solidFill>
              </a:rPr>
              <a:t>,</a:t>
            </a:r>
            <a:br>
              <a:rPr lang="en-US" sz="3200" dirty="0">
                <a:solidFill>
                  <a:schemeClr val="bg1"/>
                </a:solidFill>
              </a:rPr>
            </a:br>
            <a:r>
              <a:rPr lang="en-US" sz="3200" dirty="0">
                <a:solidFill>
                  <a:schemeClr val="bg1"/>
                </a:solidFill>
              </a:rPr>
              <a:t>    so do all who trust in them.</a:t>
            </a:r>
          </a:p>
          <a:p>
            <a:r>
              <a:rPr lang="en-US" sz="3200" i="1" dirty="0">
                <a:solidFill>
                  <a:schemeClr val="bg1"/>
                </a:solidFill>
              </a:rPr>
              <a:t>Psalm 135:15-18</a:t>
            </a:r>
          </a:p>
        </p:txBody>
      </p:sp>
    </p:spTree>
    <p:extLst>
      <p:ext uri="{BB962C8B-B14F-4D97-AF65-F5344CB8AC3E}">
        <p14:creationId xmlns:p14="http://schemas.microsoft.com/office/powerpoint/2010/main" val="2692015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296</TotalTime>
  <Words>325</Words>
  <Application>Microsoft Office PowerPoint</Application>
  <PresentationFormat>On-screen Show (4:3)</PresentationFormat>
  <Paragraphs>36</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&amp;quot</vt:lpstr>
      <vt:lpstr>Arial</vt:lpstr>
      <vt:lpstr>Bradley Hand ITC</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17</cp:revision>
  <dcterms:created xsi:type="dcterms:W3CDTF">2019-10-15T13:09:19Z</dcterms:created>
  <dcterms:modified xsi:type="dcterms:W3CDTF">2019-10-25T15:25:59Z</dcterms:modified>
</cp:coreProperties>
</file>