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307" r:id="rId5"/>
    <p:sldId id="282" r:id="rId6"/>
    <p:sldId id="283" r:id="rId7"/>
    <p:sldId id="293" r:id="rId8"/>
    <p:sldId id="28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285" r:id="rId17"/>
    <p:sldId id="287" r:id="rId18"/>
    <p:sldId id="286" r:id="rId19"/>
    <p:sldId id="302" r:id="rId20"/>
    <p:sldId id="303" r:id="rId21"/>
    <p:sldId id="304" r:id="rId22"/>
    <p:sldId id="305" r:id="rId23"/>
    <p:sldId id="306" r:id="rId24"/>
    <p:sldId id="28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5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8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0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3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5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0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0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2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C74D-FC36-4073-B2B4-91AB5FE0897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3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C74D-FC36-4073-B2B4-91AB5FE0897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E60DE-199D-47B9-A6FF-C6CEA7337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1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280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79F6E4-54AB-40E9-AD2A-AF0E240208F1}"/>
              </a:ext>
            </a:extLst>
          </p:cNvPr>
          <p:cNvSpPr/>
          <p:nvPr/>
        </p:nvSpPr>
        <p:spPr>
          <a:xfrm>
            <a:off x="0" y="107410"/>
            <a:ext cx="9144000" cy="5345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10 </a:t>
            </a:r>
            <a:r>
              <a:rPr lang="en-US" sz="3200" dirty="0">
                <a:solidFill>
                  <a:schemeClr val="bg1"/>
                </a:solidFill>
              </a:rPr>
              <a:t>It happened that when the priests came from the holy place, </a:t>
            </a:r>
            <a:r>
              <a:rPr lang="en-US" sz="3200" b="1" dirty="0">
                <a:solidFill>
                  <a:srgbClr val="FFFF00"/>
                </a:solidFill>
              </a:rPr>
              <a:t>the cloud filled </a:t>
            </a:r>
            <a:r>
              <a:rPr lang="en-US" sz="3200" dirty="0">
                <a:solidFill>
                  <a:schemeClr val="bg1"/>
                </a:solidFill>
              </a:rPr>
              <a:t>the house of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="1" baseline="30000" dirty="0">
                <a:solidFill>
                  <a:schemeClr val="bg1"/>
                </a:solidFill>
              </a:rPr>
              <a:t>11 </a:t>
            </a:r>
            <a:r>
              <a:rPr lang="en-US" sz="3200" dirty="0">
                <a:solidFill>
                  <a:schemeClr val="bg1"/>
                </a:solidFill>
              </a:rPr>
              <a:t>so that the priests could not stand to minister because of the cloud, for </a:t>
            </a:r>
            <a:r>
              <a:rPr lang="en-US" sz="3200" b="1" dirty="0">
                <a:solidFill>
                  <a:srgbClr val="FFFF00"/>
                </a:solidFill>
              </a:rPr>
              <a:t>the glory of the </a:t>
            </a:r>
            <a:r>
              <a:rPr lang="en-US" sz="3200" b="1" cap="small" dirty="0">
                <a:solidFill>
                  <a:srgbClr val="FFFF00"/>
                </a:solidFill>
              </a:rPr>
              <a:t>Lord</a:t>
            </a:r>
            <a:r>
              <a:rPr lang="en-US" sz="3200" b="1" dirty="0">
                <a:solidFill>
                  <a:srgbClr val="FFFF00"/>
                </a:solidFill>
              </a:rPr>
              <a:t> filled </a:t>
            </a:r>
            <a:r>
              <a:rPr lang="en-US" sz="3200" dirty="0">
                <a:solidFill>
                  <a:schemeClr val="bg1"/>
                </a:solidFill>
              </a:rPr>
              <a:t>the house of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  <a:p>
            <a:endParaRPr lang="en-US" sz="3200" b="1" baseline="30000" dirty="0">
              <a:solidFill>
                <a:schemeClr val="bg1"/>
              </a:solidFill>
            </a:endParaRPr>
          </a:p>
          <a:p>
            <a:r>
              <a:rPr lang="en-US" sz="3200" b="1" baseline="30000" dirty="0">
                <a:solidFill>
                  <a:schemeClr val="bg1"/>
                </a:solidFill>
              </a:rPr>
              <a:t>12 </a:t>
            </a:r>
            <a:r>
              <a:rPr lang="en-US" sz="3200" dirty="0">
                <a:solidFill>
                  <a:schemeClr val="bg1"/>
                </a:solidFill>
              </a:rPr>
              <a:t>Then Solomon said,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 has said that He would dwell in the thick cloud. </a:t>
            </a:r>
            <a:r>
              <a:rPr lang="en-US" sz="3200" b="1" baseline="30000" dirty="0">
                <a:solidFill>
                  <a:schemeClr val="bg1"/>
                </a:solidFill>
              </a:rPr>
              <a:t>13 </a:t>
            </a:r>
            <a:r>
              <a:rPr lang="en-US" sz="3200" dirty="0">
                <a:solidFill>
                  <a:schemeClr val="bg1"/>
                </a:solidFill>
              </a:rPr>
              <a:t>I have surely built You a lofty house,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 place for Your dwelling forever.”</a:t>
            </a:r>
          </a:p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1 Kings 8:10-13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0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198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79F6E4-54AB-40E9-AD2A-AF0E240208F1}"/>
              </a:ext>
            </a:extLst>
          </p:cNvPr>
          <p:cNvSpPr/>
          <p:nvPr/>
        </p:nvSpPr>
        <p:spPr>
          <a:xfrm>
            <a:off x="140677" y="1514179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Then a shoot will spring from the stem of Jesse,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And a branch from his roots will bear fruit.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dirty="0">
                <a:solidFill>
                  <a:srgbClr val="FFFF00"/>
                </a:solidFill>
              </a:rPr>
              <a:t>The Spirit of the </a:t>
            </a:r>
            <a:r>
              <a:rPr lang="en-US" sz="3200" b="1" cap="small" dirty="0">
                <a:solidFill>
                  <a:srgbClr val="FFFF00"/>
                </a:solidFill>
              </a:rPr>
              <a:t>Lord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will rest on Him,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The spirit of wisdom and understanding,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The spirit of counsel and strength,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The spirit of knowledge and the fear of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Isaiah 11:1-2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58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79F6E4-54AB-40E9-AD2A-AF0E240208F1}"/>
              </a:ext>
            </a:extLst>
          </p:cNvPr>
          <p:cNvSpPr/>
          <p:nvPr/>
        </p:nvSpPr>
        <p:spPr>
          <a:xfrm>
            <a:off x="168812" y="1894007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Behold, My Servant, whom I uphold;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My chosen one in whom My soul delights.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I have put </a:t>
            </a:r>
            <a:r>
              <a:rPr lang="en-US" sz="3200" b="1" dirty="0">
                <a:solidFill>
                  <a:srgbClr val="FFFF00"/>
                </a:solidFill>
              </a:rPr>
              <a:t>My Spirit upon Him</a:t>
            </a:r>
            <a:r>
              <a:rPr lang="en-US" sz="3200" dirty="0">
                <a:solidFill>
                  <a:schemeClr val="bg1"/>
                </a:solidFill>
              </a:rPr>
              <a:t>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He will bring forth justice to the nations.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Isaiah 42:1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04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79F6E4-54AB-40E9-AD2A-AF0E240208F1}"/>
              </a:ext>
            </a:extLst>
          </p:cNvPr>
          <p:cNvSpPr/>
          <p:nvPr/>
        </p:nvSpPr>
        <p:spPr>
          <a:xfrm>
            <a:off x="211015" y="64198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The Spirit of the Lord </a:t>
            </a:r>
            <a:r>
              <a:rPr lang="en-US" sz="3200" b="1" cap="small" dirty="0">
                <a:solidFill>
                  <a:srgbClr val="FFFF00"/>
                </a:solidFill>
              </a:rPr>
              <a:t>God</a:t>
            </a:r>
            <a:r>
              <a:rPr lang="en-US" sz="3200" b="1" dirty="0">
                <a:solidFill>
                  <a:srgbClr val="FFFF00"/>
                </a:solidFill>
              </a:rPr>
              <a:t> is upon me</a:t>
            </a:r>
            <a:r>
              <a:rPr lang="en-US" sz="3200" dirty="0">
                <a:solidFill>
                  <a:schemeClr val="bg1"/>
                </a:solidFill>
              </a:rPr>
              <a:t>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Because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 has anointed me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To bring good news to the afflicted;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He has sent me to bind up the brokenhearted,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To proclaim liberty to captives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And freedom to prisoners;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</a:rPr>
              <a:t>2 </a:t>
            </a:r>
            <a:r>
              <a:rPr lang="en-US" sz="3200" dirty="0">
                <a:solidFill>
                  <a:schemeClr val="bg1"/>
                </a:solidFill>
              </a:rPr>
              <a:t>To proclaim the favorable year of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And the day of vengeance of our God;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To comfort all who mourn,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Isaiah 61:1-2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05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46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E0CA7D-FE8E-43EE-B4DA-69F7D5C33092}"/>
              </a:ext>
            </a:extLst>
          </p:cNvPr>
          <p:cNvSpPr txBox="1"/>
          <p:nvPr/>
        </p:nvSpPr>
        <p:spPr>
          <a:xfrm>
            <a:off x="112541" y="1885071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The Spirit </a:t>
            </a:r>
            <a:r>
              <a:rPr lang="en-US" sz="3200" dirty="0">
                <a:solidFill>
                  <a:schemeClr val="bg1"/>
                </a:solidFill>
              </a:rPr>
              <a:t>and the bride say, “Come.” And let the one who hears say, “Come.” And let the one who is thirsty come; let the one who wishes take the water of life without cost.</a:t>
            </a:r>
            <a:r>
              <a:rPr lang="en-US" sz="3200" i="1" dirty="0">
                <a:solidFill>
                  <a:schemeClr val="bg1"/>
                </a:solidFill>
              </a:rPr>
              <a:t>														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						Revelation 22:17</a:t>
            </a:r>
          </a:p>
        </p:txBody>
      </p:sp>
    </p:spTree>
    <p:extLst>
      <p:ext uri="{BB962C8B-B14F-4D97-AF65-F5344CB8AC3E}">
        <p14:creationId xmlns:p14="http://schemas.microsoft.com/office/powerpoint/2010/main" val="291815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405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DBA833-E2EB-48F0-8521-F465895FECD4}"/>
              </a:ext>
            </a:extLst>
          </p:cNvPr>
          <p:cNvSpPr/>
          <p:nvPr/>
        </p:nvSpPr>
        <p:spPr>
          <a:xfrm>
            <a:off x="0" y="1871004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16 </a:t>
            </a:r>
            <a:r>
              <a:rPr lang="en-US" sz="3200" dirty="0">
                <a:solidFill>
                  <a:schemeClr val="bg1"/>
                </a:solidFill>
              </a:rPr>
              <a:t>Do you not know that you are a temple of God and that the </a:t>
            </a:r>
            <a:r>
              <a:rPr lang="en-US" sz="3200" b="1" dirty="0">
                <a:solidFill>
                  <a:srgbClr val="FFFF00"/>
                </a:solidFill>
              </a:rPr>
              <a:t>Spirit of God dwells in you</a:t>
            </a:r>
            <a:r>
              <a:rPr lang="en-US" sz="3200" dirty="0">
                <a:solidFill>
                  <a:schemeClr val="bg1"/>
                </a:solidFill>
              </a:rPr>
              <a:t>? </a:t>
            </a:r>
            <a:r>
              <a:rPr lang="en-US" sz="3200" b="1" baseline="30000" dirty="0">
                <a:solidFill>
                  <a:schemeClr val="bg1"/>
                </a:solidFill>
              </a:rPr>
              <a:t>17 </a:t>
            </a:r>
            <a:r>
              <a:rPr lang="en-US" sz="3200" dirty="0">
                <a:solidFill>
                  <a:schemeClr val="bg1"/>
                </a:solidFill>
              </a:rPr>
              <a:t>If any man destroys the temple of God, God will destroy him, for the temple of God is holy, and that is what you are.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     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1 Corinthians 3:16-17</a:t>
            </a:r>
            <a:endParaRPr lang="en-US" sz="3200" b="0" i="1" u="none" strike="noStrike" dirty="0">
              <a:solidFill>
                <a:srgbClr val="000000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127934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D0B0914-014B-4D8B-80B7-DF2E63BEB452}"/>
              </a:ext>
            </a:extLst>
          </p:cNvPr>
          <p:cNvSpPr/>
          <p:nvPr/>
        </p:nvSpPr>
        <p:spPr>
          <a:xfrm>
            <a:off x="211015" y="1804071"/>
            <a:ext cx="84968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19 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Or do you not know that </a:t>
            </a:r>
            <a:r>
              <a:rPr lang="en-US" sz="3200" b="1" dirty="0">
                <a:solidFill>
                  <a:srgbClr val="FFFF00"/>
                </a:solidFill>
                <a:latin typeface="&amp;quot"/>
              </a:rPr>
              <a:t>your body is a temple of the Holy Spirit who is in you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, whom you have from God, and that you are not your own?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20 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For you have been bought with a price: therefore </a:t>
            </a:r>
            <a:r>
              <a:rPr lang="en-US" sz="3200" u="sng" dirty="0">
                <a:solidFill>
                  <a:schemeClr val="bg1"/>
                </a:solidFill>
                <a:latin typeface="&amp;quot"/>
              </a:rPr>
              <a:t>glorify God in your body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.</a:t>
            </a:r>
            <a:endParaRPr lang="en-US" sz="3200" i="1" dirty="0">
              <a:solidFill>
                <a:schemeClr val="bg1"/>
              </a:solidFill>
              <a:latin typeface="&amp;quot"/>
            </a:endParaRPr>
          </a:p>
          <a:p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1 Corinthians 6:19-20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33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nature&#10;&#10;Description automatically generated">
            <a:extLst>
              <a:ext uri="{FF2B5EF4-FFF2-40B4-BE49-F238E27FC236}">
                <a16:creationId xmlns:a16="http://schemas.microsoft.com/office/drawing/2014/main" id="{24C3D10E-4A39-4A9C-A39D-23B65F8A60C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CD3C62B-B775-47DB-8E39-FE20ABB41CD3}"/>
              </a:ext>
            </a:extLst>
          </p:cNvPr>
          <p:cNvSpPr txBox="1"/>
          <p:nvPr/>
        </p:nvSpPr>
        <p:spPr>
          <a:xfrm>
            <a:off x="1" y="3048000"/>
            <a:ext cx="9143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The Beauty of the Spirit </a:t>
            </a:r>
          </a:p>
        </p:txBody>
      </p:sp>
    </p:spTree>
    <p:extLst>
      <p:ext uri="{BB962C8B-B14F-4D97-AF65-F5344CB8AC3E}">
        <p14:creationId xmlns:p14="http://schemas.microsoft.com/office/powerpoint/2010/main" val="176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D0B0914-014B-4D8B-80B7-DF2E63BEB452}"/>
              </a:ext>
            </a:extLst>
          </p:cNvPr>
          <p:cNvSpPr/>
          <p:nvPr/>
        </p:nvSpPr>
        <p:spPr>
          <a:xfrm>
            <a:off x="112541" y="0"/>
            <a:ext cx="849688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16 </a:t>
            </a:r>
            <a:r>
              <a:rPr lang="en-US" sz="3200" dirty="0">
                <a:solidFill>
                  <a:schemeClr val="bg1"/>
                </a:solidFill>
              </a:rPr>
              <a:t>Or what agreement has the temple of God with idols? </a:t>
            </a:r>
            <a:r>
              <a:rPr lang="en-US" sz="3200" b="1" dirty="0">
                <a:solidFill>
                  <a:srgbClr val="FFFF00"/>
                </a:solidFill>
              </a:rPr>
              <a:t>For we are the temple of the living God</a:t>
            </a:r>
            <a:r>
              <a:rPr lang="en-US" sz="3200" dirty="0">
                <a:solidFill>
                  <a:schemeClr val="bg1"/>
                </a:solidFill>
              </a:rPr>
              <a:t>; just as God said,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“I </a:t>
            </a:r>
            <a:r>
              <a:rPr lang="en-US" sz="3200" cap="small" dirty="0">
                <a:solidFill>
                  <a:schemeClr val="bg1"/>
                </a:solidFill>
              </a:rPr>
              <a:t>will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cap="small" dirty="0">
                <a:solidFill>
                  <a:schemeClr val="bg1"/>
                </a:solidFill>
              </a:rPr>
              <a:t>dwell in them and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cap="small" dirty="0">
                <a:solidFill>
                  <a:schemeClr val="bg1"/>
                </a:solidFill>
              </a:rPr>
              <a:t>walk among them</a:t>
            </a:r>
            <a:r>
              <a:rPr lang="en-US" sz="3200" dirty="0">
                <a:solidFill>
                  <a:schemeClr val="bg1"/>
                </a:solidFill>
              </a:rPr>
              <a:t>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cap="small" dirty="0">
                <a:solidFill>
                  <a:schemeClr val="bg1"/>
                </a:solidFill>
              </a:rPr>
              <a:t>And I will be their God, and they shall be My people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</a:rPr>
              <a:t>17 </a:t>
            </a:r>
            <a:r>
              <a:rPr lang="en-US" sz="3200" dirty="0">
                <a:solidFill>
                  <a:schemeClr val="bg1"/>
                </a:solidFill>
              </a:rPr>
              <a:t>“Therefore, </a:t>
            </a:r>
            <a:r>
              <a:rPr lang="en-US" sz="3200" cap="small" dirty="0">
                <a:solidFill>
                  <a:schemeClr val="bg1"/>
                </a:solidFill>
              </a:rPr>
              <a:t>come out from their midst and be separate</a:t>
            </a:r>
            <a:r>
              <a:rPr lang="en-US" sz="3200" dirty="0">
                <a:solidFill>
                  <a:schemeClr val="bg1"/>
                </a:solidFill>
              </a:rPr>
              <a:t>,” says the Lord.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“</a:t>
            </a:r>
            <a:r>
              <a:rPr lang="en-US" sz="3200" u="sng" cap="small" dirty="0">
                <a:solidFill>
                  <a:schemeClr val="bg1"/>
                </a:solidFill>
              </a:rPr>
              <a:t>And do not touch what is unclean</a:t>
            </a:r>
            <a:r>
              <a:rPr lang="en-US" sz="3200" dirty="0">
                <a:solidFill>
                  <a:schemeClr val="bg1"/>
                </a:solidFill>
              </a:rPr>
              <a:t>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And I will welcome you.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</a:rPr>
              <a:t>18 </a:t>
            </a:r>
            <a:r>
              <a:rPr lang="en-US" sz="3200" dirty="0">
                <a:solidFill>
                  <a:schemeClr val="bg1"/>
                </a:solidFill>
              </a:rPr>
              <a:t>“And I will be a father to you,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And you shall be sons and daughters to Me,”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Says the Lord Almighty.</a:t>
            </a:r>
          </a:p>
          <a:p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2 Corinthians 6:16-18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D0B0914-014B-4D8B-80B7-DF2E63BEB452}"/>
              </a:ext>
            </a:extLst>
          </p:cNvPr>
          <p:cNvSpPr/>
          <p:nvPr/>
        </p:nvSpPr>
        <p:spPr>
          <a:xfrm>
            <a:off x="323557" y="1378634"/>
            <a:ext cx="84968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20 </a:t>
            </a:r>
            <a:r>
              <a:rPr lang="en-US" sz="3200" dirty="0">
                <a:solidFill>
                  <a:schemeClr val="bg1"/>
                </a:solidFill>
              </a:rPr>
              <a:t>having been built on the foundation of the apostles and prophets, Christ Jesus Himself being the corner stone, </a:t>
            </a:r>
            <a:r>
              <a:rPr lang="en-US" sz="3200" b="1" baseline="30000" dirty="0">
                <a:solidFill>
                  <a:schemeClr val="bg1"/>
                </a:solidFill>
              </a:rPr>
              <a:t>21 </a:t>
            </a:r>
            <a:r>
              <a:rPr lang="en-US" sz="3200" dirty="0">
                <a:solidFill>
                  <a:schemeClr val="bg1"/>
                </a:solidFill>
              </a:rPr>
              <a:t>in whom the whole building, being fitted together, is </a:t>
            </a:r>
            <a:r>
              <a:rPr lang="en-US" sz="3200" b="1" dirty="0">
                <a:solidFill>
                  <a:srgbClr val="FFFF00"/>
                </a:solidFill>
              </a:rPr>
              <a:t>growing into a holy temple in the Lord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b="1" baseline="30000" dirty="0">
                <a:solidFill>
                  <a:schemeClr val="bg1"/>
                </a:solidFill>
              </a:rPr>
              <a:t>22 </a:t>
            </a:r>
            <a:r>
              <a:rPr lang="en-US" sz="3200" b="1" dirty="0">
                <a:solidFill>
                  <a:srgbClr val="FFFF00"/>
                </a:solidFill>
              </a:rPr>
              <a:t>in whom you also are being built together into a dwelling of God in the Spirit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	Ephesians 2:20-22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3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D0B0914-014B-4D8B-80B7-DF2E63BEB452}"/>
              </a:ext>
            </a:extLst>
          </p:cNvPr>
          <p:cNvSpPr/>
          <p:nvPr/>
        </p:nvSpPr>
        <p:spPr>
          <a:xfrm>
            <a:off x="323557" y="1378634"/>
            <a:ext cx="84968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4 </a:t>
            </a:r>
            <a:r>
              <a:rPr lang="en-US" sz="3200" dirty="0">
                <a:solidFill>
                  <a:schemeClr val="bg1"/>
                </a:solidFill>
              </a:rPr>
              <a:t>And coming to Him as to a living stone which has been rejected by men, but is choice and precious in the sight of God, </a:t>
            </a:r>
            <a:r>
              <a:rPr lang="en-US" sz="3200" b="1" baseline="30000" dirty="0">
                <a:solidFill>
                  <a:schemeClr val="bg1"/>
                </a:solidFill>
              </a:rPr>
              <a:t>5 </a:t>
            </a:r>
            <a:r>
              <a:rPr lang="en-US" sz="3200" dirty="0">
                <a:solidFill>
                  <a:schemeClr val="bg1"/>
                </a:solidFill>
              </a:rPr>
              <a:t>you also, as living stones, are being built up as a </a:t>
            </a:r>
            <a:r>
              <a:rPr lang="en-US" sz="3200" b="1" dirty="0">
                <a:solidFill>
                  <a:srgbClr val="FFFF00"/>
                </a:solidFill>
              </a:rPr>
              <a:t>spiritual house </a:t>
            </a:r>
            <a:r>
              <a:rPr lang="en-US" sz="3200" dirty="0">
                <a:solidFill>
                  <a:schemeClr val="bg1"/>
                </a:solidFill>
              </a:rPr>
              <a:t>for a holy priesthood, to offer up </a:t>
            </a:r>
            <a:r>
              <a:rPr lang="en-US" sz="3200" b="1" dirty="0">
                <a:solidFill>
                  <a:srgbClr val="FFFF00"/>
                </a:solidFill>
              </a:rPr>
              <a:t>spiritual sacrifices </a:t>
            </a:r>
            <a:r>
              <a:rPr lang="en-US" sz="3200" dirty="0">
                <a:solidFill>
                  <a:schemeClr val="bg1"/>
                </a:solidFill>
              </a:rPr>
              <a:t>acceptable to God through Jesus Christ.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							1 Peter 2:4-5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7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D0B0914-014B-4D8B-80B7-DF2E63BEB452}"/>
              </a:ext>
            </a:extLst>
          </p:cNvPr>
          <p:cNvSpPr/>
          <p:nvPr/>
        </p:nvSpPr>
        <p:spPr>
          <a:xfrm>
            <a:off x="91440" y="2208628"/>
            <a:ext cx="896111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But the fruit of the Spirit is love, joy, peace, patience, kindness, goodness, faithfulness,</a:t>
            </a:r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chemeClr val="bg1"/>
                </a:solidFill>
              </a:rPr>
              <a:t>gentleness, self-control; against such things there is no law.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						Galatians 5:22-23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6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880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F1C383-F070-401B-B197-544275B306D5}"/>
              </a:ext>
            </a:extLst>
          </p:cNvPr>
          <p:cNvSpPr/>
          <p:nvPr/>
        </p:nvSpPr>
        <p:spPr>
          <a:xfrm>
            <a:off x="587326" y="182177"/>
            <a:ext cx="79693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earth was formless and void, and darkness was over the surface of the deep, and the </a:t>
            </a:r>
            <a:r>
              <a:rPr lang="en-US" sz="3200" b="1" dirty="0">
                <a:solidFill>
                  <a:srgbClr val="FFFF00"/>
                </a:solidFill>
              </a:rPr>
              <a:t>Spirit of God </a:t>
            </a:r>
            <a:r>
              <a:rPr lang="en-US" sz="3200" dirty="0">
                <a:solidFill>
                  <a:schemeClr val="bg1"/>
                </a:solidFill>
              </a:rPr>
              <a:t>was moving over the surface of the waters.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Genesis 1:2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E50CB0-94F4-4FAD-AED1-FB0F3966DB45}"/>
              </a:ext>
            </a:extLst>
          </p:cNvPr>
          <p:cNvSpPr/>
          <p:nvPr/>
        </p:nvSpPr>
        <p:spPr>
          <a:xfrm>
            <a:off x="587326" y="2937022"/>
            <a:ext cx="86656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You send forth </a:t>
            </a:r>
            <a:r>
              <a:rPr lang="en-US" sz="3200" b="1" dirty="0">
                <a:solidFill>
                  <a:srgbClr val="FFFF00"/>
                </a:solidFill>
                <a:latin typeface="&amp;quot"/>
              </a:rPr>
              <a:t>Your Spirit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, they are created;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  <a:latin typeface="&amp;quot"/>
              </a:rPr>
              <a:t>And You renew the face of the ground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.                                												Psalm 104:30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935498-5AE3-455C-ACF9-6ACD94975A0F}"/>
              </a:ext>
            </a:extLst>
          </p:cNvPr>
          <p:cNvSpPr/>
          <p:nvPr/>
        </p:nvSpPr>
        <p:spPr>
          <a:xfrm>
            <a:off x="478301" y="4715355"/>
            <a:ext cx="86656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By the word of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 the heavens were made,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And by the </a:t>
            </a:r>
            <a:r>
              <a:rPr lang="en-US" sz="3200" b="1" dirty="0">
                <a:solidFill>
                  <a:srgbClr val="FFFF00"/>
                </a:solidFill>
              </a:rPr>
              <a:t>breath</a:t>
            </a:r>
            <a:r>
              <a:rPr lang="en-US" sz="3200" dirty="0">
                <a:solidFill>
                  <a:schemeClr val="bg1"/>
                </a:solidFill>
              </a:rPr>
              <a:t> of His mouth all their host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		         Psalm 33:6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9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FF1C383-F070-401B-B197-544275B306D5}"/>
              </a:ext>
            </a:extLst>
          </p:cNvPr>
          <p:cNvSpPr/>
          <p:nvPr/>
        </p:nvSpPr>
        <p:spPr>
          <a:xfrm>
            <a:off x="587326" y="182177"/>
            <a:ext cx="79693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earth was formless and void, and darkness was over the surface of the deep, and the </a:t>
            </a:r>
            <a:r>
              <a:rPr lang="en-US" sz="3200" b="1" dirty="0">
                <a:solidFill>
                  <a:srgbClr val="FFFF00"/>
                </a:solidFill>
              </a:rPr>
              <a:t>Spirit of God </a:t>
            </a:r>
            <a:r>
              <a:rPr lang="en-US" sz="3200" dirty="0">
                <a:solidFill>
                  <a:schemeClr val="bg1"/>
                </a:solidFill>
              </a:rPr>
              <a:t>was moving over the surface of the waters.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Genesis 1:2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E50CB0-94F4-4FAD-AED1-FB0F3966DB45}"/>
              </a:ext>
            </a:extLst>
          </p:cNvPr>
          <p:cNvSpPr/>
          <p:nvPr/>
        </p:nvSpPr>
        <p:spPr>
          <a:xfrm>
            <a:off x="587326" y="2937022"/>
            <a:ext cx="86656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You send forth </a:t>
            </a:r>
            <a:r>
              <a:rPr lang="en-US" sz="3200" b="1" dirty="0">
                <a:solidFill>
                  <a:srgbClr val="FFFF00"/>
                </a:solidFill>
                <a:latin typeface="&amp;quot"/>
              </a:rPr>
              <a:t>Your Spirit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, they are created;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  <a:latin typeface="&amp;quot"/>
              </a:rPr>
              <a:t>And You renew the face of the ground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.                                												Psalm 104:30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935498-5AE3-455C-ACF9-6ACD94975A0F}"/>
              </a:ext>
            </a:extLst>
          </p:cNvPr>
          <p:cNvSpPr/>
          <p:nvPr/>
        </p:nvSpPr>
        <p:spPr>
          <a:xfrm>
            <a:off x="478301" y="4715355"/>
            <a:ext cx="86656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By the </a:t>
            </a:r>
            <a:r>
              <a:rPr lang="en-US" sz="3200" u="sng" dirty="0">
                <a:solidFill>
                  <a:schemeClr val="bg1"/>
                </a:solidFill>
              </a:rPr>
              <a:t>word of the </a:t>
            </a:r>
            <a:r>
              <a:rPr lang="en-US" sz="3200" u="sng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 the heavens were made,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And by the </a:t>
            </a:r>
            <a:r>
              <a:rPr lang="en-US" sz="3200" b="1" u="sng" dirty="0">
                <a:solidFill>
                  <a:srgbClr val="FFFF00"/>
                </a:solidFill>
              </a:rPr>
              <a:t>breath</a:t>
            </a:r>
            <a:r>
              <a:rPr lang="en-US" sz="3200" u="sng" dirty="0">
                <a:solidFill>
                  <a:schemeClr val="bg1"/>
                </a:solidFill>
              </a:rPr>
              <a:t> of His mouth</a:t>
            </a:r>
            <a:r>
              <a:rPr lang="en-US" sz="3200" dirty="0">
                <a:solidFill>
                  <a:schemeClr val="bg1"/>
                </a:solidFill>
              </a:rPr>
              <a:t> all their host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												         Psalm 33:6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2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940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E0CA7D-FE8E-43EE-B4DA-69F7D5C33092}"/>
              </a:ext>
            </a:extLst>
          </p:cNvPr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Now the </a:t>
            </a:r>
            <a:r>
              <a:rPr lang="en-US" sz="3000" cap="small" dirty="0">
                <a:solidFill>
                  <a:schemeClr val="bg1"/>
                </a:solidFill>
              </a:rPr>
              <a:t>Lord</a:t>
            </a:r>
            <a:r>
              <a:rPr lang="en-US" sz="3000" dirty="0">
                <a:solidFill>
                  <a:schemeClr val="bg1"/>
                </a:solidFill>
              </a:rPr>
              <a:t> spoke to Moses, saying, </a:t>
            </a:r>
            <a:r>
              <a:rPr lang="en-US" sz="3000" b="1" baseline="30000" dirty="0">
                <a:solidFill>
                  <a:schemeClr val="bg1"/>
                </a:solidFill>
              </a:rPr>
              <a:t>2 </a:t>
            </a:r>
            <a:r>
              <a:rPr lang="en-US" sz="3000" dirty="0">
                <a:solidFill>
                  <a:schemeClr val="bg1"/>
                </a:solidFill>
              </a:rPr>
              <a:t>“See, I have called by name Bezalel, the son of Uri, the son of </a:t>
            </a:r>
            <a:r>
              <a:rPr lang="en-US" sz="3000" dirty="0" err="1">
                <a:solidFill>
                  <a:schemeClr val="bg1"/>
                </a:solidFill>
              </a:rPr>
              <a:t>Hur</a:t>
            </a:r>
            <a:r>
              <a:rPr lang="en-US" sz="3000" dirty="0">
                <a:solidFill>
                  <a:schemeClr val="bg1"/>
                </a:solidFill>
              </a:rPr>
              <a:t>, of the tribe of Judah. </a:t>
            </a:r>
            <a:r>
              <a:rPr lang="en-US" sz="3000" b="1" baseline="30000" dirty="0">
                <a:solidFill>
                  <a:schemeClr val="bg1"/>
                </a:solidFill>
              </a:rPr>
              <a:t>3 </a:t>
            </a:r>
            <a:r>
              <a:rPr lang="en-US" sz="3000" b="1" dirty="0">
                <a:solidFill>
                  <a:srgbClr val="FFFF00"/>
                </a:solidFill>
              </a:rPr>
              <a:t>I have filled him with the Spirit of God</a:t>
            </a:r>
            <a:r>
              <a:rPr lang="en-US" sz="3000" dirty="0">
                <a:solidFill>
                  <a:schemeClr val="bg1"/>
                </a:solidFill>
              </a:rPr>
              <a:t> in wisdom, in understanding, in knowledge, and in all kinds of craftsmanship, </a:t>
            </a:r>
            <a:r>
              <a:rPr lang="en-US" sz="3000" b="1" baseline="30000" dirty="0">
                <a:solidFill>
                  <a:schemeClr val="bg1"/>
                </a:solidFill>
              </a:rPr>
              <a:t>4 </a:t>
            </a:r>
            <a:r>
              <a:rPr lang="en-US" sz="3000" dirty="0">
                <a:solidFill>
                  <a:schemeClr val="bg1"/>
                </a:solidFill>
              </a:rPr>
              <a:t>to make artistic designs for work in gold, in silver, and in bronze, </a:t>
            </a:r>
            <a:r>
              <a:rPr lang="en-US" sz="3000" b="1" baseline="30000" dirty="0">
                <a:solidFill>
                  <a:schemeClr val="bg1"/>
                </a:solidFill>
              </a:rPr>
              <a:t>5 </a:t>
            </a:r>
            <a:r>
              <a:rPr lang="en-US" sz="3000" dirty="0">
                <a:solidFill>
                  <a:schemeClr val="bg1"/>
                </a:solidFill>
              </a:rPr>
              <a:t>and in the cutting of stones for settings, and in the carving of wood, that he may work in all kinds of craftsmanship. </a:t>
            </a:r>
            <a:r>
              <a:rPr lang="en-US" sz="3000" b="1" baseline="30000" dirty="0">
                <a:solidFill>
                  <a:schemeClr val="bg1"/>
                </a:solidFill>
              </a:rPr>
              <a:t>6 </a:t>
            </a:r>
            <a:r>
              <a:rPr lang="en-US" sz="3000" dirty="0">
                <a:solidFill>
                  <a:schemeClr val="bg1"/>
                </a:solidFill>
              </a:rPr>
              <a:t>And behold, I Myself have appointed with him Oholiab, the son of </a:t>
            </a:r>
            <a:r>
              <a:rPr lang="en-US" sz="3000" dirty="0" err="1">
                <a:solidFill>
                  <a:schemeClr val="bg1"/>
                </a:solidFill>
              </a:rPr>
              <a:t>Ahisamach</a:t>
            </a:r>
            <a:r>
              <a:rPr lang="en-US" sz="3000" dirty="0">
                <a:solidFill>
                  <a:schemeClr val="bg1"/>
                </a:solidFill>
              </a:rPr>
              <a:t>, of the tribe of Dan; and in the hearts of all who are skillful I have put skill, that they may make all that I have commanded you: </a:t>
            </a:r>
            <a:r>
              <a:rPr lang="en-US" sz="3000" b="1" baseline="30000" dirty="0">
                <a:solidFill>
                  <a:schemeClr val="bg1"/>
                </a:solidFill>
              </a:rPr>
              <a:t>7 </a:t>
            </a:r>
            <a:r>
              <a:rPr lang="en-US" sz="3000" dirty="0">
                <a:solidFill>
                  <a:schemeClr val="bg1"/>
                </a:solidFill>
              </a:rPr>
              <a:t>the tent of meeting, and the ark of testimony, and the mercy seat upon it, and all the furniture of the tent</a:t>
            </a:r>
          </a:p>
          <a:p>
            <a:r>
              <a:rPr lang="en-US" sz="3000" i="1" dirty="0">
                <a:solidFill>
                  <a:schemeClr val="bg1"/>
                </a:solidFill>
              </a:rPr>
              <a:t>														Exodus 31:1-7</a:t>
            </a:r>
          </a:p>
        </p:txBody>
      </p:sp>
    </p:spTree>
    <p:extLst>
      <p:ext uri="{BB962C8B-B14F-4D97-AF65-F5344CB8AC3E}">
        <p14:creationId xmlns:p14="http://schemas.microsoft.com/office/powerpoint/2010/main" val="205917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E0CA7D-FE8E-43EE-B4DA-69F7D5C33092}"/>
              </a:ext>
            </a:extLst>
          </p:cNvPr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solidFill>
                  <a:schemeClr val="bg1"/>
                </a:solidFill>
              </a:rPr>
              <a:t>30 </a:t>
            </a:r>
            <a:r>
              <a:rPr lang="en-US" sz="3000" dirty="0">
                <a:solidFill>
                  <a:schemeClr val="bg1"/>
                </a:solidFill>
              </a:rPr>
              <a:t>Then Moses said to the sons of Israel, “See, the </a:t>
            </a:r>
            <a:r>
              <a:rPr lang="en-US" sz="3000" cap="small" dirty="0">
                <a:solidFill>
                  <a:schemeClr val="bg1"/>
                </a:solidFill>
              </a:rPr>
              <a:t>Lord</a:t>
            </a:r>
            <a:r>
              <a:rPr lang="en-US" sz="3000" dirty="0">
                <a:solidFill>
                  <a:schemeClr val="bg1"/>
                </a:solidFill>
              </a:rPr>
              <a:t> has called by name Bezalel the son of Uri, the son of </a:t>
            </a:r>
            <a:r>
              <a:rPr lang="en-US" sz="3000" dirty="0" err="1">
                <a:solidFill>
                  <a:schemeClr val="bg1"/>
                </a:solidFill>
              </a:rPr>
              <a:t>Hur</a:t>
            </a:r>
            <a:r>
              <a:rPr lang="en-US" sz="3000" dirty="0">
                <a:solidFill>
                  <a:schemeClr val="bg1"/>
                </a:solidFill>
              </a:rPr>
              <a:t>, of the tribe of Judah. </a:t>
            </a:r>
            <a:r>
              <a:rPr lang="en-US" sz="3000" b="1" baseline="30000" dirty="0">
                <a:solidFill>
                  <a:schemeClr val="bg1"/>
                </a:solidFill>
              </a:rPr>
              <a:t>31 </a:t>
            </a:r>
            <a:r>
              <a:rPr lang="en-US" sz="3000" dirty="0">
                <a:solidFill>
                  <a:schemeClr val="bg1"/>
                </a:solidFill>
              </a:rPr>
              <a:t>And </a:t>
            </a:r>
            <a:r>
              <a:rPr lang="en-US" sz="3000" b="1" dirty="0">
                <a:solidFill>
                  <a:srgbClr val="FFFF00"/>
                </a:solidFill>
              </a:rPr>
              <a:t>He has filled him with the Spirit of God</a:t>
            </a:r>
            <a:r>
              <a:rPr lang="en-US" sz="3000" dirty="0">
                <a:solidFill>
                  <a:schemeClr val="bg1"/>
                </a:solidFill>
              </a:rPr>
              <a:t>, in wisdom, in understanding and in knowledge and in all craftsmanship; </a:t>
            </a:r>
            <a:r>
              <a:rPr lang="en-US" sz="3000" b="1" baseline="30000" dirty="0">
                <a:solidFill>
                  <a:schemeClr val="bg1"/>
                </a:solidFill>
              </a:rPr>
              <a:t>32 </a:t>
            </a:r>
            <a:r>
              <a:rPr lang="en-US" sz="3000" dirty="0">
                <a:solidFill>
                  <a:schemeClr val="bg1"/>
                </a:solidFill>
              </a:rPr>
              <a:t>to make designs for working in gold and in silver and in bronze, </a:t>
            </a:r>
            <a:r>
              <a:rPr lang="en-US" sz="3000" b="1" baseline="30000" dirty="0">
                <a:solidFill>
                  <a:schemeClr val="bg1"/>
                </a:solidFill>
              </a:rPr>
              <a:t>33 </a:t>
            </a:r>
            <a:r>
              <a:rPr lang="en-US" sz="3000" dirty="0">
                <a:solidFill>
                  <a:schemeClr val="bg1"/>
                </a:solidFill>
              </a:rPr>
              <a:t>and in the cutting of stones for settings and in the carving of wood, so as to perform in every inventive work. </a:t>
            </a:r>
            <a:r>
              <a:rPr lang="en-US" sz="3000" b="1" baseline="30000" dirty="0">
                <a:solidFill>
                  <a:schemeClr val="bg1"/>
                </a:solidFill>
              </a:rPr>
              <a:t>34 </a:t>
            </a:r>
            <a:r>
              <a:rPr lang="en-US" sz="3000" dirty="0">
                <a:solidFill>
                  <a:schemeClr val="bg1"/>
                </a:solidFill>
              </a:rPr>
              <a:t>He also has put in his heart to teach, both he and Oholiab, the son of </a:t>
            </a:r>
            <a:r>
              <a:rPr lang="en-US" sz="3000" dirty="0" err="1">
                <a:solidFill>
                  <a:schemeClr val="bg1"/>
                </a:solidFill>
              </a:rPr>
              <a:t>Ahisamach</a:t>
            </a:r>
            <a:r>
              <a:rPr lang="en-US" sz="3000" dirty="0">
                <a:solidFill>
                  <a:schemeClr val="bg1"/>
                </a:solidFill>
              </a:rPr>
              <a:t>, of the tribe of Dan. </a:t>
            </a:r>
            <a:r>
              <a:rPr lang="en-US" sz="3000" b="1" baseline="30000" dirty="0">
                <a:solidFill>
                  <a:schemeClr val="bg1"/>
                </a:solidFill>
              </a:rPr>
              <a:t>35 </a:t>
            </a:r>
            <a:r>
              <a:rPr lang="en-US" sz="3000" dirty="0">
                <a:solidFill>
                  <a:schemeClr val="bg1"/>
                </a:solidFill>
              </a:rPr>
              <a:t>He has filled them with </a:t>
            </a:r>
            <a:r>
              <a:rPr lang="en-US" sz="3000" baseline="30000" dirty="0">
                <a:solidFill>
                  <a:schemeClr val="bg1"/>
                </a:solidFill>
              </a:rPr>
              <a:t>[</a:t>
            </a:r>
            <a:r>
              <a:rPr lang="en-US" sz="3000" dirty="0">
                <a:solidFill>
                  <a:schemeClr val="bg1"/>
                </a:solidFill>
              </a:rPr>
              <a:t>skill to perform every work of an engraver and of a designer and of an embroiderer, in blue and in purple and in scarlet material, and in fine linen, and of a weaver, as performers of every work and makers of designs.	</a:t>
            </a:r>
            <a:r>
              <a:rPr lang="en-US" sz="3000" i="1" dirty="0">
                <a:solidFill>
                  <a:schemeClr val="bg1"/>
                </a:solidFill>
              </a:rPr>
              <a:t>						 									Exodus 35:30-35</a:t>
            </a:r>
          </a:p>
        </p:txBody>
      </p:sp>
    </p:spTree>
    <p:extLst>
      <p:ext uri="{BB962C8B-B14F-4D97-AF65-F5344CB8AC3E}">
        <p14:creationId xmlns:p14="http://schemas.microsoft.com/office/powerpoint/2010/main" val="371539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79F6E4-54AB-40E9-AD2A-AF0E240208F1}"/>
              </a:ext>
            </a:extLst>
          </p:cNvPr>
          <p:cNvSpPr/>
          <p:nvPr/>
        </p:nvSpPr>
        <p:spPr>
          <a:xfrm>
            <a:off x="0" y="10741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34 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Then the cloud covered the tent of meeting, and </a:t>
            </a:r>
            <a:r>
              <a:rPr lang="en-US" sz="3200" b="1" dirty="0">
                <a:solidFill>
                  <a:srgbClr val="FFFF00"/>
                </a:solidFill>
                <a:latin typeface="&amp;quot"/>
              </a:rPr>
              <a:t>the glory of the </a:t>
            </a:r>
            <a:r>
              <a:rPr lang="en-US" sz="3200" b="1" cap="small" dirty="0">
                <a:solidFill>
                  <a:srgbClr val="FFFF00"/>
                </a:solidFill>
                <a:latin typeface="&amp;quot"/>
              </a:rPr>
              <a:t>Lord</a:t>
            </a:r>
            <a:r>
              <a:rPr lang="en-US" sz="3200" b="1" dirty="0">
                <a:solidFill>
                  <a:srgbClr val="FFFF00"/>
                </a:solidFill>
                <a:latin typeface="&amp;quot"/>
              </a:rPr>
              <a:t> filled 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the tabernacle.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35 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Moses was not able to enter the tent of meeting because the cloud had settled on it, and </a:t>
            </a:r>
            <a:r>
              <a:rPr lang="en-US" sz="3200" b="1" dirty="0">
                <a:solidFill>
                  <a:srgbClr val="FFFF00"/>
                </a:solidFill>
                <a:latin typeface="&amp;quot"/>
              </a:rPr>
              <a:t>the glory of the </a:t>
            </a:r>
            <a:r>
              <a:rPr lang="en-US" sz="3200" b="1" cap="small" dirty="0">
                <a:solidFill>
                  <a:srgbClr val="FFFF00"/>
                </a:solidFill>
                <a:latin typeface="&amp;quot"/>
              </a:rPr>
              <a:t>Lord</a:t>
            </a:r>
            <a:r>
              <a:rPr lang="en-US" sz="3200" b="1" dirty="0">
                <a:solidFill>
                  <a:srgbClr val="FFFF00"/>
                </a:solidFill>
                <a:latin typeface="&amp;quot"/>
              </a:rPr>
              <a:t> filled 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the tabernacle.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36 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Throughout all their journeys whenever the cloud was taken up from over the tabernacle, the sons of Israel would set out;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37 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but if the cloud was not taken up, then they did not set out until the day when it was taken up.</a:t>
            </a:r>
            <a:r>
              <a:rPr lang="en-US" sz="3200" dirty="0">
                <a:solidFill>
                  <a:schemeClr val="bg1"/>
                </a:solidFill>
                <a:latin typeface="Helvetica Neue"/>
              </a:rPr>
              <a:t> </a:t>
            </a:r>
            <a:r>
              <a:rPr lang="en-US" sz="3200" b="1" baseline="30000" dirty="0">
                <a:solidFill>
                  <a:schemeClr val="bg1"/>
                </a:solidFill>
                <a:latin typeface="&amp;quot"/>
              </a:rPr>
              <a:t>38 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For throughout all their journeys, the cloud of the </a:t>
            </a:r>
            <a:r>
              <a:rPr lang="en-US" sz="3200" cap="small" dirty="0">
                <a:solidFill>
                  <a:schemeClr val="bg1"/>
                </a:solidFill>
                <a:latin typeface="&amp;quot"/>
              </a:rPr>
              <a:t>Lord</a:t>
            </a:r>
            <a:r>
              <a:rPr lang="en-US" sz="3200" dirty="0">
                <a:solidFill>
                  <a:schemeClr val="bg1"/>
                </a:solidFill>
                <a:latin typeface="&amp;quot"/>
              </a:rPr>
              <a:t> was on the tabernacle by day, and there was fire in it by night, in the sight of all the house of Israel.</a:t>
            </a:r>
          </a:p>
          <a:p>
            <a:r>
              <a:rPr lang="en-US" sz="3200" dirty="0">
                <a:solidFill>
                  <a:schemeClr val="bg1"/>
                </a:solidFill>
                <a:latin typeface="&amp;quot"/>
              </a:rPr>
              <a:t>													</a:t>
            </a:r>
            <a:r>
              <a:rPr lang="en-US" sz="3200" i="1" dirty="0">
                <a:solidFill>
                  <a:schemeClr val="bg1"/>
                </a:solidFill>
                <a:latin typeface="&amp;quot"/>
              </a:rPr>
              <a:t>Exodus 40:34-38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0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642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221</Words>
  <Application>Microsoft Office PowerPoint</Application>
  <PresentationFormat>On-screen Show (4:3)</PresentationFormat>
  <Paragraphs>31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&amp;quot</vt:lpstr>
      <vt:lpstr>Arial</vt:lpstr>
      <vt:lpstr>Calibri</vt:lpstr>
      <vt:lpstr>Calibri Light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42</cp:revision>
  <dcterms:created xsi:type="dcterms:W3CDTF">2019-08-12T12:00:37Z</dcterms:created>
  <dcterms:modified xsi:type="dcterms:W3CDTF">2019-09-06T18:23:49Z</dcterms:modified>
</cp:coreProperties>
</file>