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80" r:id="rId3"/>
    <p:sldId id="281" r:id="rId4"/>
    <p:sldId id="282" r:id="rId5"/>
    <p:sldId id="294" r:id="rId6"/>
    <p:sldId id="295" r:id="rId7"/>
    <p:sldId id="283" r:id="rId8"/>
    <p:sldId id="284" r:id="rId9"/>
    <p:sldId id="285" r:id="rId10"/>
    <p:sldId id="287" r:id="rId11"/>
    <p:sldId id="286" r:id="rId12"/>
    <p:sldId id="288" r:id="rId13"/>
    <p:sldId id="291" r:id="rId14"/>
    <p:sldId id="293" r:id="rId15"/>
    <p:sldId id="290" r:id="rId16"/>
    <p:sldId id="29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530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2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5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8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0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3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5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0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9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0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2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3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5C74D-FC36-4073-B2B4-91AB5FE0897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1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280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405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8DBA833-E2EB-48F0-8521-F465895FECD4}"/>
              </a:ext>
            </a:extLst>
          </p:cNvPr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18 </a:t>
            </a:r>
            <a:r>
              <a:rPr lang="en-US" sz="3200" dirty="0">
                <a:solidFill>
                  <a:schemeClr val="bg1"/>
                </a:solidFill>
              </a:rPr>
              <a:t>The material of the wall was jasper; and the city was pure gold, like clear glass. </a:t>
            </a:r>
            <a:r>
              <a:rPr lang="en-US" sz="3200" b="1" baseline="30000" dirty="0">
                <a:solidFill>
                  <a:schemeClr val="bg1"/>
                </a:solidFill>
              </a:rPr>
              <a:t>19 </a:t>
            </a:r>
            <a:r>
              <a:rPr lang="en-US" sz="3200" dirty="0">
                <a:solidFill>
                  <a:schemeClr val="bg1"/>
                </a:solidFill>
              </a:rPr>
              <a:t>The foundation stones of the city wall were adorned with every kind of precious stone. The first foundation stone was jasper; the second, sapphire; the third, chalcedony; the fourth, emerald; </a:t>
            </a:r>
            <a:r>
              <a:rPr lang="en-US" sz="3200" b="1" baseline="30000" dirty="0">
                <a:solidFill>
                  <a:schemeClr val="bg1"/>
                </a:solidFill>
              </a:rPr>
              <a:t>20 </a:t>
            </a:r>
            <a:r>
              <a:rPr lang="en-US" sz="3200" dirty="0">
                <a:solidFill>
                  <a:schemeClr val="bg1"/>
                </a:solidFill>
              </a:rPr>
              <a:t>the fifth, sardonyx; the sixth, </a:t>
            </a:r>
            <a:r>
              <a:rPr lang="en-US" sz="3200" dirty="0" err="1">
                <a:solidFill>
                  <a:schemeClr val="bg1"/>
                </a:solidFill>
              </a:rPr>
              <a:t>sardius</a:t>
            </a:r>
            <a:r>
              <a:rPr lang="en-US" sz="3200" dirty="0">
                <a:solidFill>
                  <a:schemeClr val="bg1"/>
                </a:solidFill>
              </a:rPr>
              <a:t>; the seventh, chrysolite; the eighth, beryl; the ninth, topaz; the tenth, chrysoprase; the eleventh, jacinth; the twelfth, amethyst. </a:t>
            </a:r>
            <a:r>
              <a:rPr lang="en-US" sz="3200" b="1" baseline="30000" dirty="0">
                <a:solidFill>
                  <a:schemeClr val="bg1"/>
                </a:solidFill>
              </a:rPr>
              <a:t>21 </a:t>
            </a:r>
            <a:r>
              <a:rPr lang="en-US" sz="3200" dirty="0">
                <a:solidFill>
                  <a:schemeClr val="bg1"/>
                </a:solidFill>
              </a:rPr>
              <a:t>And the twelve gates were twelve pearls; each one of the gates was a single pearl. And the street of the city was pure gold, like transparent glass. </a:t>
            </a:r>
            <a:r>
              <a:rPr lang="en-US" sz="3200" b="1" baseline="30000" dirty="0">
                <a:solidFill>
                  <a:schemeClr val="bg1"/>
                </a:solidFill>
              </a:rPr>
              <a:t>22 </a:t>
            </a:r>
            <a:r>
              <a:rPr lang="en-US" sz="3200" dirty="0">
                <a:solidFill>
                  <a:schemeClr val="bg1"/>
                </a:solidFill>
              </a:rPr>
              <a:t>I saw no temple in it, for the Lord God the Almighty and the Lamb are its temple.</a:t>
            </a:r>
          </a:p>
          <a:p>
            <a:r>
              <a:rPr lang="en-US" sz="3200" dirty="0">
                <a:solidFill>
                  <a:schemeClr val="bg1"/>
                </a:solidFill>
                <a:latin typeface="&amp;quot"/>
              </a:rPr>
              <a:t>			     								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Revelation 21:18-22</a:t>
            </a:r>
            <a:endParaRPr lang="en-US" sz="3200" b="0" i="1" u="none" strike="noStrike" dirty="0">
              <a:solidFill>
                <a:srgbClr val="000000"/>
              </a:solidFill>
              <a:effectLst/>
              <a:latin typeface="&amp;quot"/>
            </a:endParaRPr>
          </a:p>
        </p:txBody>
      </p:sp>
    </p:spTree>
    <p:extLst>
      <p:ext uri="{BB962C8B-B14F-4D97-AF65-F5344CB8AC3E}">
        <p14:creationId xmlns:p14="http://schemas.microsoft.com/office/powerpoint/2010/main" val="127934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8DBA833-E2EB-48F0-8521-F465895FECD4}"/>
              </a:ext>
            </a:extLst>
          </p:cNvPr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Then he showed me a river of the water of life, clear as crystal, coming from the throne of God and of the Lamb, </a:t>
            </a:r>
            <a:r>
              <a:rPr lang="en-US" sz="3200" b="1" baseline="30000" dirty="0">
                <a:solidFill>
                  <a:schemeClr val="bg1"/>
                </a:solidFill>
              </a:rPr>
              <a:t>2 </a:t>
            </a:r>
            <a:r>
              <a:rPr lang="en-US" sz="3200" dirty="0">
                <a:solidFill>
                  <a:schemeClr val="bg1"/>
                </a:solidFill>
              </a:rPr>
              <a:t>in the middle of its street. On either side of the river was the tree of life, bearing twelve kinds of fruit, yielding its fruit every month; and the leaves of the tree were for the healing of the nations. </a:t>
            </a:r>
            <a:r>
              <a:rPr lang="en-US" sz="3200" b="1" baseline="30000" dirty="0">
                <a:solidFill>
                  <a:schemeClr val="bg1"/>
                </a:solidFill>
              </a:rPr>
              <a:t>3 </a:t>
            </a:r>
            <a:r>
              <a:rPr lang="en-US" sz="3200" dirty="0">
                <a:solidFill>
                  <a:schemeClr val="bg1"/>
                </a:solidFill>
              </a:rPr>
              <a:t>There will no longer be any curse; and the throne of God and of the Lamb will be in it, and His bond-servants will serve Him; </a:t>
            </a:r>
            <a:r>
              <a:rPr lang="en-US" sz="3200" b="1" baseline="30000" dirty="0">
                <a:solidFill>
                  <a:schemeClr val="bg1"/>
                </a:solidFill>
              </a:rPr>
              <a:t>4 </a:t>
            </a:r>
            <a:r>
              <a:rPr lang="en-US" sz="3200" dirty="0">
                <a:solidFill>
                  <a:schemeClr val="bg1"/>
                </a:solidFill>
              </a:rPr>
              <a:t>they will see His face, and His name will be on their foreheads. </a:t>
            </a:r>
            <a:r>
              <a:rPr lang="en-US" sz="3200" b="1" baseline="30000" dirty="0">
                <a:solidFill>
                  <a:schemeClr val="bg1"/>
                </a:solidFill>
              </a:rPr>
              <a:t>5 </a:t>
            </a:r>
            <a:r>
              <a:rPr lang="en-US" sz="3200" dirty="0">
                <a:solidFill>
                  <a:schemeClr val="bg1"/>
                </a:solidFill>
              </a:rPr>
              <a:t>And there will no longer be any night; and they will not have need of the light of a lamp nor the light of the sun, because the Lord God will illumine them; and they will reign forever and ever.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									     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Revelation 22:1-5</a:t>
            </a:r>
            <a:r>
              <a:rPr lang="en-US" sz="3200" i="1" dirty="0">
                <a:solidFill>
                  <a:srgbClr val="000000"/>
                </a:solidFill>
                <a:latin typeface="&amp;quot"/>
              </a:rPr>
              <a:t>.</a:t>
            </a:r>
            <a:endParaRPr lang="en-US" sz="3200" b="0" i="1" u="none" strike="noStrike" dirty="0">
              <a:solidFill>
                <a:srgbClr val="000000"/>
              </a:solidFill>
              <a:effectLst/>
              <a:latin typeface="&amp;quot"/>
            </a:endParaRPr>
          </a:p>
        </p:txBody>
      </p:sp>
    </p:spTree>
    <p:extLst>
      <p:ext uri="{BB962C8B-B14F-4D97-AF65-F5344CB8AC3E}">
        <p14:creationId xmlns:p14="http://schemas.microsoft.com/office/powerpoint/2010/main" val="187967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416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B47B9B-E79A-45EC-933C-817E97237604}"/>
              </a:ext>
            </a:extLst>
          </p:cNvPr>
          <p:cNvSpPr/>
          <p:nvPr/>
        </p:nvSpPr>
        <p:spPr>
          <a:xfrm>
            <a:off x="86498" y="0"/>
            <a:ext cx="824195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In that day the Branch of the </a:t>
            </a:r>
            <a:r>
              <a:rPr lang="en-US" sz="3200" cap="small" dirty="0">
                <a:solidFill>
                  <a:schemeClr val="bg1"/>
                </a:solidFill>
              </a:rPr>
              <a:t>Lord</a:t>
            </a:r>
            <a:r>
              <a:rPr lang="en-US" sz="3200" dirty="0">
                <a:solidFill>
                  <a:schemeClr val="bg1"/>
                </a:solidFill>
              </a:rPr>
              <a:t> will be </a:t>
            </a:r>
            <a:r>
              <a:rPr lang="en-US" sz="3200" b="1" dirty="0">
                <a:solidFill>
                  <a:schemeClr val="bg1"/>
                </a:solidFill>
              </a:rPr>
              <a:t>beautiful </a:t>
            </a:r>
            <a:r>
              <a:rPr lang="en-US" sz="3200" dirty="0">
                <a:solidFill>
                  <a:schemeClr val="bg1"/>
                </a:solidFill>
              </a:rPr>
              <a:t>and glorious, and the fruit of the earth will be the pride and the adornment of the survivors of Israel.</a:t>
            </a:r>
            <a:endParaRPr lang="en-US" sz="3200" dirty="0">
              <a:solidFill>
                <a:schemeClr val="bg1"/>
              </a:solidFill>
              <a:latin typeface="&amp;quot"/>
            </a:endParaRPr>
          </a:p>
          <a:p>
            <a:r>
              <a:rPr lang="en-US" sz="3200" dirty="0">
                <a:solidFill>
                  <a:schemeClr val="bg1"/>
                </a:solidFill>
                <a:latin typeface="&amp;quot"/>
              </a:rPr>
              <a:t>														Isaiah 4:2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9A72519-8A2D-43CF-99B4-FCF4D35511FA}"/>
              </a:ext>
            </a:extLst>
          </p:cNvPr>
          <p:cNvSpPr/>
          <p:nvPr/>
        </p:nvSpPr>
        <p:spPr>
          <a:xfrm>
            <a:off x="222422" y="2828836"/>
            <a:ext cx="892157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&amp;quot"/>
              </a:rPr>
              <a:t>In that day the </a:t>
            </a:r>
            <a:r>
              <a:rPr lang="en-US" sz="3200" cap="small" dirty="0">
                <a:solidFill>
                  <a:schemeClr val="bg1"/>
                </a:solidFill>
                <a:latin typeface="&amp;quot"/>
              </a:rPr>
              <a:t>Lord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 of hosts will become a </a:t>
            </a:r>
            <a:r>
              <a:rPr lang="en-US" sz="3200" b="1" dirty="0">
                <a:solidFill>
                  <a:schemeClr val="bg1"/>
                </a:solidFill>
                <a:latin typeface="&amp;quot"/>
              </a:rPr>
              <a:t>beautiful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 crown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  <a:latin typeface="&amp;quot"/>
              </a:rPr>
              <a:t>And a glorious diadem to the remnant of His people 															Isaiah 28:5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1932C6-075C-43FC-9FFE-9A1E9A0CC870}"/>
              </a:ext>
            </a:extLst>
          </p:cNvPr>
          <p:cNvSpPr/>
          <p:nvPr/>
        </p:nvSpPr>
        <p:spPr>
          <a:xfrm>
            <a:off x="222421" y="5165230"/>
            <a:ext cx="903278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&amp;quot"/>
              </a:rPr>
              <a:t>Your eyes will see the King in His </a:t>
            </a:r>
            <a:r>
              <a:rPr lang="en-US" sz="3200" b="1" dirty="0">
                <a:solidFill>
                  <a:schemeClr val="bg1"/>
                </a:solidFill>
                <a:latin typeface="&amp;quot"/>
              </a:rPr>
              <a:t>beauty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;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  <a:latin typeface="&amp;quot"/>
              </a:rPr>
              <a:t>They will behold a far-distant land.</a:t>
            </a:r>
          </a:p>
          <a:p>
            <a:r>
              <a:rPr lang="en-US" sz="3200" dirty="0">
                <a:solidFill>
                  <a:schemeClr val="bg1"/>
                </a:solidFill>
                <a:latin typeface="&amp;quot"/>
              </a:rPr>
              <a:t>													     Isaiah 33:17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272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B4E7DC-F701-4567-AF76-58A7C222212B}"/>
              </a:ext>
            </a:extLst>
          </p:cNvPr>
          <p:cNvSpPr/>
          <p:nvPr/>
        </p:nvSpPr>
        <p:spPr>
          <a:xfrm>
            <a:off x="0" y="178401"/>
            <a:ext cx="903798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Do you not know that you are a temple of God and that the Spirit of God dwells in you? </a:t>
            </a:r>
          </a:p>
          <a:p>
            <a:r>
              <a:rPr lang="en-US" sz="3200" dirty="0">
                <a:solidFill>
                  <a:schemeClr val="bg1"/>
                </a:solidFill>
              </a:rPr>
              <a:t>												</a:t>
            </a:r>
            <a:r>
              <a:rPr lang="en-US" sz="3200" i="1" dirty="0">
                <a:solidFill>
                  <a:schemeClr val="bg1"/>
                </a:solidFill>
              </a:rPr>
              <a:t>1 Corinthians 3:16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D462B4-4621-44D1-BEE1-494C0621E72C}"/>
              </a:ext>
            </a:extLst>
          </p:cNvPr>
          <p:cNvSpPr/>
          <p:nvPr/>
        </p:nvSpPr>
        <p:spPr>
          <a:xfrm>
            <a:off x="106017" y="2555394"/>
            <a:ext cx="903798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Or do you not know that your body is a temple of the Holy Spirit who is in you, whom you have from God, and that you are not your own? 															   					 </a:t>
            </a:r>
            <a:r>
              <a:rPr lang="en-US" sz="3200" i="1" dirty="0">
                <a:solidFill>
                  <a:schemeClr val="bg1"/>
                </a:solidFill>
              </a:rPr>
              <a:t>1 Corinthians 6:19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CC633E-9929-46C9-97D9-8A5F5AD4804B}"/>
              </a:ext>
            </a:extLst>
          </p:cNvPr>
          <p:cNvSpPr/>
          <p:nvPr/>
        </p:nvSpPr>
        <p:spPr>
          <a:xfrm>
            <a:off x="106017" y="5202704"/>
            <a:ext cx="883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&amp;quot"/>
              </a:rPr>
              <a:t>…For we are the temple of the living God…</a:t>
            </a:r>
          </a:p>
          <a:p>
            <a:r>
              <a:rPr lang="en-US" sz="3200" dirty="0">
                <a:solidFill>
                  <a:schemeClr val="bg1"/>
                </a:solidFill>
                <a:latin typeface="&amp;quot"/>
              </a:rPr>
              <a:t>												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2 Corinthians 6:16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34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FD462B4-4621-44D1-BEE1-494C0621E72C}"/>
              </a:ext>
            </a:extLst>
          </p:cNvPr>
          <p:cNvSpPr/>
          <p:nvPr/>
        </p:nvSpPr>
        <p:spPr>
          <a:xfrm>
            <a:off x="106017" y="2397948"/>
            <a:ext cx="903798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For we are His workmanship, created in Christ Jesus for good works, which God prepared beforehand so that we would walk in them. </a:t>
            </a:r>
          </a:p>
          <a:p>
            <a:r>
              <a:rPr lang="en-US" sz="3200" dirty="0">
                <a:solidFill>
                  <a:schemeClr val="bg1"/>
                </a:solidFill>
              </a:rPr>
              <a:t>													</a:t>
            </a:r>
            <a:r>
              <a:rPr lang="en-US" sz="3200" i="1" dirty="0">
                <a:solidFill>
                  <a:schemeClr val="bg1"/>
                </a:solidFill>
              </a:rPr>
              <a:t>Ephesians 2:10</a:t>
            </a:r>
          </a:p>
        </p:txBody>
      </p:sp>
    </p:spTree>
    <p:extLst>
      <p:ext uri="{BB962C8B-B14F-4D97-AF65-F5344CB8AC3E}">
        <p14:creationId xmlns:p14="http://schemas.microsoft.com/office/powerpoint/2010/main" val="257713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nature&#10;&#10;Description automatically generated">
            <a:extLst>
              <a:ext uri="{FF2B5EF4-FFF2-40B4-BE49-F238E27FC236}">
                <a16:creationId xmlns:a16="http://schemas.microsoft.com/office/drawing/2014/main" id="{24C3D10E-4A39-4A9C-A39D-23B65F8A60C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CD3C62B-B775-47DB-8E39-FE20ABB41CD3}"/>
              </a:ext>
            </a:extLst>
          </p:cNvPr>
          <p:cNvSpPr txBox="1"/>
          <p:nvPr/>
        </p:nvSpPr>
        <p:spPr>
          <a:xfrm>
            <a:off x="1" y="3048000"/>
            <a:ext cx="9143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The Beauty of God </a:t>
            </a:r>
          </a:p>
        </p:txBody>
      </p:sp>
    </p:spTree>
    <p:extLst>
      <p:ext uri="{BB962C8B-B14F-4D97-AF65-F5344CB8AC3E}">
        <p14:creationId xmlns:p14="http://schemas.microsoft.com/office/powerpoint/2010/main" val="176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FF1C383-F070-401B-B197-544275B306D5}"/>
              </a:ext>
            </a:extLst>
          </p:cNvPr>
          <p:cNvSpPr/>
          <p:nvPr/>
        </p:nvSpPr>
        <p:spPr>
          <a:xfrm>
            <a:off x="689113" y="1659285"/>
            <a:ext cx="695739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&amp;quot"/>
              </a:rPr>
              <a:t>One thing I have asked from the </a:t>
            </a:r>
            <a:r>
              <a:rPr lang="en-US" sz="3200" cap="small" dirty="0">
                <a:solidFill>
                  <a:schemeClr val="bg1"/>
                </a:solidFill>
                <a:latin typeface="&amp;quot"/>
              </a:rPr>
              <a:t>Lord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, that I shall seek: </a:t>
            </a:r>
          </a:p>
          <a:p>
            <a:r>
              <a:rPr lang="en-US" sz="3200" dirty="0">
                <a:solidFill>
                  <a:schemeClr val="bg1"/>
                </a:solidFill>
                <a:latin typeface="&amp;quot"/>
              </a:rPr>
              <a:t>That I may dwell in the house of the </a:t>
            </a:r>
            <a:r>
              <a:rPr lang="en-US" sz="3200" cap="small" dirty="0">
                <a:solidFill>
                  <a:schemeClr val="bg1"/>
                </a:solidFill>
                <a:latin typeface="&amp;quot"/>
              </a:rPr>
              <a:t>Lord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 all the days of my life,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  <a:latin typeface="&amp;quot"/>
              </a:rPr>
              <a:t>To behold the beauty of the </a:t>
            </a:r>
            <a:r>
              <a:rPr lang="en-US" sz="3200" b="1" cap="small" dirty="0">
                <a:solidFill>
                  <a:schemeClr val="bg1"/>
                </a:solidFill>
                <a:latin typeface="&amp;quot"/>
              </a:rPr>
              <a:t>Lord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  <a:latin typeface="&amp;quot"/>
              </a:rPr>
              <a:t>And to meditate in His temple.</a:t>
            </a:r>
          </a:p>
          <a:p>
            <a:r>
              <a:rPr lang="en-US" sz="3200" dirty="0">
                <a:solidFill>
                  <a:schemeClr val="bg1"/>
                </a:solidFill>
                <a:latin typeface="&amp;quot"/>
              </a:rPr>
              <a:t>										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Psalm 27:4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9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940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827553-CE6B-4043-9386-F3CF98EB61B9}"/>
              </a:ext>
            </a:extLst>
          </p:cNvPr>
          <p:cNvSpPr/>
          <p:nvPr/>
        </p:nvSpPr>
        <p:spPr>
          <a:xfrm>
            <a:off x="104775" y="582990"/>
            <a:ext cx="882967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&amp;quot"/>
              </a:rPr>
              <a:t>10 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Now a river flowed out of Eden to water the garden; and from there it divided and became four rivers.</a:t>
            </a:r>
            <a:r>
              <a:rPr lang="en-US" sz="320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chemeClr val="bg1"/>
                </a:solidFill>
                <a:latin typeface="&amp;quot"/>
              </a:rPr>
              <a:t>11 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The name of the first is </a:t>
            </a:r>
            <a:r>
              <a:rPr lang="en-US" sz="3200" dirty="0" err="1">
                <a:solidFill>
                  <a:schemeClr val="bg1"/>
                </a:solidFill>
                <a:latin typeface="&amp;quot"/>
              </a:rPr>
              <a:t>Pishon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; it flows around the whole land of Havilah, where there is gold.</a:t>
            </a:r>
            <a:r>
              <a:rPr lang="en-US" sz="320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chemeClr val="bg1"/>
                </a:solidFill>
                <a:latin typeface="&amp;quot"/>
              </a:rPr>
              <a:t>12 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The gold of that land is good; the bdellium and the onyx stone are there.</a:t>
            </a:r>
            <a:r>
              <a:rPr lang="en-US" sz="320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chemeClr val="bg1"/>
                </a:solidFill>
                <a:latin typeface="&amp;quot"/>
              </a:rPr>
              <a:t>13 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The name of the second river is Gihon; it flows around the whole land of Cush.</a:t>
            </a:r>
            <a:r>
              <a:rPr lang="en-US" sz="320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chemeClr val="bg1"/>
                </a:solidFill>
                <a:latin typeface="&amp;quot"/>
              </a:rPr>
              <a:t>14 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The name of the third river is Tigris; it flows east of Assyria. And the fourth river is the Euphrates.</a:t>
            </a:r>
          </a:p>
          <a:p>
            <a:r>
              <a:rPr lang="en-US" sz="3200" dirty="0">
                <a:solidFill>
                  <a:schemeClr val="bg1"/>
                </a:solidFill>
                <a:latin typeface="&amp;quot"/>
              </a:rPr>
              <a:t>												Genesis 2:10-14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628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716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E0CA7D-FE8E-43EE-B4DA-69F7D5C33092}"/>
              </a:ext>
            </a:extLst>
          </p:cNvPr>
          <p:cNvSpPr txBox="1"/>
          <p:nvPr/>
        </p:nvSpPr>
        <p:spPr>
          <a:xfrm>
            <a:off x="0" y="300824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Exodus 25-40</a:t>
            </a:r>
          </a:p>
        </p:txBody>
      </p:sp>
    </p:spTree>
    <p:extLst>
      <p:ext uri="{BB962C8B-B14F-4D97-AF65-F5344CB8AC3E}">
        <p14:creationId xmlns:p14="http://schemas.microsoft.com/office/powerpoint/2010/main" val="205917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840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E0CA7D-FE8E-43EE-B4DA-69F7D5C33092}"/>
              </a:ext>
            </a:extLst>
          </p:cNvPr>
          <p:cNvSpPr txBox="1"/>
          <p:nvPr/>
        </p:nvSpPr>
        <p:spPr>
          <a:xfrm>
            <a:off x="0" y="0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19 </a:t>
            </a:r>
            <a:r>
              <a:rPr lang="en-US" sz="3200" dirty="0">
                <a:solidFill>
                  <a:schemeClr val="bg1"/>
                </a:solidFill>
              </a:rPr>
              <a:t>Then he prepared an inner sanctuary within the house in order to place there the ark of the covenant of the </a:t>
            </a:r>
            <a:r>
              <a:rPr lang="en-US" sz="3200" cap="small" dirty="0">
                <a:solidFill>
                  <a:schemeClr val="bg1"/>
                </a:solidFill>
              </a:rPr>
              <a:t>Lord</a:t>
            </a:r>
            <a:r>
              <a:rPr lang="en-US" sz="3200" dirty="0">
                <a:solidFill>
                  <a:schemeClr val="bg1"/>
                </a:solidFill>
              </a:rPr>
              <a:t>. </a:t>
            </a:r>
            <a:r>
              <a:rPr lang="en-US" sz="3200" b="1" baseline="30000" dirty="0">
                <a:solidFill>
                  <a:schemeClr val="bg1"/>
                </a:solidFill>
              </a:rPr>
              <a:t>20 </a:t>
            </a:r>
            <a:r>
              <a:rPr lang="en-US" sz="3200" dirty="0">
                <a:solidFill>
                  <a:schemeClr val="bg1"/>
                </a:solidFill>
              </a:rPr>
              <a:t>The inner sanctuary was twenty cubits in length, twenty cubits in width, and twenty cubits in height, and he overlaid it with </a:t>
            </a:r>
            <a:r>
              <a:rPr lang="en-US" sz="3200" b="1" dirty="0">
                <a:solidFill>
                  <a:srgbClr val="FFFF00"/>
                </a:solidFill>
              </a:rPr>
              <a:t>pure gold</a:t>
            </a:r>
            <a:r>
              <a:rPr lang="en-US" sz="3200" dirty="0">
                <a:solidFill>
                  <a:schemeClr val="bg1"/>
                </a:solidFill>
              </a:rPr>
              <a:t>. He also overlaid the altar with cedar. </a:t>
            </a:r>
            <a:r>
              <a:rPr lang="en-US" sz="3200" b="1" baseline="30000" dirty="0">
                <a:solidFill>
                  <a:schemeClr val="bg1"/>
                </a:solidFill>
              </a:rPr>
              <a:t>21 </a:t>
            </a:r>
            <a:r>
              <a:rPr lang="en-US" sz="3200" dirty="0">
                <a:solidFill>
                  <a:schemeClr val="bg1"/>
                </a:solidFill>
              </a:rPr>
              <a:t>So Solomon overlaid the inside of the house with </a:t>
            </a:r>
            <a:r>
              <a:rPr lang="en-US" sz="3200" b="1" dirty="0">
                <a:solidFill>
                  <a:srgbClr val="FFFF00"/>
                </a:solidFill>
              </a:rPr>
              <a:t>pure gold</a:t>
            </a:r>
            <a:r>
              <a:rPr lang="en-US" sz="3200" dirty="0">
                <a:solidFill>
                  <a:schemeClr val="bg1"/>
                </a:solidFill>
              </a:rPr>
              <a:t>. And he drew </a:t>
            </a:r>
            <a:r>
              <a:rPr lang="en-US" sz="3200" b="1" dirty="0">
                <a:solidFill>
                  <a:srgbClr val="FFFF00"/>
                </a:solidFill>
              </a:rPr>
              <a:t>chains of gold </a:t>
            </a:r>
            <a:r>
              <a:rPr lang="en-US" sz="3200" dirty="0">
                <a:solidFill>
                  <a:schemeClr val="bg1"/>
                </a:solidFill>
              </a:rPr>
              <a:t>across the front of the inner sanctuary, and he overlaid it </a:t>
            </a:r>
            <a:r>
              <a:rPr lang="en-US" sz="3200" b="1" dirty="0">
                <a:solidFill>
                  <a:srgbClr val="FFFF00"/>
                </a:solidFill>
              </a:rPr>
              <a:t>with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b="1" dirty="0">
                <a:solidFill>
                  <a:srgbClr val="FFFF00"/>
                </a:solidFill>
              </a:rPr>
              <a:t>gold</a:t>
            </a:r>
            <a:r>
              <a:rPr lang="en-US" sz="3200" dirty="0">
                <a:solidFill>
                  <a:schemeClr val="bg1"/>
                </a:solidFill>
              </a:rPr>
              <a:t>. </a:t>
            </a:r>
            <a:r>
              <a:rPr lang="en-US" sz="3200" b="1" baseline="30000" dirty="0">
                <a:solidFill>
                  <a:schemeClr val="bg1"/>
                </a:solidFill>
              </a:rPr>
              <a:t>22 </a:t>
            </a:r>
            <a:r>
              <a:rPr lang="en-US" sz="3200" dirty="0">
                <a:solidFill>
                  <a:schemeClr val="bg1"/>
                </a:solidFill>
              </a:rPr>
              <a:t>He overlaid the whole house </a:t>
            </a:r>
            <a:r>
              <a:rPr lang="en-US" sz="3200" b="1" dirty="0">
                <a:solidFill>
                  <a:srgbClr val="FFFF00"/>
                </a:solidFill>
              </a:rPr>
              <a:t>with gold</a:t>
            </a:r>
            <a:r>
              <a:rPr lang="en-US" sz="3200" dirty="0">
                <a:solidFill>
                  <a:schemeClr val="bg1"/>
                </a:solidFill>
              </a:rPr>
              <a:t>, until all the house was finished. Also the whole altar which was by the inner sanctuary he overlaid </a:t>
            </a:r>
            <a:r>
              <a:rPr lang="en-US" sz="3200" b="1" dirty="0">
                <a:solidFill>
                  <a:srgbClr val="FFFF00"/>
                </a:solidFill>
              </a:rPr>
              <a:t>with gold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														1 Kings 6:19-21</a:t>
            </a:r>
          </a:p>
        </p:txBody>
      </p:sp>
    </p:spTree>
    <p:extLst>
      <p:ext uri="{BB962C8B-B14F-4D97-AF65-F5344CB8AC3E}">
        <p14:creationId xmlns:p14="http://schemas.microsoft.com/office/powerpoint/2010/main" val="2918159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215</Words>
  <Application>Microsoft Office PowerPoint</Application>
  <PresentationFormat>On-screen Show (4:3)</PresentationFormat>
  <Paragraphs>24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&amp;quot</vt:lpstr>
      <vt:lpstr>Arial</vt:lpstr>
      <vt:lpstr>Calibri</vt:lpstr>
      <vt:lpstr>Calibri Light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Eastview Church</cp:lastModifiedBy>
  <cp:revision>35</cp:revision>
  <dcterms:created xsi:type="dcterms:W3CDTF">2019-08-12T12:00:37Z</dcterms:created>
  <dcterms:modified xsi:type="dcterms:W3CDTF">2019-08-30T19:46:34Z</dcterms:modified>
</cp:coreProperties>
</file>