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9" r:id="rId3"/>
    <p:sldId id="260" r:id="rId4"/>
    <p:sldId id="261" r:id="rId5"/>
    <p:sldId id="262" r:id="rId6"/>
    <p:sldId id="257" r:id="rId7"/>
    <p:sldId id="263" r:id="rId8"/>
    <p:sldId id="264" r:id="rId9"/>
    <p:sldId id="265" r:id="rId10"/>
    <p:sldId id="266" r:id="rId11"/>
    <p:sldId id="267" r:id="rId12"/>
    <p:sldId id="268" r:id="rId13"/>
    <p:sldId id="256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11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7-29T14:34:10.3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12961 12244 0,'0'0'0,"0"0"15,0 0-15,0 0 0,0 0 16,0 0-16,0 0 16,0 0-16,0 0 0,0 0 15,0 0-15,0 0 16,0 0-16,0 0 16,0 0-16,0 0 15,-165-116-15,123 93 0,9-1 16,-8 1-16,-1 14 15,1-5-15,0 0 16,-9 5-16,-8-1 16,8 1-16,1 4 0,-1-4 15,9 0-15,-17 4 16,16 5-16,1 0 16,0 0-16,-9 0 15,0 0-15,-8 0 16,9 0-16,-9 0 0,0 37 15,0-27-15,17-1 16,-9 9-16,0-4 16,1 14-16,-1 0 15,9-5-15,-9 1 0,-8 8 16,8-8-16,-16 22 16,25-18-16,0 0 15,-17 14-15,8 4 16,9-9-16,8-4 0,-1-5 15,1 0-15,0 4 16,8 1-16,9-5 16,-9 4-16,8 10 15,1 0-15,8-9 16,-1 13-16,9 1 0,0-1 16,0 10-16,0-19 15,0 1-15,0-6 16,0 1-16,83-1 15,-58-4-15,-9-5 0,18 10 16,-10-10-16,10 5 16,7 5-16,-8-10 15,0 5-15,8 0 16,1 4-16,-1 1 16,9-5-16,-9-5 0,1 0 15,-1-4-15,0 0 16,9-1-16,-9 1 15,9-1-15,0 1 16,-1 0-16,9-5 0,0 0 16,8 0-16,-16-1 15,0-3-15,-1-6 16,-7-4-16,-1 0 16,9 5-16,-1-5 0,9 0 15,-8 0-15,-1 0 16,9 0-16,9 5 15,-18-1-15,1 1 16,0-5-16,-1 0 16,1 0-16,8 0 0,8-60 15,-16 36-15,-1 1 16,1-5-16,-9 0 16,9 0-16,-9-9 15,1-5-15,-1-4 0,0 4 16,-8-5-16,-8 10 15,8-19-15,-8-13 16,-8 17-16,-1-3 16,-7 8-16,-1-27 15,0 13-15,-8 1 0,0 18 16,0 0-16,0 9 16,0 1-16,0 4 15,0 0-15,0-28 16,0 10-16,-91-10 0,58 0 15,0 5-15,0 9 16,-17-5-16,-8 1 16,9 18-16,-9 0 15,8 9-15,9 10 0,8-5 16,0 5-16,16 4 16,0 1-16,9-6 15,8 6-15,-8 4 16,8-5-16,0 5 47</inkml:trace>
  <inkml:trace contextRef="#ctx0" brushRef="#br0" timeOffset="632.475">14980 10472 0,'0'0'0,"0"0"0,0 0 15,0 0-15,0 0 16,0 0-16,0 0 15,0 0 32</inkml:trace>
  <inkml:trace contextRef="#ctx0" brushRef="#br0" timeOffset="2238.619">14583 10453 0,'0'0'0,"0"0"15,0 0-15,0 0 0,0 0 16,0 0-16,0 0 16,0 0-16,0 0 15,0 0-15,0 0 0,0 0 16,0 0-16,0 0 15,0 0-15,-182-88 16,149 74-16,-9 4 16,1-4-16,-17 1 15,8-6-15,-8 5 0,0 0 16,-16 5-16,16-5 16,-16 9-16,7 0 15,1 5-15,8 0 16,-16 0-16,24 0 0,-8 0 15,0 0-15,-8 0 16,17 0-16,-1 38 16,0-24-16,9-5 15,8 10-15,-17 4 16,9 0-16,8 5 0,-9 23 16,17-9-16,9-9 15,-1 8-15,1 6 16,8 23-16,8-14 15,-9-5-15,9-9 0,0-10 16,0 5-16,0-4 16,0-1-16,0 6 15,0-10-15,66 18 16,-41-4-16,0-5 16,0-4-16,-9-10 0,9 5 15,8 0-15,-8-5 16,0 0-16,0 5 15,16 0-15,-16 0 16,16 5-16,-7-5 0,-1-5 16,-9 5-16,10 0 15,-1-5-15,8 5 16,0 4-16,-8-4 16,1 0-16,7 0 15,0-5-15,1 1 0,-1 4 16,0-10-16,1 1 15,-1-10-15,-8 10 16,0-10-16,9 5 16,-1 0-16,-8 0 0,9 0 15,-9-5-15,8 5 16,-8 0-16,9 0 16,-1-5-16,-8 1 15,8-1-15,1-9 16,-1 5-16,0-5 0,1 0 15,-9 0-15,8 0 16,-8 0-16,0 0 16,1 0-16,-1 0 15,16 0-15,-16-47 0,1 33 16,-1 0-16,0-9 16,8 0-16,-8-1 15,-8 1-15,0-5 16,0 0-16,-1-4 0,1-1 15,0-9-15,-8 0 16,-1 1-16,1-6 16,8-9-16,-9 14 15,1 0-15,-1 1 16,1-25-16,-9 39 0,0-15 16,-8 4-16,0 6 15,0 4-15,0 5 16,0-5-16,0 0 15,0 0-15,0-14 16,0 5-16,0 4 0,0 1 16,0-1-16,-74 5 15,66 0-15,-9 5 16,0-5-16,-7 5 16,-18-19-16,17 19 0,-8-5 15,9 5-15,-18-5 16,9-5-16,0 5 15,0 10-15,0-10 0,-9 5 16,-7-5-16,7 14 16,-16-5-16,-8 5 15,8 0-15,17 9 16,-9 1-16,17-1 16,0 5-16,17-4 15,16 4-15,-17-19 0,17 19 63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2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5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0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3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5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0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0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2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3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C74D-FC36-4073-B2B4-91AB5FE0897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1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80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3190DF-BA9E-4F40-B3DC-3279E63A7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752" y="4837043"/>
            <a:ext cx="3331248" cy="2020957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8D8E63-5FBD-4280-8E39-FDF780D084CF}"/>
              </a:ext>
            </a:extLst>
          </p:cNvPr>
          <p:cNvSpPr/>
          <p:nvPr/>
        </p:nvSpPr>
        <p:spPr>
          <a:xfrm>
            <a:off x="0" y="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16 </a:t>
            </a:r>
            <a:r>
              <a:rPr lang="en-US" sz="3200" dirty="0"/>
              <a:t>But avoid irreverent babble, for it will lead people into more and more ungodliness, </a:t>
            </a:r>
            <a:r>
              <a:rPr lang="en-US" sz="3200" b="1" baseline="30000" dirty="0"/>
              <a:t>17 </a:t>
            </a:r>
            <a:r>
              <a:rPr lang="en-US" sz="3200" dirty="0"/>
              <a:t>and their talk will spread like gangrene. Among them are Hymenaeus and </a:t>
            </a:r>
            <a:r>
              <a:rPr lang="en-US" sz="3200" dirty="0" err="1"/>
              <a:t>Philetus</a:t>
            </a:r>
            <a:r>
              <a:rPr lang="en-US" sz="3200" dirty="0"/>
              <a:t>, </a:t>
            </a:r>
            <a:r>
              <a:rPr lang="en-US" sz="3200" b="1" baseline="30000" dirty="0"/>
              <a:t>18 </a:t>
            </a:r>
            <a:r>
              <a:rPr lang="en-US" sz="3200" dirty="0"/>
              <a:t>who have swerved from the truth, saying that the resurrection has already happened. They are upsetting the faith of some. </a:t>
            </a:r>
          </a:p>
          <a:p>
            <a:r>
              <a:rPr lang="en-US" sz="3200" i="1" dirty="0"/>
              <a:t>													2 Timothy 2:16-18</a:t>
            </a:r>
          </a:p>
        </p:txBody>
      </p:sp>
    </p:spTree>
    <p:extLst>
      <p:ext uri="{BB962C8B-B14F-4D97-AF65-F5344CB8AC3E}">
        <p14:creationId xmlns:p14="http://schemas.microsoft.com/office/powerpoint/2010/main" val="189991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3190DF-BA9E-4F40-B3DC-3279E63A7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752" y="4837043"/>
            <a:ext cx="3331248" cy="2020957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8D8E63-5FBD-4280-8E39-FDF780D084CF}"/>
              </a:ext>
            </a:extLst>
          </p:cNvPr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Alexander the coppersmith did me great harm; the Lord will repay him according to his deeds. Beware of him yourself, for he strongly opposed our message. </a:t>
            </a:r>
            <a:r>
              <a:rPr lang="en-US" sz="3200" i="1" dirty="0"/>
              <a:t>													2 Timothy 4:14-15</a:t>
            </a:r>
          </a:p>
        </p:txBody>
      </p:sp>
    </p:spTree>
    <p:extLst>
      <p:ext uri="{BB962C8B-B14F-4D97-AF65-F5344CB8AC3E}">
        <p14:creationId xmlns:p14="http://schemas.microsoft.com/office/powerpoint/2010/main" val="260591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3190DF-BA9E-4F40-B3DC-3279E63A7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752" y="4837043"/>
            <a:ext cx="3331248" cy="2020957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8D8E63-5FBD-4280-8E39-FDF780D084CF}"/>
              </a:ext>
            </a:extLst>
          </p:cNvPr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10 </a:t>
            </a:r>
            <a:r>
              <a:rPr lang="en-US" sz="3200" dirty="0"/>
              <a:t>For there are many who are insubordinate, empty talkers and deceivers, especially those of the circumcision party. </a:t>
            </a:r>
            <a:r>
              <a:rPr lang="en-US" sz="3200" b="1" baseline="30000" dirty="0"/>
              <a:t>11 </a:t>
            </a:r>
            <a:r>
              <a:rPr lang="en-US" sz="3200" dirty="0"/>
              <a:t>They must be silenced, since they are upsetting whole families by teaching for shameful gain what they ought not to teach.</a:t>
            </a:r>
          </a:p>
          <a:p>
            <a:r>
              <a:rPr lang="en-US" sz="3200" i="1" dirty="0"/>
              <a:t>														Titus 1:10-11</a:t>
            </a:r>
          </a:p>
        </p:txBody>
      </p:sp>
    </p:spTree>
    <p:extLst>
      <p:ext uri="{BB962C8B-B14F-4D97-AF65-F5344CB8AC3E}">
        <p14:creationId xmlns:p14="http://schemas.microsoft.com/office/powerpoint/2010/main" val="319450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5F6A70E-3F16-448A-84E1-085B7872D907}"/>
              </a:ext>
            </a:extLst>
          </p:cNvPr>
          <p:cNvSpPr/>
          <p:nvPr/>
        </p:nvSpPr>
        <p:spPr>
          <a:xfrm>
            <a:off x="0" y="184379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Now the Spirit expressly says that in </a:t>
            </a:r>
            <a:r>
              <a:rPr lang="en-US" sz="3200" b="1" dirty="0">
                <a:solidFill>
                  <a:srgbClr val="000000"/>
                </a:solidFill>
              </a:rPr>
              <a:t>later times </a:t>
            </a:r>
            <a:r>
              <a:rPr lang="en-US" sz="3200" dirty="0">
                <a:solidFill>
                  <a:srgbClr val="000000"/>
                </a:solidFill>
              </a:rPr>
              <a:t>some will depart from the faith by devoting themselves to deceitful spirits and teachings of demons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												    </a:t>
            </a:r>
            <a:r>
              <a:rPr lang="en-US" sz="3200" i="1" dirty="0">
                <a:solidFill>
                  <a:srgbClr val="000000"/>
                </a:solidFill>
              </a:rPr>
              <a:t>1 Timothy 4:1</a:t>
            </a:r>
            <a:endParaRPr lang="en-US" sz="3200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7E1142-1CD5-4A4F-A7B4-920DE15671F7}"/>
              </a:ext>
            </a:extLst>
          </p:cNvPr>
          <p:cNvSpPr/>
          <p:nvPr/>
        </p:nvSpPr>
        <p:spPr>
          <a:xfrm>
            <a:off x="-1" y="2498396"/>
            <a:ext cx="89319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 </a:t>
            </a:r>
            <a:r>
              <a:rPr lang="en-US" sz="3200" dirty="0">
                <a:solidFill>
                  <a:srgbClr val="000000"/>
                </a:solidFill>
              </a:rPr>
              <a:t>But understand this, that in the </a:t>
            </a:r>
            <a:r>
              <a:rPr lang="en-US" sz="3200" b="1" dirty="0">
                <a:solidFill>
                  <a:srgbClr val="000000"/>
                </a:solidFill>
              </a:rPr>
              <a:t>last days </a:t>
            </a:r>
            <a:r>
              <a:rPr lang="en-US" sz="3200" dirty="0">
                <a:solidFill>
                  <a:srgbClr val="000000"/>
                </a:solidFill>
              </a:rPr>
              <a:t>there will come times of difficulty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													</a:t>
            </a:r>
            <a:r>
              <a:rPr lang="en-US" sz="3200" i="1" dirty="0">
                <a:solidFill>
                  <a:srgbClr val="000000"/>
                </a:solidFill>
              </a:rPr>
              <a:t>2 Timothy 3:1</a:t>
            </a:r>
            <a:endParaRPr lang="en-US" sz="3200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AE832A-E499-4D1A-A150-5A5D9AFA3933}"/>
              </a:ext>
            </a:extLst>
          </p:cNvPr>
          <p:cNvSpPr/>
          <p:nvPr/>
        </p:nvSpPr>
        <p:spPr>
          <a:xfrm>
            <a:off x="1" y="4584891"/>
            <a:ext cx="9144000" cy="20621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But this is what was uttered through the prophet Joel: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“‘And in the </a:t>
            </a:r>
            <a:r>
              <a:rPr lang="en-US" sz="3200" b="1" dirty="0">
                <a:solidFill>
                  <a:schemeClr val="bg1"/>
                </a:solidFill>
              </a:rPr>
              <a:t>last days </a:t>
            </a:r>
            <a:r>
              <a:rPr lang="en-US" sz="3200" dirty="0">
                <a:solidFill>
                  <a:schemeClr val="bg1"/>
                </a:solidFill>
              </a:rPr>
              <a:t>it shall be, God declares,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that I will pour out my Spirit on all flesh</a:t>
            </a:r>
          </a:p>
          <a:p>
            <a:r>
              <a:rPr lang="en-US" sz="3200" b="0" i="0" u="none" strike="noStrike" dirty="0">
                <a:solidFill>
                  <a:schemeClr val="bg1"/>
                </a:solidFill>
                <a:effectLst/>
              </a:rPr>
              <a:t>														</a:t>
            </a:r>
            <a:r>
              <a:rPr lang="en-US" sz="3200" b="0" i="1" u="none" strike="noStrike" dirty="0">
                <a:solidFill>
                  <a:schemeClr val="bg1"/>
                </a:solidFill>
                <a:effectLst/>
              </a:rPr>
              <a:t>Acts 2:16-17</a:t>
            </a:r>
          </a:p>
        </p:txBody>
      </p:sp>
    </p:spTree>
    <p:extLst>
      <p:ext uri="{BB962C8B-B14F-4D97-AF65-F5344CB8AC3E}">
        <p14:creationId xmlns:p14="http://schemas.microsoft.com/office/powerpoint/2010/main" val="207816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5F6A70E-3F16-448A-84E1-085B7872D907}"/>
              </a:ext>
            </a:extLst>
          </p:cNvPr>
          <p:cNvSpPr/>
          <p:nvPr/>
        </p:nvSpPr>
        <p:spPr>
          <a:xfrm>
            <a:off x="0" y="184379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Now the Spirit expressly says that in </a:t>
            </a:r>
            <a:r>
              <a:rPr lang="en-US" sz="3200" b="1" dirty="0">
                <a:solidFill>
                  <a:srgbClr val="000000"/>
                </a:solidFill>
              </a:rPr>
              <a:t>later times </a:t>
            </a:r>
            <a:r>
              <a:rPr lang="en-US" sz="3200" dirty="0">
                <a:solidFill>
                  <a:srgbClr val="000000"/>
                </a:solidFill>
              </a:rPr>
              <a:t>some will depart from the faith by devoting themselves to deceitful spirits and teachings of demons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												    </a:t>
            </a:r>
            <a:r>
              <a:rPr lang="en-US" sz="3200" i="1" dirty="0">
                <a:solidFill>
                  <a:srgbClr val="000000"/>
                </a:solidFill>
              </a:rPr>
              <a:t>1 Timothy 4:1</a:t>
            </a:r>
            <a:endParaRPr lang="en-US" sz="3200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7E1142-1CD5-4A4F-A7B4-920DE15671F7}"/>
              </a:ext>
            </a:extLst>
          </p:cNvPr>
          <p:cNvSpPr/>
          <p:nvPr/>
        </p:nvSpPr>
        <p:spPr>
          <a:xfrm>
            <a:off x="-1" y="2498396"/>
            <a:ext cx="89319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 </a:t>
            </a:r>
            <a:r>
              <a:rPr lang="en-US" sz="3200" dirty="0">
                <a:solidFill>
                  <a:srgbClr val="000000"/>
                </a:solidFill>
              </a:rPr>
              <a:t>But understand this, that in the </a:t>
            </a:r>
            <a:r>
              <a:rPr lang="en-US" sz="3200" b="1" dirty="0">
                <a:solidFill>
                  <a:srgbClr val="000000"/>
                </a:solidFill>
              </a:rPr>
              <a:t>last days </a:t>
            </a:r>
            <a:r>
              <a:rPr lang="en-US" sz="3200" dirty="0">
                <a:solidFill>
                  <a:srgbClr val="000000"/>
                </a:solidFill>
              </a:rPr>
              <a:t>there will come times of difficulty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													</a:t>
            </a:r>
            <a:r>
              <a:rPr lang="en-US" sz="3200" i="1" dirty="0">
                <a:solidFill>
                  <a:srgbClr val="000000"/>
                </a:solidFill>
              </a:rPr>
              <a:t>2 Timothy 3:1</a:t>
            </a:r>
            <a:endParaRPr lang="en-US" sz="3200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AE832A-E499-4D1A-A150-5A5D9AFA3933}"/>
              </a:ext>
            </a:extLst>
          </p:cNvPr>
          <p:cNvSpPr/>
          <p:nvPr/>
        </p:nvSpPr>
        <p:spPr>
          <a:xfrm>
            <a:off x="0" y="4166610"/>
            <a:ext cx="9144000" cy="25545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Long ago, at many times and in many ways, God spoke to our fathers by the prophets,</a:t>
            </a:r>
            <a:r>
              <a:rPr lang="en-US" sz="3200" b="1" baseline="30000" dirty="0"/>
              <a:t> </a:t>
            </a:r>
            <a:r>
              <a:rPr lang="en-US" sz="3200" dirty="0"/>
              <a:t>but in these    </a:t>
            </a:r>
            <a:r>
              <a:rPr lang="en-US" sz="3200" b="1" dirty="0"/>
              <a:t>last days</a:t>
            </a:r>
            <a:r>
              <a:rPr lang="en-US" sz="3200" dirty="0"/>
              <a:t> he has spoken to us by his Son, whom he appointed the heir of all things, through whom also he created the world.                           </a:t>
            </a:r>
            <a:r>
              <a:rPr lang="en-US" sz="3200" b="0" i="1" u="none" strike="noStrike" dirty="0">
                <a:solidFill>
                  <a:schemeClr val="bg1"/>
                </a:solidFill>
                <a:effectLst/>
              </a:rPr>
              <a:t>Hebrews 1:1-2</a:t>
            </a:r>
          </a:p>
        </p:txBody>
      </p:sp>
    </p:spTree>
    <p:extLst>
      <p:ext uri="{BB962C8B-B14F-4D97-AF65-F5344CB8AC3E}">
        <p14:creationId xmlns:p14="http://schemas.microsoft.com/office/powerpoint/2010/main" val="145123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5F6A70E-3F16-448A-84E1-085B7872D907}"/>
              </a:ext>
            </a:extLst>
          </p:cNvPr>
          <p:cNvSpPr/>
          <p:nvPr/>
        </p:nvSpPr>
        <p:spPr>
          <a:xfrm>
            <a:off x="0" y="184379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Now the Spirit expressly says that in </a:t>
            </a:r>
            <a:r>
              <a:rPr lang="en-US" sz="3200" b="1" dirty="0">
                <a:solidFill>
                  <a:srgbClr val="000000"/>
                </a:solidFill>
              </a:rPr>
              <a:t>later times </a:t>
            </a:r>
            <a:r>
              <a:rPr lang="en-US" sz="3200" dirty="0">
                <a:solidFill>
                  <a:srgbClr val="000000"/>
                </a:solidFill>
              </a:rPr>
              <a:t>some will depart from the faith by devoting themselves to deceitful spirits and teachings of demons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												    </a:t>
            </a:r>
            <a:r>
              <a:rPr lang="en-US" sz="3200" i="1" dirty="0">
                <a:solidFill>
                  <a:srgbClr val="000000"/>
                </a:solidFill>
              </a:rPr>
              <a:t>1 Timothy 4:1</a:t>
            </a:r>
            <a:endParaRPr lang="en-US" sz="3200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7E1142-1CD5-4A4F-A7B4-920DE15671F7}"/>
              </a:ext>
            </a:extLst>
          </p:cNvPr>
          <p:cNvSpPr/>
          <p:nvPr/>
        </p:nvSpPr>
        <p:spPr>
          <a:xfrm>
            <a:off x="-1" y="2498396"/>
            <a:ext cx="89319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 </a:t>
            </a:r>
            <a:r>
              <a:rPr lang="en-US" sz="3200" dirty="0">
                <a:solidFill>
                  <a:srgbClr val="000000"/>
                </a:solidFill>
              </a:rPr>
              <a:t>But understand this, that in the </a:t>
            </a:r>
            <a:r>
              <a:rPr lang="en-US" sz="3200" b="1" dirty="0">
                <a:solidFill>
                  <a:srgbClr val="000000"/>
                </a:solidFill>
              </a:rPr>
              <a:t>last days </a:t>
            </a:r>
            <a:r>
              <a:rPr lang="en-US" sz="3200" dirty="0">
                <a:solidFill>
                  <a:srgbClr val="000000"/>
                </a:solidFill>
              </a:rPr>
              <a:t>there will come times of difficulty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													</a:t>
            </a:r>
            <a:r>
              <a:rPr lang="en-US" sz="3200" i="1" dirty="0">
                <a:solidFill>
                  <a:srgbClr val="000000"/>
                </a:solidFill>
              </a:rPr>
              <a:t>2 Timothy 3:1</a:t>
            </a:r>
            <a:endParaRPr lang="en-US" sz="3200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AE832A-E499-4D1A-A150-5A5D9AFA3933}"/>
              </a:ext>
            </a:extLst>
          </p:cNvPr>
          <p:cNvSpPr/>
          <p:nvPr/>
        </p:nvSpPr>
        <p:spPr>
          <a:xfrm>
            <a:off x="0" y="4412735"/>
            <a:ext cx="9144000" cy="20621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 </a:t>
            </a:r>
            <a:r>
              <a:rPr lang="en-US" sz="3200" dirty="0"/>
              <a:t>Children, </a:t>
            </a:r>
            <a:r>
              <a:rPr lang="en-US" sz="3200" b="1" dirty="0"/>
              <a:t>it is the last hour</a:t>
            </a:r>
            <a:r>
              <a:rPr lang="en-US" sz="3200" dirty="0"/>
              <a:t>, and as you have heard that antichrist is coming, so now many antichrists have come. Therefore we know that it is the last hour. </a:t>
            </a:r>
          </a:p>
          <a:p>
            <a:r>
              <a:rPr lang="en-US" sz="3200" b="0" i="1" u="none" strike="noStrike" dirty="0">
                <a:solidFill>
                  <a:schemeClr val="bg1"/>
                </a:solidFill>
                <a:effectLst/>
              </a:rPr>
              <a:t>															1 John 2:18</a:t>
            </a:r>
          </a:p>
        </p:txBody>
      </p:sp>
    </p:spTree>
    <p:extLst>
      <p:ext uri="{BB962C8B-B14F-4D97-AF65-F5344CB8AC3E}">
        <p14:creationId xmlns:p14="http://schemas.microsoft.com/office/powerpoint/2010/main" val="41202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blackboard&#10;&#10;Description automatically generated">
            <a:extLst>
              <a:ext uri="{FF2B5EF4-FFF2-40B4-BE49-F238E27FC236}">
                <a16:creationId xmlns:a16="http://schemas.microsoft.com/office/drawing/2014/main" id="{98127F9F-CD7E-4266-9736-FA0C61AEC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535" y="1469334"/>
            <a:ext cx="6270929" cy="391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21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A48B52-4065-46C5-804F-4A5D9A233AC2}"/>
              </a:ext>
            </a:extLst>
          </p:cNvPr>
          <p:cNvSpPr/>
          <p:nvPr/>
        </p:nvSpPr>
        <p:spPr>
          <a:xfrm>
            <a:off x="72887" y="-64264"/>
            <a:ext cx="899822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</a:rPr>
              <a:t>1 </a:t>
            </a:r>
            <a:r>
              <a:rPr lang="en-US" sz="3200" dirty="0">
                <a:solidFill>
                  <a:srgbClr val="000000"/>
                </a:solidFill>
              </a:rPr>
              <a:t>But understand this, that in the last days there will come times of difficulty. </a:t>
            </a:r>
            <a:r>
              <a:rPr lang="en-US" sz="3200" b="1" baseline="30000" dirty="0">
                <a:solidFill>
                  <a:srgbClr val="000000"/>
                </a:solidFill>
              </a:rPr>
              <a:t>2 </a:t>
            </a:r>
            <a:r>
              <a:rPr lang="en-US" sz="3200" dirty="0">
                <a:solidFill>
                  <a:srgbClr val="000000"/>
                </a:solidFill>
              </a:rPr>
              <a:t>For people will be lovers of self, lovers of money, proud, arrogant, abusive, disobedient to their parents, ungrateful, unholy, </a:t>
            </a:r>
            <a:r>
              <a:rPr lang="en-US" sz="3200" b="1" baseline="30000" dirty="0">
                <a:solidFill>
                  <a:srgbClr val="000000"/>
                </a:solidFill>
              </a:rPr>
              <a:t>3 </a:t>
            </a:r>
            <a:r>
              <a:rPr lang="en-US" sz="3200" dirty="0">
                <a:solidFill>
                  <a:srgbClr val="000000"/>
                </a:solidFill>
              </a:rPr>
              <a:t>heartless, unappeasable, slanderous, without self-control, brutal, not loving good, </a:t>
            </a:r>
            <a:r>
              <a:rPr lang="en-US" sz="3200" b="1" baseline="30000" dirty="0">
                <a:solidFill>
                  <a:srgbClr val="000000"/>
                </a:solidFill>
              </a:rPr>
              <a:t>4 </a:t>
            </a:r>
            <a:r>
              <a:rPr lang="en-US" sz="3200" dirty="0">
                <a:solidFill>
                  <a:srgbClr val="000000"/>
                </a:solidFill>
              </a:rPr>
              <a:t>treacherous, reckless, swollen with conceit, lovers of pleasure rather than lovers of God, </a:t>
            </a:r>
            <a:r>
              <a:rPr lang="en-US" sz="3200" b="1" baseline="30000" dirty="0">
                <a:solidFill>
                  <a:srgbClr val="000000"/>
                </a:solidFill>
              </a:rPr>
              <a:t>5 </a:t>
            </a:r>
            <a:r>
              <a:rPr lang="en-US" sz="3200" dirty="0">
                <a:solidFill>
                  <a:srgbClr val="000000"/>
                </a:solidFill>
              </a:rPr>
              <a:t>having the appearance of godliness, but denying its power. Avoid such people. </a:t>
            </a:r>
            <a:r>
              <a:rPr lang="en-US" sz="3200" b="1" baseline="30000" dirty="0">
                <a:solidFill>
                  <a:srgbClr val="000000"/>
                </a:solidFill>
              </a:rPr>
              <a:t>6 </a:t>
            </a:r>
            <a:r>
              <a:rPr lang="en-US" sz="3200" dirty="0">
                <a:solidFill>
                  <a:srgbClr val="000000"/>
                </a:solidFill>
              </a:rPr>
              <a:t>For among them are those who creep into households and capture weak women, burdened with sins and led astray by various passions, </a:t>
            </a:r>
            <a:r>
              <a:rPr lang="en-US" sz="3200" b="1" baseline="30000" dirty="0">
                <a:solidFill>
                  <a:srgbClr val="000000"/>
                </a:solidFill>
              </a:rPr>
              <a:t>7 </a:t>
            </a:r>
            <a:r>
              <a:rPr lang="en-US" sz="3200" dirty="0">
                <a:solidFill>
                  <a:srgbClr val="000000"/>
                </a:solidFill>
              </a:rPr>
              <a:t>always learning and never able to arrive at a knowledge of the truth. 										</a:t>
            </a:r>
            <a:r>
              <a:rPr lang="en-US" sz="3200" i="1" dirty="0">
                <a:solidFill>
                  <a:srgbClr val="000000"/>
                </a:solidFill>
              </a:rPr>
              <a:t>1 Timothy 4:1-7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78100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A48B52-4065-46C5-804F-4A5D9A233AC2}"/>
              </a:ext>
            </a:extLst>
          </p:cNvPr>
          <p:cNvSpPr/>
          <p:nvPr/>
        </p:nvSpPr>
        <p:spPr>
          <a:xfrm>
            <a:off x="72887" y="-64264"/>
            <a:ext cx="899822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</a:rPr>
              <a:t>1 </a:t>
            </a:r>
            <a:r>
              <a:rPr lang="en-US" sz="3200" dirty="0">
                <a:solidFill>
                  <a:srgbClr val="000000"/>
                </a:solidFill>
              </a:rPr>
              <a:t>But understand this, that in the last days there will come times of difficulty. </a:t>
            </a:r>
            <a:r>
              <a:rPr lang="en-US" sz="3200" b="1" baseline="30000" dirty="0">
                <a:solidFill>
                  <a:srgbClr val="000000"/>
                </a:solidFill>
              </a:rPr>
              <a:t>2 </a:t>
            </a:r>
            <a:r>
              <a:rPr lang="en-US" sz="3200" dirty="0">
                <a:solidFill>
                  <a:srgbClr val="000000"/>
                </a:solidFill>
              </a:rPr>
              <a:t>For people will be lovers of self, lovers of money, proud, arrogant, abusive, disobedient to their parents, ungrateful, unholy, </a:t>
            </a:r>
            <a:r>
              <a:rPr lang="en-US" sz="3200" b="1" baseline="30000" dirty="0">
                <a:solidFill>
                  <a:srgbClr val="000000"/>
                </a:solidFill>
              </a:rPr>
              <a:t>3 </a:t>
            </a:r>
            <a:r>
              <a:rPr lang="en-US" sz="3200" dirty="0">
                <a:solidFill>
                  <a:srgbClr val="000000"/>
                </a:solidFill>
              </a:rPr>
              <a:t>heartless, unappeasable, slanderous, without self-control, brutal, not loving good, </a:t>
            </a:r>
            <a:r>
              <a:rPr lang="en-US" sz="3200" b="1" baseline="30000" dirty="0">
                <a:solidFill>
                  <a:srgbClr val="000000"/>
                </a:solidFill>
              </a:rPr>
              <a:t>4 </a:t>
            </a:r>
            <a:r>
              <a:rPr lang="en-US" sz="3200" dirty="0">
                <a:solidFill>
                  <a:srgbClr val="000000"/>
                </a:solidFill>
              </a:rPr>
              <a:t>treacherous, reckless, swollen with conceit, lovers of pleasure rather than lovers of God, </a:t>
            </a:r>
            <a:r>
              <a:rPr lang="en-US" sz="3200" b="1" baseline="30000" dirty="0">
                <a:solidFill>
                  <a:srgbClr val="000000"/>
                </a:solidFill>
              </a:rPr>
              <a:t>5 </a:t>
            </a:r>
            <a:r>
              <a:rPr lang="en-US" sz="3200" dirty="0">
                <a:solidFill>
                  <a:srgbClr val="000000"/>
                </a:solidFill>
              </a:rPr>
              <a:t>having the appearance of godliness, but denying its power. </a:t>
            </a:r>
            <a:r>
              <a:rPr lang="en-US" sz="3200" b="1" dirty="0">
                <a:solidFill>
                  <a:srgbClr val="0070C0"/>
                </a:solidFill>
              </a:rPr>
              <a:t>Avoid such people</a:t>
            </a:r>
            <a:r>
              <a:rPr lang="en-US" sz="3200" dirty="0">
                <a:solidFill>
                  <a:srgbClr val="000000"/>
                </a:solidFill>
              </a:rPr>
              <a:t>. </a:t>
            </a:r>
            <a:r>
              <a:rPr lang="en-US" sz="3200" b="1" baseline="30000" dirty="0">
                <a:solidFill>
                  <a:srgbClr val="000000"/>
                </a:solidFill>
              </a:rPr>
              <a:t>6 </a:t>
            </a:r>
            <a:r>
              <a:rPr lang="en-US" sz="3200" dirty="0">
                <a:solidFill>
                  <a:srgbClr val="000000"/>
                </a:solidFill>
              </a:rPr>
              <a:t>For among them are those who creep into households and capture weak women, burdened with sins and led astray by various passions, </a:t>
            </a:r>
            <a:r>
              <a:rPr lang="en-US" sz="3200" b="1" baseline="30000" dirty="0">
                <a:solidFill>
                  <a:srgbClr val="000000"/>
                </a:solidFill>
              </a:rPr>
              <a:t>7 </a:t>
            </a:r>
            <a:r>
              <a:rPr lang="en-US" sz="3200" dirty="0">
                <a:solidFill>
                  <a:srgbClr val="000000"/>
                </a:solidFill>
              </a:rPr>
              <a:t>always learning and never able to arrive at a knowledge of the truth. 										</a:t>
            </a:r>
            <a:r>
              <a:rPr lang="en-US" sz="3200" i="1" dirty="0">
                <a:solidFill>
                  <a:srgbClr val="000000"/>
                </a:solidFill>
              </a:rPr>
              <a:t>1 Timothy 4:1-7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71985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A48B52-4065-46C5-804F-4A5D9A233AC2}"/>
              </a:ext>
            </a:extLst>
          </p:cNvPr>
          <p:cNvSpPr/>
          <p:nvPr/>
        </p:nvSpPr>
        <p:spPr>
          <a:xfrm>
            <a:off x="72887" y="-64264"/>
            <a:ext cx="899822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The saying is trustworthy: If anyone aspires to the office of overseer, he desires a noble task. </a:t>
            </a:r>
            <a:r>
              <a:rPr lang="en-US" sz="3000" b="1" baseline="30000" dirty="0"/>
              <a:t>2 </a:t>
            </a:r>
            <a:r>
              <a:rPr lang="en-US" sz="3000" dirty="0"/>
              <a:t>Therefore an overseer must be above reproach, the husband of one wife, sober-minded, self-controlled, respectable, hospitable, able to teach, </a:t>
            </a:r>
            <a:r>
              <a:rPr lang="en-US" sz="3000" b="1" baseline="30000" dirty="0"/>
              <a:t>3 </a:t>
            </a:r>
            <a:r>
              <a:rPr lang="en-US" sz="3000" dirty="0"/>
              <a:t>not a drunkard, not violent but gentle, not quarrelsome, not a lover of money. </a:t>
            </a:r>
            <a:r>
              <a:rPr lang="en-US" sz="3000" b="1" baseline="30000" dirty="0"/>
              <a:t>4 </a:t>
            </a:r>
            <a:r>
              <a:rPr lang="en-US" sz="3000" dirty="0"/>
              <a:t>He must manage his own household well, with all dignity keeping his children submissive, </a:t>
            </a:r>
            <a:r>
              <a:rPr lang="en-US" sz="3000" b="1" baseline="30000" dirty="0"/>
              <a:t>5 </a:t>
            </a:r>
            <a:r>
              <a:rPr lang="en-US" sz="3000" dirty="0"/>
              <a:t>for if someone does not know how to manage his own household, how will he care for God's church? </a:t>
            </a:r>
            <a:r>
              <a:rPr lang="en-US" sz="3000" b="1" baseline="30000" dirty="0"/>
              <a:t>6 </a:t>
            </a:r>
            <a:r>
              <a:rPr lang="en-US" sz="3000" dirty="0"/>
              <a:t>He must not be a recent convert, or he may become puffed up with conceit and fall into the condemnation of the devil. </a:t>
            </a:r>
            <a:r>
              <a:rPr lang="en-US" sz="3000" b="1" baseline="30000" dirty="0"/>
              <a:t>7 </a:t>
            </a:r>
            <a:r>
              <a:rPr lang="en-US" sz="3000" dirty="0"/>
              <a:t>Moreover, he must be well thought of by outsiders, so that he may not fall into disgrace, into a snare of the devil. </a:t>
            </a:r>
            <a:r>
              <a:rPr lang="en-US" sz="3000" dirty="0">
                <a:solidFill>
                  <a:srgbClr val="000000"/>
                </a:solidFill>
              </a:rPr>
              <a:t>																		   </a:t>
            </a:r>
            <a:r>
              <a:rPr lang="en-US" sz="3000" i="1" dirty="0">
                <a:solidFill>
                  <a:srgbClr val="000000"/>
                </a:solidFill>
              </a:rPr>
              <a:t>1 Timothy 3:1-7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272115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urniture&#10;&#10;Description automatically generated">
            <a:extLst>
              <a:ext uri="{FF2B5EF4-FFF2-40B4-BE49-F238E27FC236}">
                <a16:creationId xmlns:a16="http://schemas.microsoft.com/office/drawing/2014/main" id="{71C4CB4E-3E0D-4AA6-9A25-C36FB92D6F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10"/>
            <a:ext cx="9143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E6F927-F876-475D-B1B1-2157666100BC}"/>
              </a:ext>
            </a:extLst>
          </p:cNvPr>
          <p:cNvSpPr txBox="1"/>
          <p:nvPr/>
        </p:nvSpPr>
        <p:spPr>
          <a:xfrm>
            <a:off x="357798" y="2975113"/>
            <a:ext cx="8428384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The Organized Church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BB0F99-840D-4F6C-B9E1-48DCD6B67E74}"/>
              </a:ext>
            </a:extLst>
          </p:cNvPr>
          <p:cNvSpPr txBox="1"/>
          <p:nvPr/>
        </p:nvSpPr>
        <p:spPr>
          <a:xfrm>
            <a:off x="357798" y="4083109"/>
            <a:ext cx="8322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The Letters to Timothy and Titus</a:t>
            </a:r>
          </a:p>
        </p:txBody>
      </p:sp>
    </p:spTree>
    <p:extLst>
      <p:ext uri="{BB962C8B-B14F-4D97-AF65-F5344CB8AC3E}">
        <p14:creationId xmlns:p14="http://schemas.microsoft.com/office/powerpoint/2010/main" val="421312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A48B52-4065-46C5-804F-4A5D9A233AC2}"/>
              </a:ext>
            </a:extLst>
          </p:cNvPr>
          <p:cNvSpPr/>
          <p:nvPr/>
        </p:nvSpPr>
        <p:spPr>
          <a:xfrm>
            <a:off x="72887" y="-64264"/>
            <a:ext cx="8998226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8 </a:t>
            </a:r>
            <a:r>
              <a:rPr lang="en-US" sz="3200" dirty="0"/>
              <a:t>Deacons likewise must be dignified, not double-tongued, not addicted to much wine, not greedy for dishonest gain. </a:t>
            </a:r>
            <a:r>
              <a:rPr lang="en-US" sz="3200" b="1" baseline="30000" dirty="0"/>
              <a:t>9 </a:t>
            </a:r>
            <a:r>
              <a:rPr lang="en-US" sz="3200" dirty="0"/>
              <a:t>They must hold the mystery of the faith with a clear conscience. </a:t>
            </a:r>
            <a:r>
              <a:rPr lang="en-US" sz="3200" b="1" baseline="30000" dirty="0"/>
              <a:t>10 </a:t>
            </a:r>
            <a:r>
              <a:rPr lang="en-US" sz="3200" dirty="0"/>
              <a:t>And let them also be tested first; then let them serve as deacons if they prove themselves blameless. </a:t>
            </a:r>
            <a:r>
              <a:rPr lang="en-US" sz="3200" b="1" baseline="30000" dirty="0"/>
              <a:t>11 </a:t>
            </a:r>
            <a:r>
              <a:rPr lang="en-US" sz="3200" dirty="0"/>
              <a:t>Their wives likewise must be dignified, not slanderers, but sober-minded, faithful in all things. </a:t>
            </a:r>
            <a:r>
              <a:rPr lang="en-US" sz="3200" b="1" baseline="30000" dirty="0"/>
              <a:t>12 </a:t>
            </a:r>
            <a:r>
              <a:rPr lang="en-US" sz="3200" dirty="0"/>
              <a:t>Let deacons each be the husband of one wife, managing their children and their own households well. </a:t>
            </a:r>
            <a:r>
              <a:rPr lang="en-US" sz="3200" b="1" baseline="30000" dirty="0"/>
              <a:t>13 </a:t>
            </a:r>
            <a:r>
              <a:rPr lang="en-US" sz="3200" dirty="0"/>
              <a:t>For those who serve well as deacons gain a good standing for themselves and also great confidence in the faith that is in Christ Jesus. </a:t>
            </a:r>
            <a:r>
              <a:rPr lang="en-US" sz="3000" dirty="0">
                <a:solidFill>
                  <a:srgbClr val="000000"/>
                </a:solidFill>
              </a:rPr>
              <a:t>																														</a:t>
            </a:r>
            <a:r>
              <a:rPr lang="en-US" sz="3200" i="1" dirty="0">
                <a:solidFill>
                  <a:srgbClr val="000000"/>
                </a:solidFill>
              </a:rPr>
              <a:t>1 Timothy 3:8-13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11445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A48B52-4065-46C5-804F-4A5D9A233AC2}"/>
              </a:ext>
            </a:extLst>
          </p:cNvPr>
          <p:cNvSpPr/>
          <p:nvPr/>
        </p:nvSpPr>
        <p:spPr>
          <a:xfrm>
            <a:off x="72887" y="-64264"/>
            <a:ext cx="899822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5 </a:t>
            </a:r>
            <a:r>
              <a:rPr lang="en-US" sz="3200" dirty="0"/>
              <a:t>This is why I left you in Crete, so that you might put what remained into order, and appoint elders in every town as I directed you— </a:t>
            </a:r>
            <a:r>
              <a:rPr lang="en-US" sz="3200" b="1" baseline="30000" dirty="0"/>
              <a:t>6 </a:t>
            </a:r>
            <a:r>
              <a:rPr lang="en-US" sz="3200" dirty="0"/>
              <a:t>if anyone is above reproach, the husband of one wife,</a:t>
            </a:r>
            <a:r>
              <a:rPr lang="en-US" sz="3200" baseline="30000" dirty="0"/>
              <a:t>  </a:t>
            </a:r>
            <a:r>
              <a:rPr lang="en-US" sz="3200" dirty="0"/>
              <a:t>and his children are believers</a:t>
            </a:r>
            <a:r>
              <a:rPr lang="en-US" sz="3200" baseline="30000" dirty="0"/>
              <a:t>  </a:t>
            </a:r>
            <a:r>
              <a:rPr lang="en-US" sz="3200" dirty="0"/>
              <a:t>and not open to the charge of debauchery or insubordination. </a:t>
            </a:r>
            <a:r>
              <a:rPr lang="en-US" sz="3200" b="1" baseline="30000" dirty="0"/>
              <a:t>7 </a:t>
            </a:r>
            <a:r>
              <a:rPr lang="en-US" sz="3200" dirty="0"/>
              <a:t>For an overseer, as God's steward, must be above reproach. He must not be arrogant or quick-tempered or a drunkard or violent or greedy for gain, </a:t>
            </a:r>
            <a:r>
              <a:rPr lang="en-US" sz="3200" b="1" baseline="30000" dirty="0"/>
              <a:t>8 </a:t>
            </a:r>
            <a:r>
              <a:rPr lang="en-US" sz="3200" dirty="0"/>
              <a:t>but hospitable, a lover of good, self-controlled, upright, holy, and disciplined. </a:t>
            </a:r>
            <a:r>
              <a:rPr lang="en-US" sz="3200" b="1" baseline="30000" dirty="0"/>
              <a:t>9 </a:t>
            </a:r>
            <a:r>
              <a:rPr lang="en-US" sz="3200" dirty="0"/>
              <a:t>He must hold firm to the trustworthy word as taught, so that he may be able to give instruction in sound</a:t>
            </a:r>
            <a:r>
              <a:rPr lang="en-US" sz="3200" baseline="30000" dirty="0"/>
              <a:t>  </a:t>
            </a:r>
            <a:r>
              <a:rPr lang="en-US" sz="3200" dirty="0"/>
              <a:t>doctrine and also to rebuke those who contradict it. </a:t>
            </a:r>
            <a:r>
              <a:rPr lang="en-US" sz="3200" dirty="0">
                <a:solidFill>
                  <a:srgbClr val="000000"/>
                </a:solidFill>
              </a:rPr>
              <a:t>		</a:t>
            </a:r>
            <a:r>
              <a:rPr lang="en-US" sz="3000" dirty="0">
                <a:solidFill>
                  <a:srgbClr val="000000"/>
                </a:solidFill>
              </a:rPr>
              <a:t>								</a:t>
            </a:r>
            <a:r>
              <a:rPr lang="en-US" sz="3200" i="1" dirty="0">
                <a:solidFill>
                  <a:srgbClr val="000000"/>
                </a:solidFill>
              </a:rPr>
              <a:t>Titus 1:5-9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77625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A48B52-4065-46C5-804F-4A5D9A233AC2}"/>
              </a:ext>
            </a:extLst>
          </p:cNvPr>
          <p:cNvSpPr/>
          <p:nvPr/>
        </p:nvSpPr>
        <p:spPr>
          <a:xfrm>
            <a:off x="72887" y="568382"/>
            <a:ext cx="89982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1 </a:t>
            </a:r>
            <a:r>
              <a:rPr lang="en-US" sz="3200" dirty="0"/>
              <a:t>So I exhort the elders among you, as a fellow elder and a witness of the sufferings of Christ, as well as a partaker in the glory that is going to be revealed: </a:t>
            </a:r>
            <a:r>
              <a:rPr lang="en-US" sz="3200" b="1" baseline="30000" dirty="0"/>
              <a:t>2 </a:t>
            </a:r>
            <a:r>
              <a:rPr lang="en-US" sz="3200" dirty="0"/>
              <a:t>shepherd the flock of God that is among you, exercising oversight,</a:t>
            </a:r>
            <a:r>
              <a:rPr lang="en-US" sz="3200" baseline="30000" dirty="0"/>
              <a:t> </a:t>
            </a:r>
            <a:r>
              <a:rPr lang="en-US" sz="3200" dirty="0"/>
              <a:t>not under compulsion, but willingly, as God would have you;</a:t>
            </a:r>
            <a:r>
              <a:rPr lang="en-US" sz="3200" baseline="30000" dirty="0"/>
              <a:t>  </a:t>
            </a:r>
            <a:r>
              <a:rPr lang="en-US" sz="3200" dirty="0"/>
              <a:t>not for shameful gain, but eagerly; </a:t>
            </a:r>
            <a:r>
              <a:rPr lang="en-US" sz="3200" b="1" baseline="30000" dirty="0"/>
              <a:t>3 </a:t>
            </a:r>
            <a:r>
              <a:rPr lang="en-US" sz="3200" dirty="0"/>
              <a:t>not domineering over those in your charge, but being </a:t>
            </a:r>
            <a:r>
              <a:rPr lang="en-US" sz="3200" b="1" dirty="0">
                <a:solidFill>
                  <a:srgbClr val="0070C0"/>
                </a:solidFill>
              </a:rPr>
              <a:t>examples to the flock</a:t>
            </a:r>
            <a:r>
              <a:rPr lang="en-US" sz="3200" dirty="0"/>
              <a:t>. </a:t>
            </a:r>
            <a:r>
              <a:rPr lang="en-US" sz="3200" b="1" baseline="30000" dirty="0"/>
              <a:t>4 </a:t>
            </a:r>
            <a:r>
              <a:rPr lang="en-US" sz="3200" dirty="0"/>
              <a:t>And when the chief Shepherd appears, you will receive the unfading crown of glory.</a:t>
            </a:r>
            <a:r>
              <a:rPr lang="en-US" sz="3200" dirty="0">
                <a:solidFill>
                  <a:srgbClr val="000000"/>
                </a:solidFill>
              </a:rPr>
              <a:t>			</a:t>
            </a:r>
            <a:r>
              <a:rPr lang="en-US" sz="3000" dirty="0">
                <a:solidFill>
                  <a:srgbClr val="000000"/>
                </a:solidFill>
              </a:rPr>
              <a:t>																				 </a:t>
            </a:r>
            <a:r>
              <a:rPr lang="en-US" sz="3200" i="1" dirty="0">
                <a:solidFill>
                  <a:srgbClr val="000000"/>
                </a:solidFill>
              </a:rPr>
              <a:t>1 Peter 5:1-4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05998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urniture&#10;&#10;Description automatically generated">
            <a:extLst>
              <a:ext uri="{FF2B5EF4-FFF2-40B4-BE49-F238E27FC236}">
                <a16:creationId xmlns:a16="http://schemas.microsoft.com/office/drawing/2014/main" id="{71C4CB4E-3E0D-4AA6-9A25-C36FB92D6F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10"/>
            <a:ext cx="9143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E6F927-F876-475D-B1B1-2157666100BC}"/>
              </a:ext>
            </a:extLst>
          </p:cNvPr>
          <p:cNvSpPr txBox="1"/>
          <p:nvPr/>
        </p:nvSpPr>
        <p:spPr>
          <a:xfrm>
            <a:off x="357798" y="2975113"/>
            <a:ext cx="8428384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The Organized Church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BB0F99-840D-4F6C-B9E1-48DCD6B67E74}"/>
              </a:ext>
            </a:extLst>
          </p:cNvPr>
          <p:cNvSpPr txBox="1"/>
          <p:nvPr/>
        </p:nvSpPr>
        <p:spPr>
          <a:xfrm>
            <a:off x="357798" y="4083109"/>
            <a:ext cx="8322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The Letters to Timothy and Titus</a:t>
            </a:r>
          </a:p>
        </p:txBody>
      </p:sp>
    </p:spTree>
    <p:extLst>
      <p:ext uri="{BB962C8B-B14F-4D97-AF65-F5344CB8AC3E}">
        <p14:creationId xmlns:p14="http://schemas.microsoft.com/office/powerpoint/2010/main" val="139741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tanding in front of a sunset&#10;&#10;Description automatically generated">
            <a:extLst>
              <a:ext uri="{FF2B5EF4-FFF2-40B4-BE49-F238E27FC236}">
                <a16:creationId xmlns:a16="http://schemas.microsoft.com/office/drawing/2014/main" id="{5FC827CF-C62A-468E-871F-923C40E97D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1" r="17639"/>
          <a:stretch/>
        </p:blipFill>
        <p:spPr>
          <a:xfrm>
            <a:off x="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6B3D446-7093-404C-8224-FCE066248137}"/>
              </a:ext>
            </a:extLst>
          </p:cNvPr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ysClr val="windowText" lastClr="000000"/>
                </a:solidFill>
              </a:rPr>
              <a:t>As I urged you when I was going to Macedonia, </a:t>
            </a:r>
            <a:r>
              <a:rPr lang="en-US" sz="3200" b="1" dirty="0">
                <a:solidFill>
                  <a:schemeClr val="accent1"/>
                </a:solidFill>
              </a:rPr>
              <a:t>remain at Ephesus </a:t>
            </a:r>
            <a:r>
              <a:rPr lang="en-US" sz="3200" dirty="0">
                <a:solidFill>
                  <a:sysClr val="windowText" lastClr="000000"/>
                </a:solidFill>
              </a:rPr>
              <a:t>so that you may charge certain persons not to teach any different doctrine                                														</a:t>
            </a:r>
            <a:r>
              <a:rPr lang="en-US" sz="3200" i="1" dirty="0">
                <a:solidFill>
                  <a:sysClr val="windowText" lastClr="000000"/>
                </a:solidFill>
              </a:rPr>
              <a:t>1 Timothy 1:3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2CBDBF-EBDB-4A07-832C-771192F24F27}"/>
              </a:ext>
            </a:extLst>
          </p:cNvPr>
          <p:cNvSpPr/>
          <p:nvPr/>
        </p:nvSpPr>
        <p:spPr>
          <a:xfrm>
            <a:off x="-20" y="4795887"/>
            <a:ext cx="9144000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This is why </a:t>
            </a:r>
            <a:r>
              <a:rPr lang="en-US" sz="3200" b="1" dirty="0">
                <a:solidFill>
                  <a:schemeClr val="accent1"/>
                </a:solidFill>
              </a:rPr>
              <a:t>I left you in Crete</a:t>
            </a:r>
            <a:r>
              <a:rPr lang="en-US" sz="3200" dirty="0"/>
              <a:t>, so that you might put what remained into order, and appoint elders in every town as I directed you</a:t>
            </a:r>
            <a:r>
              <a:rPr lang="en-US" sz="3200" dirty="0">
                <a:solidFill>
                  <a:sysClr val="windowText" lastClr="000000"/>
                </a:solidFill>
              </a:rPr>
              <a:t>																										</a:t>
            </a:r>
            <a:r>
              <a:rPr lang="en-US" sz="3200" i="1" dirty="0">
                <a:solidFill>
                  <a:sysClr val="windowText" lastClr="000000"/>
                </a:solidFill>
              </a:rPr>
              <a:t>Titus 1:5</a:t>
            </a:r>
          </a:p>
        </p:txBody>
      </p:sp>
    </p:spTree>
    <p:extLst>
      <p:ext uri="{BB962C8B-B14F-4D97-AF65-F5344CB8AC3E}">
        <p14:creationId xmlns:p14="http://schemas.microsoft.com/office/powerpoint/2010/main" val="345951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, nature&#10;&#10;Description automatically generated">
            <a:extLst>
              <a:ext uri="{FF2B5EF4-FFF2-40B4-BE49-F238E27FC236}">
                <a16:creationId xmlns:a16="http://schemas.microsoft.com/office/drawing/2014/main" id="{15BA94BA-D06D-4430-95BA-094D80CAF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781839" cy="2354350"/>
          </a:xfrm>
          <a:prstGeom prst="rect">
            <a:avLst/>
          </a:prstGeom>
        </p:spPr>
      </p:pic>
      <p:pic>
        <p:nvPicPr>
          <p:cNvPr id="5" name="Picture 4" descr="A sandy beach next to the ocean&#10;&#10;Description automatically generated">
            <a:extLst>
              <a:ext uri="{FF2B5EF4-FFF2-40B4-BE49-F238E27FC236}">
                <a16:creationId xmlns:a16="http://schemas.microsoft.com/office/drawing/2014/main" id="{FBFE8D6D-C6D4-4100-AAE4-388AC43ACE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839" y="0"/>
            <a:ext cx="5362161" cy="3574774"/>
          </a:xfrm>
          <a:prstGeom prst="rect">
            <a:avLst/>
          </a:prstGeom>
        </p:spPr>
      </p:pic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A4884B26-4474-4D00-B058-237D4C529E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8512"/>
            <a:ext cx="9144000" cy="4539488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ECF8C919-235F-413F-9235-A0B0F23E80EE}"/>
              </a:ext>
            </a:extLst>
          </p:cNvPr>
          <p:cNvSpPr/>
          <p:nvPr/>
        </p:nvSpPr>
        <p:spPr>
          <a:xfrm>
            <a:off x="4174435" y="3574774"/>
            <a:ext cx="397565" cy="28160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BBDBC2-ADD1-4534-84BD-6A782249F3F5}"/>
              </a:ext>
            </a:extLst>
          </p:cNvPr>
          <p:cNvSpPr txBox="1"/>
          <p:nvPr/>
        </p:nvSpPr>
        <p:spPr>
          <a:xfrm>
            <a:off x="1086678" y="185530"/>
            <a:ext cx="160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4x</a:t>
            </a:r>
          </a:p>
        </p:txBody>
      </p:sp>
    </p:spTree>
    <p:extLst>
      <p:ext uri="{BB962C8B-B14F-4D97-AF65-F5344CB8AC3E}">
        <p14:creationId xmlns:p14="http://schemas.microsoft.com/office/powerpoint/2010/main" val="177939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58C7E3EF-140F-4D27-92D2-E3A3FC229B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3419E60-E443-4FE5-9D7C-B007EA5BD919}"/>
                  </a:ext>
                </a:extLst>
              </p14:cNvPr>
              <p14:cNvContentPartPr/>
              <p14:nvPr/>
            </p14:nvContentPartPr>
            <p14:xfrm>
              <a:off x="3855600" y="3684240"/>
              <a:ext cx="1650600" cy="1263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3419E60-E443-4FE5-9D7C-B007EA5BD91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46240" y="3674880"/>
                <a:ext cx="1669320" cy="128196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22973A0-3EF1-4E8A-BBBD-1583F6C7AFA6}"/>
              </a:ext>
            </a:extLst>
          </p:cNvPr>
          <p:cNvSpPr/>
          <p:nvPr/>
        </p:nvSpPr>
        <p:spPr>
          <a:xfrm>
            <a:off x="1046922" y="6135757"/>
            <a:ext cx="6732104" cy="2517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3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7F7431-FAC6-4135-A501-50A31E45614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76864"/>
            <a:ext cx="9144000" cy="610427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840E4-5E54-4683-B496-81C41DF7C98A}"/>
              </a:ext>
            </a:extLst>
          </p:cNvPr>
          <p:cNvSpPr/>
          <p:nvPr/>
        </p:nvSpPr>
        <p:spPr>
          <a:xfrm>
            <a:off x="125895" y="376864"/>
            <a:ext cx="8892209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9 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Do your best to come to me soon…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When you come, bring the cloak that I left with Carpus at Troas, also the books, and above all the parchments.</a:t>
            </a:r>
            <a:r>
              <a:rPr lang="en-US" b="1" baseline="30000" dirty="0"/>
              <a:t> </a:t>
            </a:r>
            <a:r>
              <a:rPr lang="en-US" sz="3200" dirty="0"/>
              <a:t>…Do your best to come before winter.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       			       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2 Timothy 4:9, 13, 21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1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3190DF-BA9E-4F40-B3DC-3279E63A7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752" y="4837043"/>
            <a:ext cx="3331248" cy="2020957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8D8E63-5FBD-4280-8E39-FDF780D084CF}"/>
              </a:ext>
            </a:extLst>
          </p:cNvPr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…charge certain persons not to teach any different doctrine,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4 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nor to devote themselves to myths and endless genealogies, which promote speculations rather than the stewardship from God that is by faith.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5 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The aim of our charge is love that issues from a pure heart and a good conscience and a sincere faith.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6 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Certain persons, by swerving from these, have wandered away into vain discussion,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7 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desiring to be teachers of the law, without understanding either what they are saying or the things about which they make confident assertions.</a:t>
            </a:r>
          </a:p>
          <a:p>
            <a:r>
              <a:rPr lang="en-US" sz="3200" i="1" dirty="0">
                <a:solidFill>
                  <a:srgbClr val="000000"/>
                </a:solidFill>
                <a:latin typeface="&amp;quot"/>
              </a:rPr>
              <a:t>1 Timothy 1:3-7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95441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3190DF-BA9E-4F40-B3DC-3279E63A7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752" y="4837043"/>
            <a:ext cx="3331248" cy="2020957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8D8E63-5FBD-4280-8E39-FDF780D084CF}"/>
              </a:ext>
            </a:extLst>
          </p:cNvPr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19 </a:t>
            </a:r>
            <a:r>
              <a:rPr lang="en-US" sz="3200" dirty="0"/>
              <a:t>holding faith and a good conscience. By rejecting this, some have made shipwreck of their faith, </a:t>
            </a:r>
            <a:r>
              <a:rPr lang="en-US" sz="3200" b="1" baseline="30000" dirty="0"/>
              <a:t>20 </a:t>
            </a:r>
            <a:r>
              <a:rPr lang="en-US" sz="3200" dirty="0"/>
              <a:t>among whom are Hymenaeus and Alexander, whom I have handed over to Satan that they may learn not to blaspheme.</a:t>
            </a:r>
          </a:p>
          <a:p>
            <a:r>
              <a:rPr lang="en-US" sz="3200" i="1" dirty="0"/>
              <a:t>													1 Timothy 1:19-20</a:t>
            </a:r>
          </a:p>
        </p:txBody>
      </p:sp>
    </p:spTree>
    <p:extLst>
      <p:ext uri="{BB962C8B-B14F-4D97-AF65-F5344CB8AC3E}">
        <p14:creationId xmlns:p14="http://schemas.microsoft.com/office/powerpoint/2010/main" val="327787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3190DF-BA9E-4F40-B3DC-3279E63A7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752" y="4837043"/>
            <a:ext cx="3331248" cy="2020957"/>
          </a:xfrm>
          <a:prstGeom prst="rect">
            <a:avLst/>
          </a:prstGeom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8D8E63-5FBD-4280-8E39-FDF780D084CF}"/>
              </a:ext>
            </a:extLst>
          </p:cNvPr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3 </a:t>
            </a:r>
            <a:r>
              <a:rPr lang="en-US" sz="3200" dirty="0"/>
              <a:t>If anyone teaches a different doctrine and does not agree with the sound words of our Lord Jesus Christ and the teaching that accords with godliness, </a:t>
            </a:r>
            <a:r>
              <a:rPr lang="en-US" sz="3200" b="1" baseline="30000" dirty="0"/>
              <a:t>4 </a:t>
            </a:r>
            <a:r>
              <a:rPr lang="en-US" sz="3200" dirty="0"/>
              <a:t>he is puffed up with conceit and understands nothing. He has an unhealthy craving for controversy and for quarrels about words, which produce envy, dissension, slander, evil suspicions, </a:t>
            </a:r>
            <a:r>
              <a:rPr lang="en-US" sz="3200" b="1" baseline="30000" dirty="0"/>
              <a:t>5 </a:t>
            </a:r>
            <a:r>
              <a:rPr lang="en-US" sz="3200" dirty="0"/>
              <a:t>and constant friction among people who are depraved in mind and deprived of the truth, imagining that godliness is a means of gain.</a:t>
            </a:r>
          </a:p>
          <a:p>
            <a:r>
              <a:rPr lang="en-US" sz="3200" i="1" dirty="0"/>
              <a:t>1 Timothy 6:3-5</a:t>
            </a:r>
          </a:p>
        </p:txBody>
      </p:sp>
    </p:spTree>
    <p:extLst>
      <p:ext uri="{BB962C8B-B14F-4D97-AF65-F5344CB8AC3E}">
        <p14:creationId xmlns:p14="http://schemas.microsoft.com/office/powerpoint/2010/main" val="360021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338</Words>
  <Application>Microsoft Office PowerPoint</Application>
  <PresentationFormat>On-screen Show (4:3)</PresentationFormat>
  <Paragraphs>43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&amp;quot</vt:lpstr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4</cp:revision>
  <dcterms:created xsi:type="dcterms:W3CDTF">2019-07-29T19:07:41Z</dcterms:created>
  <dcterms:modified xsi:type="dcterms:W3CDTF">2019-08-02T21:31:05Z</dcterms:modified>
</cp:coreProperties>
</file>