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9" r:id="rId3"/>
    <p:sldId id="309" r:id="rId4"/>
    <p:sldId id="310" r:id="rId5"/>
    <p:sldId id="311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02" r:id="rId14"/>
    <p:sldId id="299" r:id="rId15"/>
    <p:sldId id="298" r:id="rId16"/>
    <p:sldId id="300" r:id="rId17"/>
    <p:sldId id="301" r:id="rId18"/>
    <p:sldId id="303" r:id="rId19"/>
    <p:sldId id="305" r:id="rId20"/>
    <p:sldId id="312" r:id="rId21"/>
    <p:sldId id="306" r:id="rId22"/>
    <p:sldId id="307" r:id="rId23"/>
    <p:sldId id="308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3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C74D-FC36-4073-B2B4-91AB5FE0897C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0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0" y="428178"/>
            <a:ext cx="914398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&amp;quot"/>
              </a:rPr>
              <a:t>keeping his children under control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with all dignity</a:t>
            </a: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NASB</a:t>
            </a:r>
            <a:r>
              <a:rPr lang="en-US" sz="3200" b="1" dirty="0">
                <a:solidFill>
                  <a:schemeClr val="tx1"/>
                </a:solidFill>
                <a:latin typeface="Helvetica Neue"/>
              </a:rPr>
              <a:t> </a:t>
            </a:r>
          </a:p>
          <a:p>
            <a:endParaRPr lang="en-US" sz="3200" b="1" dirty="0">
              <a:solidFill>
                <a:schemeClr val="tx1"/>
              </a:solidFill>
              <a:latin typeface="Helvetica Neue"/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with all dignity </a:t>
            </a:r>
            <a:r>
              <a:rPr lang="en-US" sz="3200" b="1" dirty="0">
                <a:solidFill>
                  <a:schemeClr val="tx1"/>
                </a:solidFill>
              </a:rPr>
              <a:t>keeping his children submissive</a:t>
            </a:r>
          </a:p>
          <a:p>
            <a:r>
              <a:rPr lang="en-US" sz="3200" dirty="0">
                <a:solidFill>
                  <a:schemeClr val="tx1"/>
                </a:solidFill>
              </a:rPr>
              <a:t>ESV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200" b="1" dirty="0"/>
              <a:t>having his children in </a:t>
            </a:r>
            <a:r>
              <a:rPr lang="en-US" sz="3200" b="1" dirty="0">
                <a:solidFill>
                  <a:schemeClr val="tx1"/>
                </a:solidFill>
              </a:rPr>
              <a:t>subm</a:t>
            </a:r>
            <a:r>
              <a:rPr lang="en-US" sz="3200" b="1" dirty="0"/>
              <a:t>ission </a:t>
            </a:r>
            <a:r>
              <a:rPr lang="en-US" sz="3200" b="1" dirty="0">
                <a:solidFill>
                  <a:srgbClr val="0070C0"/>
                </a:solidFill>
              </a:rPr>
              <a:t>with all reverence</a:t>
            </a:r>
          </a:p>
          <a:p>
            <a:r>
              <a:rPr lang="en-US" sz="3200" dirty="0">
                <a:solidFill>
                  <a:schemeClr val="tx1"/>
                </a:solidFill>
              </a:rPr>
              <a:t>NKJV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b="1" dirty="0"/>
              <a:t>his children obey him, and he must do so in a </a:t>
            </a:r>
            <a:r>
              <a:rPr lang="en-US" sz="3200" b="1" dirty="0">
                <a:solidFill>
                  <a:srgbClr val="0070C0"/>
                </a:solidFill>
              </a:rPr>
              <a:t>manner worthy of full respect</a:t>
            </a:r>
            <a:r>
              <a:rPr lang="en-US" sz="3200" b="1" dirty="0"/>
              <a:t>.</a:t>
            </a:r>
          </a:p>
          <a:p>
            <a:r>
              <a:rPr lang="en-US" sz="3200" dirty="0">
                <a:solidFill>
                  <a:schemeClr val="tx1"/>
                </a:solidFill>
                <a:latin typeface="Helvetica Neue"/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41849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65652" y="106017"/>
            <a:ext cx="881269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tx1"/>
                </a:solidFill>
                <a:latin typeface="&amp;quot"/>
              </a:rPr>
              <a:t> 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He must be one who manages his own household well, keeping his children under control with all dignity</a:t>
            </a:r>
            <a:r>
              <a:rPr lang="en-US" sz="320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(but if a man does not know how to manage his own household, how will he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take care of 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the church of God?)</a:t>
            </a:r>
          </a:p>
          <a:p>
            <a:r>
              <a:rPr lang="en-US" sz="3200" i="1" dirty="0">
                <a:solidFill>
                  <a:schemeClr val="tx1"/>
                </a:solidFill>
                <a:latin typeface="&amp;quot"/>
              </a:rPr>
              <a:t>													1 Timothy 3:4-5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7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59026" y="106017"/>
            <a:ext cx="8746435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tx1"/>
                </a:solidFill>
                <a:latin typeface="&amp;quot"/>
              </a:rPr>
              <a:t> 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He must be one who manages his own household well, keeping his children under control with all dignity</a:t>
            </a:r>
            <a:r>
              <a:rPr lang="en-US" sz="320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(but if a man does not know how to manage his own household, how will he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take care of 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the church of God?)</a:t>
            </a: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chemeClr val="tx1"/>
                </a:solidFill>
                <a:latin typeface="&amp;quot"/>
              </a:rPr>
              <a:t>1 Timothy 3:4-5</a:t>
            </a:r>
          </a:p>
          <a:p>
            <a:endParaRPr lang="en-US" sz="3200" dirty="0">
              <a:solidFill>
                <a:schemeClr val="tx1"/>
              </a:solidFill>
              <a:latin typeface="&amp;quot"/>
            </a:endParaRPr>
          </a:p>
          <a:p>
            <a:r>
              <a:rPr lang="en-US" sz="3200" dirty="0"/>
              <a:t>…good managers of their children and their own households.</a:t>
            </a:r>
            <a:r>
              <a:rPr lang="en-US" sz="3200" dirty="0">
                <a:solidFill>
                  <a:schemeClr val="tx1"/>
                </a:solidFill>
              </a:rPr>
              <a:t>		</a:t>
            </a:r>
            <a:r>
              <a:rPr lang="en-US" sz="3200" i="1" dirty="0">
                <a:solidFill>
                  <a:schemeClr val="tx1"/>
                </a:solidFill>
              </a:rPr>
              <a:t>						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1 Timothy 3:12</a:t>
            </a:r>
          </a:p>
        </p:txBody>
      </p:sp>
    </p:spTree>
    <p:extLst>
      <p:ext uri="{BB962C8B-B14F-4D97-AF65-F5344CB8AC3E}">
        <p14:creationId xmlns:p14="http://schemas.microsoft.com/office/powerpoint/2010/main" val="180712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59026" y="106017"/>
            <a:ext cx="8746435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tx1"/>
                </a:solidFill>
                <a:latin typeface="&amp;quot"/>
              </a:rPr>
              <a:t> 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He must be one who manages </a:t>
            </a:r>
            <a:r>
              <a:rPr lang="en-US" sz="3200" u="sng" dirty="0">
                <a:solidFill>
                  <a:schemeClr val="tx1"/>
                </a:solidFill>
                <a:latin typeface="&amp;quot"/>
              </a:rPr>
              <a:t>his own household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 well, keeping his children under control with all dignity</a:t>
            </a:r>
            <a:r>
              <a:rPr lang="en-US" sz="320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(but if a man does not know how to manage </a:t>
            </a:r>
            <a:r>
              <a:rPr lang="en-US" sz="3200" u="sng" dirty="0">
                <a:solidFill>
                  <a:schemeClr val="tx1"/>
                </a:solidFill>
                <a:latin typeface="&amp;quot"/>
              </a:rPr>
              <a:t>his own household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, how will he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take care of 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the church of God?)</a:t>
            </a: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chemeClr val="tx1"/>
                </a:solidFill>
                <a:latin typeface="&amp;quot"/>
              </a:rPr>
              <a:t>1 Timothy 3:4-5</a:t>
            </a:r>
          </a:p>
          <a:p>
            <a:endParaRPr lang="en-US" sz="3200" dirty="0">
              <a:solidFill>
                <a:schemeClr val="tx1"/>
              </a:solidFill>
              <a:latin typeface="&amp;quot"/>
            </a:endParaRPr>
          </a:p>
          <a:p>
            <a:r>
              <a:rPr lang="en-US" sz="3200" dirty="0"/>
              <a:t>…good managers of their children </a:t>
            </a:r>
            <a:r>
              <a:rPr lang="en-US" sz="3200" u="sng" dirty="0"/>
              <a:t>and their own households</a:t>
            </a:r>
            <a:r>
              <a:rPr lang="en-US" sz="3200" dirty="0"/>
              <a:t>.</a:t>
            </a:r>
            <a:r>
              <a:rPr lang="en-US" sz="3200" dirty="0">
                <a:solidFill>
                  <a:schemeClr val="tx1"/>
                </a:solidFill>
              </a:rPr>
              <a:t>		</a:t>
            </a:r>
            <a:r>
              <a:rPr lang="en-US" sz="3200" i="1" dirty="0">
                <a:solidFill>
                  <a:schemeClr val="tx1"/>
                </a:solidFill>
              </a:rPr>
              <a:t>						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1 Timothy 3:12</a:t>
            </a:r>
          </a:p>
        </p:txBody>
      </p:sp>
    </p:spTree>
    <p:extLst>
      <p:ext uri="{BB962C8B-B14F-4D97-AF65-F5344CB8AC3E}">
        <p14:creationId xmlns:p14="http://schemas.microsoft.com/office/powerpoint/2010/main" val="409024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98782" y="428178"/>
            <a:ext cx="8746435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tx1"/>
                </a:solidFill>
                <a:latin typeface="&amp;quot"/>
              </a:rPr>
              <a:t> </a:t>
            </a:r>
            <a:r>
              <a:rPr lang="en-US" sz="3200" dirty="0"/>
              <a:t>namely, if any man is above reproach, the husband of one wife, having children who believe, not accused of dissipation or rebellion. </a:t>
            </a:r>
            <a:r>
              <a:rPr lang="en-US" sz="3200" b="1" baseline="30000" dirty="0"/>
              <a:t>7 </a:t>
            </a:r>
            <a:r>
              <a:rPr lang="en-US" sz="3200" dirty="0"/>
              <a:t>For the overseer must be above reproach as God’s steward, not self-willed, not quick-tempered, not addicted to wine, not pugnacious, not fond of sordid gain, </a:t>
            </a:r>
            <a:r>
              <a:rPr lang="en-US" sz="3200" b="1" baseline="30000" dirty="0"/>
              <a:t>8 </a:t>
            </a:r>
            <a:r>
              <a:rPr lang="en-US" sz="3200" dirty="0"/>
              <a:t>but hospitable, loving what is good, sensible, just, devout, self-controlled, </a:t>
            </a:r>
            <a:r>
              <a:rPr lang="en-US" sz="3200" b="1" baseline="30000" dirty="0"/>
              <a:t>9 </a:t>
            </a:r>
            <a:r>
              <a:rPr lang="en-US" sz="3200" dirty="0"/>
              <a:t>holding fast the faithful word which is in accordance with the teaching, so that he will be able both to exhort in sound doctrine and to refute those who contradict.</a:t>
            </a: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i="1" dirty="0">
                <a:solidFill>
                  <a:schemeClr val="tx1"/>
                </a:solidFill>
              </a:rPr>
              <a:t>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	Titus 1:6-9</a:t>
            </a:r>
          </a:p>
        </p:txBody>
      </p:sp>
    </p:spTree>
    <p:extLst>
      <p:ext uri="{BB962C8B-B14F-4D97-AF65-F5344CB8AC3E}">
        <p14:creationId xmlns:p14="http://schemas.microsoft.com/office/powerpoint/2010/main" val="49066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98782" y="428178"/>
            <a:ext cx="8746435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tx1"/>
                </a:solidFill>
                <a:latin typeface="&amp;quot"/>
              </a:rPr>
              <a:t> </a:t>
            </a:r>
            <a:r>
              <a:rPr lang="en-US" sz="3200" dirty="0"/>
              <a:t>namely, if any man is above reproach, the husband of one wife, </a:t>
            </a:r>
            <a:r>
              <a:rPr lang="en-US" sz="3200" b="1" dirty="0">
                <a:solidFill>
                  <a:srgbClr val="0070C0"/>
                </a:solidFill>
              </a:rPr>
              <a:t>having children who believe, not accused of dissipation or rebellion</a:t>
            </a:r>
            <a:r>
              <a:rPr lang="en-US" sz="3200" dirty="0"/>
              <a:t>. </a:t>
            </a:r>
            <a:r>
              <a:rPr lang="en-US" sz="3200" b="1" baseline="30000" dirty="0"/>
              <a:t>7 </a:t>
            </a:r>
            <a:r>
              <a:rPr lang="en-US" sz="3200" dirty="0"/>
              <a:t>For the overseer must be above reproach as God’s steward, not self-willed, not quick-tempered, not addicted to wine, not pugnacious, not fond of sordid gain, </a:t>
            </a:r>
            <a:r>
              <a:rPr lang="en-US" sz="3200" b="1" baseline="30000" dirty="0"/>
              <a:t>8 </a:t>
            </a:r>
            <a:r>
              <a:rPr lang="en-US" sz="3200" dirty="0"/>
              <a:t>but hospitable, loving what is good, sensible, just, devout, self-controlled, </a:t>
            </a:r>
            <a:r>
              <a:rPr lang="en-US" sz="3200" b="1" baseline="30000" dirty="0"/>
              <a:t>9 </a:t>
            </a:r>
            <a:r>
              <a:rPr lang="en-US" sz="3200" dirty="0"/>
              <a:t>holding fast the faithful word which is in accordance with the teaching, so that he will be able both to exhort in sound doctrine and to refute those who contradict.</a:t>
            </a: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i="1" dirty="0">
                <a:solidFill>
                  <a:schemeClr val="tx1"/>
                </a:solidFill>
              </a:rPr>
              <a:t>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	Titus 1:6-9</a:t>
            </a:r>
          </a:p>
        </p:txBody>
      </p:sp>
    </p:spTree>
    <p:extLst>
      <p:ext uri="{BB962C8B-B14F-4D97-AF65-F5344CB8AC3E}">
        <p14:creationId xmlns:p14="http://schemas.microsoft.com/office/powerpoint/2010/main" val="2434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98782" y="197346"/>
            <a:ext cx="8746435" cy="6463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having children who believe, not accused of dissipation or rebellion </a:t>
            </a:r>
          </a:p>
          <a:p>
            <a:r>
              <a:rPr lang="en-US" sz="3200" dirty="0">
                <a:solidFill>
                  <a:schemeClr val="tx1"/>
                </a:solidFill>
              </a:rPr>
              <a:t>NASB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3200" b="1" dirty="0"/>
              <a:t>his children are believers and not open to the charge of debauchery or insubordination</a:t>
            </a:r>
          </a:p>
          <a:p>
            <a:r>
              <a:rPr lang="en-US" sz="3200" dirty="0">
                <a:solidFill>
                  <a:schemeClr val="tx1"/>
                </a:solidFill>
              </a:rPr>
              <a:t>ESV</a:t>
            </a:r>
          </a:p>
          <a:p>
            <a:endParaRPr lang="en-US" sz="1000" b="1" dirty="0">
              <a:solidFill>
                <a:schemeClr val="tx1"/>
              </a:solidFill>
            </a:endParaRPr>
          </a:p>
          <a:p>
            <a:r>
              <a:rPr lang="en-US" sz="3200" b="1" dirty="0"/>
              <a:t>having faithful children not accused of dissipation or insubordination.</a:t>
            </a:r>
          </a:p>
          <a:p>
            <a:r>
              <a:rPr lang="en-US" sz="3200" dirty="0">
                <a:solidFill>
                  <a:schemeClr val="tx1"/>
                </a:solidFill>
              </a:rPr>
              <a:t>NKJV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a man whose children believe and are not open to the charge of being wild and disobedient.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25585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98782" y="428178"/>
            <a:ext cx="874643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…having children who </a:t>
            </a:r>
            <a:r>
              <a:rPr lang="en-US" sz="3200" b="1" u="sng" dirty="0">
                <a:solidFill>
                  <a:schemeClr val="tx1"/>
                </a:solidFill>
              </a:rPr>
              <a:t>believe</a:t>
            </a:r>
            <a:r>
              <a:rPr lang="en-US" sz="3200" b="1" dirty="0">
                <a:solidFill>
                  <a:schemeClr val="tx1"/>
                </a:solidFill>
              </a:rPr>
              <a:t>, not accused of dissipation or rebellion</a:t>
            </a:r>
            <a:r>
              <a:rPr lang="en-US" sz="3200" dirty="0">
                <a:solidFill>
                  <a:schemeClr val="tx1"/>
                </a:solidFill>
              </a:rPr>
              <a:t>. 	</a:t>
            </a:r>
            <a:r>
              <a:rPr lang="en-US" sz="3200" i="1" dirty="0">
                <a:solidFill>
                  <a:schemeClr val="tx1"/>
                </a:solidFill>
              </a:rPr>
              <a:t>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	Titus 1:6</a:t>
            </a:r>
          </a:p>
        </p:txBody>
      </p:sp>
    </p:spTree>
    <p:extLst>
      <p:ext uri="{BB962C8B-B14F-4D97-AF65-F5344CB8AC3E}">
        <p14:creationId xmlns:p14="http://schemas.microsoft.com/office/powerpoint/2010/main" val="160268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98782" y="428178"/>
            <a:ext cx="874643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…having children who </a:t>
            </a:r>
            <a:r>
              <a:rPr lang="en-US" sz="3200" b="1" u="sng" dirty="0">
                <a:solidFill>
                  <a:schemeClr val="tx1"/>
                </a:solidFill>
              </a:rPr>
              <a:t>believe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>
                <a:solidFill>
                  <a:srgbClr val="0070C0"/>
                </a:solidFill>
              </a:rPr>
              <a:t>not accused of dissipation or rebellion</a:t>
            </a:r>
            <a:r>
              <a:rPr lang="en-US" sz="3200" dirty="0">
                <a:solidFill>
                  <a:schemeClr val="tx1"/>
                </a:solidFill>
              </a:rPr>
              <a:t>. 	</a:t>
            </a:r>
            <a:r>
              <a:rPr lang="en-US" sz="3200" i="1" dirty="0">
                <a:solidFill>
                  <a:schemeClr val="tx1"/>
                </a:solidFill>
              </a:rPr>
              <a:t>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	Titus 1:6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B37996-DA7D-4CD6-B731-AD5AF97EA26E}"/>
              </a:ext>
            </a:extLst>
          </p:cNvPr>
          <p:cNvSpPr/>
          <p:nvPr/>
        </p:nvSpPr>
        <p:spPr>
          <a:xfrm>
            <a:off x="198782" y="2210596"/>
            <a:ext cx="874643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 </a:t>
            </a:r>
            <a:r>
              <a:rPr lang="en-US" sz="3200" dirty="0"/>
              <a:t>For </a:t>
            </a:r>
            <a:r>
              <a:rPr lang="en-US" sz="3200" u="sng" dirty="0"/>
              <a:t>there are many </a:t>
            </a:r>
            <a:r>
              <a:rPr lang="en-US" sz="3200" b="1" u="sng" dirty="0">
                <a:solidFill>
                  <a:srgbClr val="0070C0"/>
                </a:solidFill>
              </a:rPr>
              <a:t>rebellious</a:t>
            </a:r>
            <a:r>
              <a:rPr lang="en-US" sz="3200" u="sng" dirty="0"/>
              <a:t> men</a:t>
            </a:r>
            <a:r>
              <a:rPr lang="en-US" sz="3200" dirty="0"/>
              <a:t>, empty talkers and deceivers, especially those of the circumcision, who must be silenced </a:t>
            </a:r>
            <a:r>
              <a:rPr lang="en-US" sz="3200" u="sng" dirty="0"/>
              <a:t>because they are upsetting whole families</a:t>
            </a:r>
            <a:r>
              <a:rPr lang="en-US" sz="3200" dirty="0"/>
              <a:t>, teaching things they should not teach for the sake of sordid gain.</a:t>
            </a:r>
            <a:r>
              <a:rPr lang="en-US" sz="3200" dirty="0">
                <a:solidFill>
                  <a:schemeClr val="tx1"/>
                </a:solidFill>
              </a:rPr>
              <a:t>	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	Titus 1:10-11</a:t>
            </a:r>
          </a:p>
        </p:txBody>
      </p:sp>
    </p:spTree>
    <p:extLst>
      <p:ext uri="{BB962C8B-B14F-4D97-AF65-F5344CB8AC3E}">
        <p14:creationId xmlns:p14="http://schemas.microsoft.com/office/powerpoint/2010/main" val="193493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98782" y="428178"/>
            <a:ext cx="874643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…having </a:t>
            </a:r>
            <a:r>
              <a:rPr lang="en-US" sz="3200" b="1" u="sng" dirty="0">
                <a:solidFill>
                  <a:schemeClr val="tx1"/>
                </a:solidFill>
              </a:rPr>
              <a:t>children</a:t>
            </a:r>
            <a:r>
              <a:rPr lang="en-US" sz="3200" b="1" dirty="0">
                <a:solidFill>
                  <a:schemeClr val="tx1"/>
                </a:solidFill>
              </a:rPr>
              <a:t> who believe, not accused of dissipation or rebellion</a:t>
            </a:r>
            <a:r>
              <a:rPr lang="en-US" sz="3200" dirty="0">
                <a:solidFill>
                  <a:schemeClr val="tx1"/>
                </a:solidFill>
              </a:rPr>
              <a:t>. 	</a:t>
            </a:r>
            <a:r>
              <a:rPr lang="en-US" sz="3200" i="1" dirty="0">
                <a:solidFill>
                  <a:schemeClr val="tx1"/>
                </a:solidFill>
              </a:rPr>
              <a:t>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	Titus 1:6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B725AC-23A9-4394-B586-CC56460A51BB}"/>
              </a:ext>
            </a:extLst>
          </p:cNvPr>
          <p:cNvSpPr/>
          <p:nvPr/>
        </p:nvSpPr>
        <p:spPr>
          <a:xfrm>
            <a:off x="198782" y="2551837"/>
            <a:ext cx="8653670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Honor widows who are widows indeed;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if any widow has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children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or grandchildren, they must first learn to practice piety in regard to their own family and to make some return to their parents; for this is acceptable in the sight of God.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Timothy 5:3-4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012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B0F99-840D-4F6C-B9E1-48DCD6B67E74}"/>
              </a:ext>
            </a:extLst>
          </p:cNvPr>
          <p:cNvSpPr txBox="1"/>
          <p:nvPr/>
        </p:nvSpPr>
        <p:spPr>
          <a:xfrm>
            <a:off x="357798" y="4083109"/>
            <a:ext cx="832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The First Pasture</a:t>
            </a:r>
          </a:p>
        </p:txBody>
      </p:sp>
    </p:spTree>
    <p:extLst>
      <p:ext uri="{BB962C8B-B14F-4D97-AF65-F5344CB8AC3E}">
        <p14:creationId xmlns:p14="http://schemas.microsoft.com/office/powerpoint/2010/main" val="421312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98782" y="428178"/>
            <a:ext cx="874643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…</a:t>
            </a:r>
            <a:r>
              <a:rPr lang="en-US" sz="3200" b="1" u="sng" dirty="0">
                <a:solidFill>
                  <a:schemeClr val="tx1"/>
                </a:solidFill>
              </a:rPr>
              <a:t>having</a:t>
            </a:r>
            <a:r>
              <a:rPr lang="en-US" sz="3200" b="1" dirty="0">
                <a:solidFill>
                  <a:schemeClr val="tx1"/>
                </a:solidFill>
              </a:rPr>
              <a:t> children who believe, not accused of dissipation or rebellion</a:t>
            </a:r>
            <a:r>
              <a:rPr lang="en-US" sz="3200" dirty="0">
                <a:solidFill>
                  <a:schemeClr val="tx1"/>
                </a:solidFill>
              </a:rPr>
              <a:t>. 	</a:t>
            </a:r>
            <a:r>
              <a:rPr lang="en-US" sz="3200" i="1" dirty="0">
                <a:solidFill>
                  <a:schemeClr val="tx1"/>
                </a:solidFill>
              </a:rPr>
              <a:t>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							Titus 1:6</a:t>
            </a:r>
          </a:p>
        </p:txBody>
      </p:sp>
    </p:spTree>
    <p:extLst>
      <p:ext uri="{BB962C8B-B14F-4D97-AF65-F5344CB8AC3E}">
        <p14:creationId xmlns:p14="http://schemas.microsoft.com/office/powerpoint/2010/main" val="284650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98782" y="428178"/>
            <a:ext cx="874643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husband of one wife</a:t>
            </a:r>
            <a:r>
              <a:rPr lang="en-US" sz="3200" dirty="0">
                <a:solidFill>
                  <a:schemeClr val="tx1"/>
                </a:solidFill>
              </a:rPr>
              <a:t> 	</a:t>
            </a:r>
            <a:r>
              <a:rPr lang="en-US" sz="3200" i="1" dirty="0">
                <a:solidFill>
                  <a:schemeClr val="tx1"/>
                </a:solidFill>
              </a:rPr>
              <a:t>	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							              1 Timothy 3:2; Titus 1:6</a:t>
            </a:r>
          </a:p>
        </p:txBody>
      </p:sp>
    </p:spTree>
    <p:extLst>
      <p:ext uri="{BB962C8B-B14F-4D97-AF65-F5344CB8AC3E}">
        <p14:creationId xmlns:p14="http://schemas.microsoft.com/office/powerpoint/2010/main" val="8752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424069" y="441430"/>
            <a:ext cx="8295861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husband of one wife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NASB, ESV, KJV, NKJV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faithful to his wife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NIV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29804-D175-4A12-80FC-774103A7C023}"/>
              </a:ext>
            </a:extLst>
          </p:cNvPr>
          <p:cNvSpPr txBox="1"/>
          <p:nvPr/>
        </p:nvSpPr>
        <p:spPr>
          <a:xfrm>
            <a:off x="2617304" y="3862026"/>
            <a:ext cx="390939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 man of one woman</a:t>
            </a:r>
          </a:p>
        </p:txBody>
      </p:sp>
    </p:spTree>
    <p:extLst>
      <p:ext uri="{BB962C8B-B14F-4D97-AF65-F5344CB8AC3E}">
        <p14:creationId xmlns:p14="http://schemas.microsoft.com/office/powerpoint/2010/main" val="236834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424069" y="441430"/>
            <a:ext cx="8295861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husband of one wife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NASB, ESV, KJV, NKJV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faithful to his wife</a:t>
            </a:r>
          </a:p>
          <a:p>
            <a:r>
              <a:rPr lang="en-US" sz="3200" i="1" dirty="0">
                <a:solidFill>
                  <a:schemeClr val="tx1"/>
                </a:solidFill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411626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BB0F99-840D-4F6C-B9E1-48DCD6B67E74}"/>
              </a:ext>
            </a:extLst>
          </p:cNvPr>
          <p:cNvSpPr txBox="1"/>
          <p:nvPr/>
        </p:nvSpPr>
        <p:spPr>
          <a:xfrm>
            <a:off x="357798" y="4083109"/>
            <a:ext cx="8322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The First Pasture</a:t>
            </a:r>
            <a:endParaRPr lang="en-US" sz="4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741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n animal&#10;&#10;Description automatically generated">
            <a:extLst>
              <a:ext uri="{FF2B5EF4-FFF2-40B4-BE49-F238E27FC236}">
                <a16:creationId xmlns:a16="http://schemas.microsoft.com/office/drawing/2014/main" id="{0189EDE6-D7B0-41EC-B726-A69BD036B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1565" y="1937716"/>
            <a:ext cx="4548809" cy="329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8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415EC7-A0C7-4EE5-8AB4-0730CDAB580E}"/>
              </a:ext>
            </a:extLst>
          </p:cNvPr>
          <p:cNvSpPr txBox="1"/>
          <p:nvPr/>
        </p:nvSpPr>
        <p:spPr>
          <a:xfrm>
            <a:off x="0" y="1690062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Ice Cream</a:t>
            </a:r>
          </a:p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Sandwich </a:t>
            </a:r>
          </a:p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Shop</a:t>
            </a:r>
          </a:p>
        </p:txBody>
      </p:sp>
    </p:spTree>
    <p:extLst>
      <p:ext uri="{BB962C8B-B14F-4D97-AF65-F5344CB8AC3E}">
        <p14:creationId xmlns:p14="http://schemas.microsoft.com/office/powerpoint/2010/main" val="255469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78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165652" y="106017"/>
            <a:ext cx="8812696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tx1"/>
                </a:solidFill>
                <a:latin typeface="&amp;quot"/>
              </a:rPr>
              <a:t> 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He must be one who manages his own household well, keeping his children under control with all dignity</a:t>
            </a:r>
            <a:r>
              <a:rPr lang="en-US" sz="320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(but if a man does not know how to manage his own household, how will he take care of the church of God?)</a:t>
            </a:r>
          </a:p>
          <a:p>
            <a:endParaRPr lang="en-US" sz="3200" dirty="0">
              <a:solidFill>
                <a:schemeClr val="tx1"/>
              </a:solidFill>
              <a:latin typeface="&amp;quot"/>
            </a:endParaRP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chemeClr val="tx1"/>
                </a:solidFill>
                <a:latin typeface="&amp;quot"/>
              </a:rPr>
              <a:t>1 Timothy 3:4-5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0" y="106017"/>
            <a:ext cx="9143980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tx1"/>
                </a:solidFill>
                <a:latin typeface="&amp;quot"/>
              </a:rPr>
              <a:t> 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He must be one who manages his own household well, </a:t>
            </a:r>
          </a:p>
          <a:p>
            <a:endParaRPr lang="en-US" sz="3200" b="1" dirty="0">
              <a:solidFill>
                <a:schemeClr val="tx1"/>
              </a:solidFill>
              <a:latin typeface="&amp;quot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&amp;quot"/>
              </a:rPr>
              <a:t>keeping his children under control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with all dignity</a:t>
            </a:r>
            <a:r>
              <a:rPr lang="en-US" sz="3200" b="1" dirty="0">
                <a:solidFill>
                  <a:srgbClr val="FF0000"/>
                </a:solidFill>
                <a:latin typeface="Helvetica Neue"/>
              </a:rPr>
              <a:t> </a:t>
            </a:r>
          </a:p>
          <a:p>
            <a:endParaRPr lang="en-US" sz="3200" b="1" dirty="0">
              <a:solidFill>
                <a:srgbClr val="FF0000"/>
              </a:solidFill>
              <a:latin typeface="Helvetica Neue"/>
            </a:endParaRP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(but if a man does not know how to manage his own household, how will he take care of the church of God?)</a:t>
            </a:r>
          </a:p>
          <a:p>
            <a:endParaRPr lang="en-US" sz="3200" dirty="0">
              <a:solidFill>
                <a:schemeClr val="tx1"/>
              </a:solidFill>
              <a:latin typeface="&amp;quot"/>
            </a:endParaRP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chemeClr val="tx1"/>
                </a:solidFill>
                <a:latin typeface="&amp;quot"/>
              </a:rPr>
              <a:t>1 Timothy 3:4-5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7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0" y="428178"/>
            <a:ext cx="914398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&amp;quot"/>
              </a:rPr>
              <a:t>keeping his children under control with all dignity</a:t>
            </a: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NASB</a:t>
            </a:r>
            <a:r>
              <a:rPr lang="en-US" sz="3200" b="1" dirty="0">
                <a:solidFill>
                  <a:schemeClr val="tx1"/>
                </a:solidFill>
                <a:latin typeface="Helvetica Neue"/>
              </a:rPr>
              <a:t> </a:t>
            </a:r>
          </a:p>
          <a:p>
            <a:endParaRPr lang="en-US" sz="3200" b="1" dirty="0">
              <a:solidFill>
                <a:schemeClr val="tx1"/>
              </a:solidFill>
              <a:latin typeface="Helvetica Neue"/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with all dignity keeping his children submissive</a:t>
            </a:r>
          </a:p>
          <a:p>
            <a:r>
              <a:rPr lang="en-US" sz="3200" dirty="0">
                <a:solidFill>
                  <a:schemeClr val="tx1"/>
                </a:solidFill>
              </a:rPr>
              <a:t>ESV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200" b="1" dirty="0"/>
              <a:t>having his children in submission with all reverence</a:t>
            </a:r>
          </a:p>
          <a:p>
            <a:r>
              <a:rPr lang="en-US" sz="3200" dirty="0">
                <a:solidFill>
                  <a:schemeClr val="tx1"/>
                </a:solidFill>
              </a:rPr>
              <a:t>NKJV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b="1" dirty="0"/>
              <a:t>his children obey him, and he must do so in a manner worthy of full respect.</a:t>
            </a:r>
          </a:p>
          <a:p>
            <a:r>
              <a:rPr lang="en-US" sz="3200" dirty="0">
                <a:solidFill>
                  <a:schemeClr val="tx1"/>
                </a:solidFill>
                <a:latin typeface="Helvetica Neue"/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7712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green field&#10;&#10;Description automatically generated">
            <a:extLst>
              <a:ext uri="{FF2B5EF4-FFF2-40B4-BE49-F238E27FC236}">
                <a16:creationId xmlns:a16="http://schemas.microsoft.com/office/drawing/2014/main" id="{4D76E183-3467-4C9C-B51E-48711CBFB2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7EF3D0-69FE-48E2-B906-AEB044D06612}"/>
              </a:ext>
            </a:extLst>
          </p:cNvPr>
          <p:cNvSpPr/>
          <p:nvPr/>
        </p:nvSpPr>
        <p:spPr>
          <a:xfrm>
            <a:off x="0" y="428178"/>
            <a:ext cx="914398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&amp;quot"/>
              </a:rPr>
              <a:t>keeping his children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under control </a:t>
            </a:r>
            <a:r>
              <a:rPr lang="en-US" sz="3200" b="1" dirty="0">
                <a:solidFill>
                  <a:schemeClr val="tx1"/>
                </a:solidFill>
                <a:latin typeface="&amp;quot"/>
              </a:rPr>
              <a:t>with all dignity</a:t>
            </a: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NASB</a:t>
            </a:r>
            <a:r>
              <a:rPr lang="en-US" sz="3200" b="1" dirty="0">
                <a:solidFill>
                  <a:schemeClr val="tx1"/>
                </a:solidFill>
                <a:latin typeface="Helvetica Neue"/>
              </a:rPr>
              <a:t> </a:t>
            </a:r>
          </a:p>
          <a:p>
            <a:endParaRPr lang="en-US" sz="3200" b="1" dirty="0">
              <a:solidFill>
                <a:schemeClr val="tx1"/>
              </a:solidFill>
              <a:latin typeface="Helvetica Neue"/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with all dignity keeping his children </a:t>
            </a:r>
            <a:r>
              <a:rPr lang="en-US" sz="3200" b="1" dirty="0">
                <a:solidFill>
                  <a:srgbClr val="0070C0"/>
                </a:solidFill>
              </a:rPr>
              <a:t>sub</a:t>
            </a:r>
            <a:r>
              <a:rPr lang="en-US" sz="3200" b="1" dirty="0">
                <a:solidFill>
                  <a:schemeClr val="tx1"/>
                </a:solidFill>
              </a:rPr>
              <a:t>missive</a:t>
            </a:r>
          </a:p>
          <a:p>
            <a:r>
              <a:rPr lang="en-US" sz="3200" dirty="0">
                <a:solidFill>
                  <a:schemeClr val="tx1"/>
                </a:solidFill>
              </a:rPr>
              <a:t>ESV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200" b="1" dirty="0"/>
              <a:t>having his children in </a:t>
            </a:r>
            <a:r>
              <a:rPr lang="en-US" sz="3200" b="1" dirty="0">
                <a:solidFill>
                  <a:srgbClr val="0070C0"/>
                </a:solidFill>
              </a:rPr>
              <a:t>sub</a:t>
            </a:r>
            <a:r>
              <a:rPr lang="en-US" sz="3200" b="1" dirty="0"/>
              <a:t>mission with all reverence</a:t>
            </a:r>
          </a:p>
          <a:p>
            <a:r>
              <a:rPr lang="en-US" sz="3200" dirty="0">
                <a:solidFill>
                  <a:schemeClr val="tx1"/>
                </a:solidFill>
              </a:rPr>
              <a:t>NKJV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b="1" dirty="0"/>
              <a:t>his children obey him, and he must do so in a manner worthy of full respect.</a:t>
            </a:r>
          </a:p>
          <a:p>
            <a:r>
              <a:rPr lang="en-US" sz="3200" dirty="0">
                <a:solidFill>
                  <a:schemeClr val="tx1"/>
                </a:solidFill>
                <a:latin typeface="Helvetica Neue"/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110406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352</Words>
  <Application>Microsoft Office PowerPoint</Application>
  <PresentationFormat>On-screen Show (4:3)</PresentationFormat>
  <Paragraphs>104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14</cp:revision>
  <dcterms:created xsi:type="dcterms:W3CDTF">2019-08-12T12:00:37Z</dcterms:created>
  <dcterms:modified xsi:type="dcterms:W3CDTF">2019-08-17T14:02:57Z</dcterms:modified>
</cp:coreProperties>
</file>