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59" r:id="rId3"/>
    <p:sldId id="280" r:id="rId4"/>
    <p:sldId id="281" r:id="rId5"/>
    <p:sldId id="282" r:id="rId6"/>
    <p:sldId id="283" r:id="rId7"/>
    <p:sldId id="286" r:id="rId8"/>
    <p:sldId id="287" r:id="rId9"/>
    <p:sldId id="284" r:id="rId10"/>
    <p:sldId id="285" r:id="rId11"/>
    <p:sldId id="289" r:id="rId12"/>
    <p:sldId id="291" r:id="rId13"/>
    <p:sldId id="292" r:id="rId14"/>
    <p:sldId id="293" r:id="rId15"/>
    <p:sldId id="295" r:id="rId16"/>
    <p:sldId id="297" r:id="rId17"/>
    <p:sldId id="290" r:id="rId18"/>
    <p:sldId id="296" r:id="rId19"/>
    <p:sldId id="298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2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5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8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0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3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5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0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9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0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2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3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5C74D-FC36-4073-B2B4-91AB5FE0897C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1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280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ss, outdoor, field, sky&#10;&#10;Description automatically generated">
            <a:extLst>
              <a:ext uri="{FF2B5EF4-FFF2-40B4-BE49-F238E27FC236}">
                <a16:creationId xmlns:a16="http://schemas.microsoft.com/office/drawing/2014/main" id="{B00ED00F-42FA-429E-AE6B-BF979B5E2E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r="1" b="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949A568-DB6F-4B6F-B777-D5E18125D5A1}"/>
              </a:ext>
            </a:extLst>
          </p:cNvPr>
          <p:cNvSpPr/>
          <p:nvPr/>
        </p:nvSpPr>
        <p:spPr>
          <a:xfrm>
            <a:off x="-20" y="1659285"/>
            <a:ext cx="9144000" cy="353943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Be on guard for yourselves and for all the flock, among which the Holy Spirit has made you overseers, to </a:t>
            </a:r>
            <a:r>
              <a:rPr lang="en-US" sz="3200" b="1" u="sng" dirty="0"/>
              <a:t>shepherd the church of God</a:t>
            </a:r>
            <a:r>
              <a:rPr lang="en-US" sz="3200" b="1" dirty="0"/>
              <a:t> </a:t>
            </a:r>
            <a:r>
              <a:rPr lang="en-US" sz="3200" dirty="0"/>
              <a:t>which He purchased with His own blood. I know that after my departure savage wolves will come in among you, not sparing the flock</a:t>
            </a:r>
            <a:r>
              <a:rPr lang="en-US" sz="3200" i="1" dirty="0">
                <a:solidFill>
                  <a:schemeClr val="bg1"/>
                </a:solidFill>
              </a:rPr>
              <a:t>														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													Acts 20:28-29</a:t>
            </a:r>
          </a:p>
        </p:txBody>
      </p:sp>
    </p:spTree>
    <p:extLst>
      <p:ext uri="{BB962C8B-B14F-4D97-AF65-F5344CB8AC3E}">
        <p14:creationId xmlns:p14="http://schemas.microsoft.com/office/powerpoint/2010/main" val="14602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ss, outdoor, field, sky&#10;&#10;Description automatically generated">
            <a:extLst>
              <a:ext uri="{FF2B5EF4-FFF2-40B4-BE49-F238E27FC236}">
                <a16:creationId xmlns:a16="http://schemas.microsoft.com/office/drawing/2014/main" id="{B00ED00F-42FA-429E-AE6B-BF979B5E2E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r="1" b="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C2B8C93-7F35-4CE7-A67E-8DE572AD9AE1}"/>
              </a:ext>
            </a:extLst>
          </p:cNvPr>
          <p:cNvSpPr/>
          <p:nvPr/>
        </p:nvSpPr>
        <p:spPr>
          <a:xfrm>
            <a:off x="72897" y="2761278"/>
            <a:ext cx="8998206" cy="2062103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It is a trustworthy statement: </a:t>
            </a:r>
          </a:p>
          <a:p>
            <a:r>
              <a:rPr lang="en-US" sz="3200" dirty="0"/>
              <a:t>if any man aspires to the office of overseer, it is a fine work he desires to do.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														1 Timothy 3:1</a:t>
            </a:r>
          </a:p>
        </p:txBody>
      </p:sp>
    </p:spTree>
    <p:extLst>
      <p:ext uri="{BB962C8B-B14F-4D97-AF65-F5344CB8AC3E}">
        <p14:creationId xmlns:p14="http://schemas.microsoft.com/office/powerpoint/2010/main" val="82022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ss, outdoor, field, sky&#10;&#10;Description automatically generated">
            <a:extLst>
              <a:ext uri="{FF2B5EF4-FFF2-40B4-BE49-F238E27FC236}">
                <a16:creationId xmlns:a16="http://schemas.microsoft.com/office/drawing/2014/main" id="{B00ED00F-42FA-429E-AE6B-BF979B5E2E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r="1" b="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C2B8C93-7F35-4CE7-A67E-8DE572AD9AE1}"/>
              </a:ext>
            </a:extLst>
          </p:cNvPr>
          <p:cNvSpPr/>
          <p:nvPr/>
        </p:nvSpPr>
        <p:spPr>
          <a:xfrm>
            <a:off x="72897" y="2761278"/>
            <a:ext cx="8998206" cy="2062103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It is a trustworthy statement: </a:t>
            </a:r>
          </a:p>
          <a:p>
            <a:r>
              <a:rPr lang="en-US" sz="3200" dirty="0"/>
              <a:t>if any man aspires to the office of overseer, it is a fine work he desires to do.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														1 Timothy 3:1</a:t>
            </a:r>
          </a:p>
        </p:txBody>
      </p:sp>
    </p:spTree>
    <p:extLst>
      <p:ext uri="{BB962C8B-B14F-4D97-AF65-F5344CB8AC3E}">
        <p14:creationId xmlns:p14="http://schemas.microsoft.com/office/powerpoint/2010/main" val="409416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ss, outdoor, field, sky&#10;&#10;Description automatically generated">
            <a:extLst>
              <a:ext uri="{FF2B5EF4-FFF2-40B4-BE49-F238E27FC236}">
                <a16:creationId xmlns:a16="http://schemas.microsoft.com/office/drawing/2014/main" id="{B00ED00F-42FA-429E-AE6B-BF979B5E2E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r="1" b="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C2B8C93-7F35-4CE7-A67E-8DE572AD9AE1}"/>
              </a:ext>
            </a:extLst>
          </p:cNvPr>
          <p:cNvSpPr/>
          <p:nvPr/>
        </p:nvSpPr>
        <p:spPr>
          <a:xfrm>
            <a:off x="0" y="2761278"/>
            <a:ext cx="9143979" cy="2062103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It is a trustworthy statement: </a:t>
            </a:r>
          </a:p>
          <a:p>
            <a:r>
              <a:rPr lang="en-US" sz="3200" b="1" dirty="0">
                <a:solidFill>
                  <a:srgbClr val="FFFF00"/>
                </a:solidFill>
              </a:rPr>
              <a:t>if any man aspires to the office of overseer, it is a fine work he desires to do.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														1 Timothy 3:1</a:t>
            </a:r>
          </a:p>
        </p:txBody>
      </p:sp>
    </p:spTree>
    <p:extLst>
      <p:ext uri="{BB962C8B-B14F-4D97-AF65-F5344CB8AC3E}">
        <p14:creationId xmlns:p14="http://schemas.microsoft.com/office/powerpoint/2010/main" val="276871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ss, outdoor, field, sky&#10;&#10;Description automatically generated">
            <a:extLst>
              <a:ext uri="{FF2B5EF4-FFF2-40B4-BE49-F238E27FC236}">
                <a16:creationId xmlns:a16="http://schemas.microsoft.com/office/drawing/2014/main" id="{B00ED00F-42FA-429E-AE6B-BF979B5E2E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r="1" b="1"/>
          <a:stretch/>
        </p:blipFill>
        <p:spPr>
          <a:xfrm>
            <a:off x="-4" y="0"/>
            <a:ext cx="9143980" cy="685799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C2B8C93-7F35-4CE7-A67E-8DE572AD9AE1}"/>
              </a:ext>
            </a:extLst>
          </p:cNvPr>
          <p:cNvSpPr/>
          <p:nvPr/>
        </p:nvSpPr>
        <p:spPr>
          <a:xfrm>
            <a:off x="0" y="0"/>
            <a:ext cx="9143979" cy="58477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above reproach (1 Timothy 3:2, Titus 1:6)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EA73AA-93D9-46CB-8DEE-0B97854DEE7F}"/>
              </a:ext>
            </a:extLst>
          </p:cNvPr>
          <p:cNvSpPr/>
          <p:nvPr/>
        </p:nvSpPr>
        <p:spPr>
          <a:xfrm>
            <a:off x="-2" y="584775"/>
            <a:ext cx="9143979" cy="58477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temperate, self-controlled (1 Timothy 3:2, Titus 1:8)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6BE49D-7C57-41FD-A24B-F54745398E11}"/>
              </a:ext>
            </a:extLst>
          </p:cNvPr>
          <p:cNvSpPr/>
          <p:nvPr/>
        </p:nvSpPr>
        <p:spPr>
          <a:xfrm>
            <a:off x="21" y="1169550"/>
            <a:ext cx="9143979" cy="58477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prudent, sensible (1 Timothy 3:2, Titus 1:8)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C04F32-7109-4BEE-A07E-07E5B6AD1569}"/>
              </a:ext>
            </a:extLst>
          </p:cNvPr>
          <p:cNvSpPr/>
          <p:nvPr/>
        </p:nvSpPr>
        <p:spPr>
          <a:xfrm>
            <a:off x="21" y="1754325"/>
            <a:ext cx="9143979" cy="58477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respectable, loving good (1 Timothy 3:2, Titus 1:8)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DE6464-F3BE-44B3-94DE-53CC61987F52}"/>
              </a:ext>
            </a:extLst>
          </p:cNvPr>
          <p:cNvSpPr/>
          <p:nvPr/>
        </p:nvSpPr>
        <p:spPr>
          <a:xfrm>
            <a:off x="-28" y="2339100"/>
            <a:ext cx="9143979" cy="58477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hospitable, hospitable (1 Timothy 3:2, Titus 1:8)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873532-E0DA-4000-AFE4-AC70B5542C92}"/>
              </a:ext>
            </a:extLst>
          </p:cNvPr>
          <p:cNvSpPr/>
          <p:nvPr/>
        </p:nvSpPr>
        <p:spPr>
          <a:xfrm>
            <a:off x="21" y="2923875"/>
            <a:ext cx="9143979" cy="58477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able to teach (1 Timothy 3:2)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626747-626C-43D1-9734-D100C1C7D1F9}"/>
              </a:ext>
            </a:extLst>
          </p:cNvPr>
          <p:cNvSpPr/>
          <p:nvPr/>
        </p:nvSpPr>
        <p:spPr>
          <a:xfrm>
            <a:off x="72872" y="3985702"/>
            <a:ext cx="8998177" cy="255454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 </a:t>
            </a:r>
            <a:r>
              <a:rPr lang="en-US" sz="3200" dirty="0">
                <a:solidFill>
                  <a:schemeClr val="bg1"/>
                </a:solidFill>
              </a:rPr>
              <a:t>holding fast the faithful word which is in accordance with the teaching, so that he will be able both to exhort in sound doctrine and to refute those who contradict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. </a:t>
            </a:r>
          </a:p>
          <a:p>
            <a:r>
              <a:rPr lang="en-US" sz="3200" i="1" dirty="0">
                <a:solidFill>
                  <a:srgbClr val="000000"/>
                </a:solidFill>
                <a:latin typeface="Helvetica Neue"/>
              </a:rPr>
              <a:t>																</a:t>
            </a:r>
            <a:r>
              <a:rPr lang="en-US" sz="3200" i="1" dirty="0">
                <a:solidFill>
                  <a:schemeClr val="bg1"/>
                </a:solidFill>
              </a:rPr>
              <a:t>Titus 1:9</a:t>
            </a:r>
          </a:p>
        </p:txBody>
      </p:sp>
    </p:spTree>
    <p:extLst>
      <p:ext uri="{BB962C8B-B14F-4D97-AF65-F5344CB8AC3E}">
        <p14:creationId xmlns:p14="http://schemas.microsoft.com/office/powerpoint/2010/main" val="3966361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ss, outdoor, field, sky&#10;&#10;Description automatically generated">
            <a:extLst>
              <a:ext uri="{FF2B5EF4-FFF2-40B4-BE49-F238E27FC236}">
                <a16:creationId xmlns:a16="http://schemas.microsoft.com/office/drawing/2014/main" id="{B00ED00F-42FA-429E-AE6B-BF979B5E2E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r="1" b="1"/>
          <a:stretch/>
        </p:blipFill>
        <p:spPr>
          <a:xfrm>
            <a:off x="-4" y="0"/>
            <a:ext cx="9143980" cy="685799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C2B8C93-7F35-4CE7-A67E-8DE572AD9AE1}"/>
              </a:ext>
            </a:extLst>
          </p:cNvPr>
          <p:cNvSpPr/>
          <p:nvPr/>
        </p:nvSpPr>
        <p:spPr>
          <a:xfrm>
            <a:off x="0" y="0"/>
            <a:ext cx="9143979" cy="58477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above reproach (1 Timothy 3:2, Titus 1:5)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EA73AA-93D9-46CB-8DEE-0B97854DEE7F}"/>
              </a:ext>
            </a:extLst>
          </p:cNvPr>
          <p:cNvSpPr/>
          <p:nvPr/>
        </p:nvSpPr>
        <p:spPr>
          <a:xfrm>
            <a:off x="-2" y="584775"/>
            <a:ext cx="9143979" cy="58477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temperate, self-controlled (1 Timothy 3:2, Titus 1:8)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6BE49D-7C57-41FD-A24B-F54745398E11}"/>
              </a:ext>
            </a:extLst>
          </p:cNvPr>
          <p:cNvSpPr/>
          <p:nvPr/>
        </p:nvSpPr>
        <p:spPr>
          <a:xfrm>
            <a:off x="21" y="1169550"/>
            <a:ext cx="9143979" cy="58477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prudent, sensible (1 Timothy 3:2, Titus 1:8)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C04F32-7109-4BEE-A07E-07E5B6AD1569}"/>
              </a:ext>
            </a:extLst>
          </p:cNvPr>
          <p:cNvSpPr/>
          <p:nvPr/>
        </p:nvSpPr>
        <p:spPr>
          <a:xfrm>
            <a:off x="21" y="1754325"/>
            <a:ext cx="9143979" cy="58477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respectable, loving good (1 Timothy 3:2, Titus 1:8)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DE6464-F3BE-44B3-94DE-53CC61987F52}"/>
              </a:ext>
            </a:extLst>
          </p:cNvPr>
          <p:cNvSpPr/>
          <p:nvPr/>
        </p:nvSpPr>
        <p:spPr>
          <a:xfrm>
            <a:off x="-28" y="2339100"/>
            <a:ext cx="9143979" cy="58477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hospitable, hospitable (1 Timothy 3:2, Titus 1:8)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873532-E0DA-4000-AFE4-AC70B5542C92}"/>
              </a:ext>
            </a:extLst>
          </p:cNvPr>
          <p:cNvSpPr/>
          <p:nvPr/>
        </p:nvSpPr>
        <p:spPr>
          <a:xfrm>
            <a:off x="21" y="2923875"/>
            <a:ext cx="9143979" cy="58477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able to teach (1 Timothy 3:2, Titus 1:9)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435970-C882-4184-B6A6-EA8987341A6B}"/>
              </a:ext>
            </a:extLst>
          </p:cNvPr>
          <p:cNvSpPr/>
          <p:nvPr/>
        </p:nvSpPr>
        <p:spPr>
          <a:xfrm>
            <a:off x="21" y="3508650"/>
            <a:ext cx="9143979" cy="58477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not addicted to wine (1 Timothy 3:3; Titus 1:7)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4F5A44-8B64-4C72-98D9-5209175CBF06}"/>
              </a:ext>
            </a:extLst>
          </p:cNvPr>
          <p:cNvSpPr/>
          <p:nvPr/>
        </p:nvSpPr>
        <p:spPr>
          <a:xfrm>
            <a:off x="-29" y="4093425"/>
            <a:ext cx="9143979" cy="58477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not pugnacious (1 Timothy 3:3; Titus 1:7)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B40B08-C355-4058-B2E9-E9CA5AD0CD4C}"/>
              </a:ext>
            </a:extLst>
          </p:cNvPr>
          <p:cNvSpPr/>
          <p:nvPr/>
        </p:nvSpPr>
        <p:spPr>
          <a:xfrm>
            <a:off x="-55" y="4678241"/>
            <a:ext cx="9143979" cy="58477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gentle, not self-willed (1 Timothy 3:3; Titus 1:7)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D8F022D-B0FE-402B-A13B-BC8E07D9D280}"/>
              </a:ext>
            </a:extLst>
          </p:cNvPr>
          <p:cNvSpPr/>
          <p:nvPr/>
        </p:nvSpPr>
        <p:spPr>
          <a:xfrm>
            <a:off x="-107" y="5262975"/>
            <a:ext cx="9143979" cy="107721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uncontentious, not quick-tempered                               (1 Timothy 3:3; Titus 1:7)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34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ss, outdoor, field, sky&#10;&#10;Description automatically generated">
            <a:extLst>
              <a:ext uri="{FF2B5EF4-FFF2-40B4-BE49-F238E27FC236}">
                <a16:creationId xmlns:a16="http://schemas.microsoft.com/office/drawing/2014/main" id="{B00ED00F-42FA-429E-AE6B-BF979B5E2E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r="1" b="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BA1B170-89DE-4A07-BFCA-88E6304BE3F9}"/>
              </a:ext>
            </a:extLst>
          </p:cNvPr>
          <p:cNvSpPr/>
          <p:nvPr/>
        </p:nvSpPr>
        <p:spPr>
          <a:xfrm>
            <a:off x="0" y="0"/>
            <a:ext cx="9143979" cy="107721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free from the love of money, not fond of sordid gain (1 Timothy 3:3; Titus 1:7)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36CB2B-4C74-420F-88DA-6E73FF696894}"/>
              </a:ext>
            </a:extLst>
          </p:cNvPr>
          <p:cNvSpPr/>
          <p:nvPr/>
        </p:nvSpPr>
        <p:spPr>
          <a:xfrm>
            <a:off x="21" y="1077218"/>
            <a:ext cx="9143979" cy="156966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not a new convert, </a:t>
            </a:r>
            <a:r>
              <a:rPr lang="en-US" sz="3200" dirty="0">
                <a:solidFill>
                  <a:schemeClr val="bg1"/>
                </a:solidFill>
              </a:rPr>
              <a:t>so that he will not become conceited and fall into the condemnation incurred by the devil.  (1 Timothy 3:6)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D2EEA2-4B7F-4661-9748-11CD853CA3DF}"/>
              </a:ext>
            </a:extLst>
          </p:cNvPr>
          <p:cNvSpPr/>
          <p:nvPr/>
        </p:nvSpPr>
        <p:spPr>
          <a:xfrm>
            <a:off x="21" y="2646878"/>
            <a:ext cx="9143979" cy="156966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he must have a good reputation with those outside the church, </a:t>
            </a:r>
            <a:r>
              <a:rPr lang="en-US" sz="3200" dirty="0">
                <a:solidFill>
                  <a:schemeClr val="bg1"/>
                </a:solidFill>
              </a:rPr>
              <a:t>so that he will not fall into reproach and the snare of the devil. </a:t>
            </a:r>
            <a:r>
              <a:rPr lang="en-US" sz="3200" dirty="0"/>
              <a:t>(1 Timothy 3:7)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4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ss, outdoor, field, sky&#10;&#10;Description automatically generated">
            <a:extLst>
              <a:ext uri="{FF2B5EF4-FFF2-40B4-BE49-F238E27FC236}">
                <a16:creationId xmlns:a16="http://schemas.microsoft.com/office/drawing/2014/main" id="{B00ED00F-42FA-429E-AE6B-BF979B5E2E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r="1" b="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BA1B170-89DE-4A07-BFCA-88E6304BE3F9}"/>
              </a:ext>
            </a:extLst>
          </p:cNvPr>
          <p:cNvSpPr/>
          <p:nvPr/>
        </p:nvSpPr>
        <p:spPr>
          <a:xfrm>
            <a:off x="0" y="0"/>
            <a:ext cx="9143979" cy="107721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free from the love of money, not fond of sordid gain (1 Timothy 3:3; Titus 1:7)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36CB2B-4C74-420F-88DA-6E73FF696894}"/>
              </a:ext>
            </a:extLst>
          </p:cNvPr>
          <p:cNvSpPr/>
          <p:nvPr/>
        </p:nvSpPr>
        <p:spPr>
          <a:xfrm>
            <a:off x="21" y="1077218"/>
            <a:ext cx="9143979" cy="156966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not a new convert, </a:t>
            </a:r>
            <a:r>
              <a:rPr lang="en-US" sz="3200" dirty="0">
                <a:solidFill>
                  <a:srgbClr val="FFFF00"/>
                </a:solidFill>
              </a:rPr>
              <a:t>so that he will not become conceited and fall into the condemnation incurred by the devil</a:t>
            </a:r>
            <a:r>
              <a:rPr lang="en-US" sz="3200" dirty="0"/>
              <a:t>.  (1 Timothy 3:6)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D2EEA2-4B7F-4661-9748-11CD853CA3DF}"/>
              </a:ext>
            </a:extLst>
          </p:cNvPr>
          <p:cNvSpPr/>
          <p:nvPr/>
        </p:nvSpPr>
        <p:spPr>
          <a:xfrm>
            <a:off x="21" y="2646878"/>
            <a:ext cx="9143979" cy="156966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he must have a good reputation with those outside the church, </a:t>
            </a:r>
            <a:r>
              <a:rPr lang="en-US" sz="3200" dirty="0">
                <a:solidFill>
                  <a:srgbClr val="FFFF00"/>
                </a:solidFill>
              </a:rPr>
              <a:t>so that he will not fall into reproach and the snare of the devil</a:t>
            </a:r>
            <a:r>
              <a:rPr lang="en-US" sz="3200" dirty="0"/>
              <a:t>. (1 Timothy 3:7)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28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39B76F-FE89-4264-B1F7-1C87F8698E81}"/>
              </a:ext>
            </a:extLst>
          </p:cNvPr>
          <p:cNvSpPr/>
          <p:nvPr/>
        </p:nvSpPr>
        <p:spPr>
          <a:xfrm>
            <a:off x="0" y="0"/>
            <a:ext cx="9263269" cy="6842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&amp;quot"/>
              </a:rPr>
              <a:t>It is a trustworthy statement: if any man aspires to the office of overseer, it is a fine work he desires to do.</a:t>
            </a:r>
            <a:r>
              <a:rPr lang="en-US" sz="280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2800" b="1" baseline="30000" dirty="0">
                <a:solidFill>
                  <a:schemeClr val="bg1"/>
                </a:solidFill>
                <a:latin typeface="&amp;quot"/>
              </a:rPr>
              <a:t>2 </a:t>
            </a:r>
            <a:r>
              <a:rPr lang="en-US" sz="2800" dirty="0">
                <a:solidFill>
                  <a:schemeClr val="bg1"/>
                </a:solidFill>
                <a:latin typeface="&amp;quot"/>
              </a:rPr>
              <a:t>An overseer, then, must be above reproach, the husband of one wife, temperate, prudent, respectable, hospitable, able to teach,</a:t>
            </a:r>
            <a:r>
              <a:rPr lang="en-US" sz="280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2800" b="1" baseline="30000" dirty="0">
                <a:solidFill>
                  <a:schemeClr val="bg1"/>
                </a:solidFill>
                <a:latin typeface="&amp;quot"/>
              </a:rPr>
              <a:t>3 </a:t>
            </a:r>
            <a:r>
              <a:rPr lang="en-US" sz="2800" dirty="0">
                <a:solidFill>
                  <a:schemeClr val="bg1"/>
                </a:solidFill>
                <a:latin typeface="&amp;quot"/>
              </a:rPr>
              <a:t>not addicted to wine or pugnacious, but gentle, peaceable, free from the love of money.</a:t>
            </a:r>
            <a:r>
              <a:rPr lang="en-US" sz="280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2800" b="1" baseline="30000" dirty="0">
                <a:solidFill>
                  <a:schemeClr val="bg1"/>
                </a:solidFill>
                <a:latin typeface="&amp;quot"/>
              </a:rPr>
              <a:t>4 </a:t>
            </a:r>
            <a:r>
              <a:rPr lang="en-US" sz="2800" dirty="0">
                <a:solidFill>
                  <a:schemeClr val="bg1"/>
                </a:solidFill>
                <a:latin typeface="&amp;quot"/>
              </a:rPr>
              <a:t>He must be one who manages his own household well, keeping his children under control with all dignity</a:t>
            </a:r>
            <a:r>
              <a:rPr lang="en-US" sz="280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2800" b="1" baseline="30000" dirty="0">
                <a:solidFill>
                  <a:schemeClr val="bg1"/>
                </a:solidFill>
                <a:latin typeface="&amp;quot"/>
              </a:rPr>
              <a:t>5 </a:t>
            </a:r>
            <a:r>
              <a:rPr lang="en-US" sz="2800" dirty="0">
                <a:solidFill>
                  <a:schemeClr val="bg1"/>
                </a:solidFill>
                <a:latin typeface="&amp;quot"/>
              </a:rPr>
              <a:t>(but if a man does not know how to manage his own household, how will he take care of the church of God?),</a:t>
            </a:r>
            <a:r>
              <a:rPr lang="en-US" sz="2800" dirty="0">
                <a:solidFill>
                  <a:schemeClr val="bg1"/>
                </a:solidFill>
                <a:latin typeface="Helvetica Neue"/>
              </a:rPr>
              <a:t> </a:t>
            </a:r>
          </a:p>
          <a:p>
            <a:endParaRPr lang="en-US" sz="2800" b="1" baseline="30000" dirty="0">
              <a:solidFill>
                <a:schemeClr val="bg1"/>
              </a:solidFill>
              <a:latin typeface="Helvetica Neue"/>
            </a:endParaRPr>
          </a:p>
          <a:p>
            <a:r>
              <a:rPr lang="en-US" sz="2800" b="1" baseline="30000" dirty="0">
                <a:solidFill>
                  <a:schemeClr val="bg1"/>
                </a:solidFill>
                <a:latin typeface="&amp;quot"/>
              </a:rPr>
              <a:t>6 </a:t>
            </a:r>
            <a:r>
              <a:rPr lang="en-US" sz="2800" dirty="0">
                <a:solidFill>
                  <a:schemeClr val="bg1"/>
                </a:solidFill>
                <a:latin typeface="&amp;quot"/>
              </a:rPr>
              <a:t>and not a new convert, so that he will not become conceited and fall into the condemnation incurred by the devil.</a:t>
            </a:r>
            <a:r>
              <a:rPr lang="en-US" sz="280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2800" b="1" baseline="30000" dirty="0">
                <a:solidFill>
                  <a:schemeClr val="bg1"/>
                </a:solidFill>
                <a:latin typeface="&amp;quot"/>
              </a:rPr>
              <a:t>7 </a:t>
            </a:r>
            <a:r>
              <a:rPr lang="en-US" sz="2800" dirty="0">
                <a:solidFill>
                  <a:schemeClr val="bg1"/>
                </a:solidFill>
                <a:latin typeface="&amp;quot"/>
              </a:rPr>
              <a:t>And he must have a good reputation with those outside the church,  so that he will not fall into reproach and the snare of the devil. 														</a:t>
            </a:r>
            <a:r>
              <a:rPr lang="en-US" sz="2800" i="1" dirty="0">
                <a:solidFill>
                  <a:schemeClr val="bg1"/>
                </a:solidFill>
                <a:latin typeface="&amp;quot"/>
              </a:rPr>
              <a:t>1 Timothy 3:1-7</a:t>
            </a:r>
            <a:endParaRPr lang="en-US" sz="2800" i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446364-6FFB-4A44-9EA3-84A8579B9703}"/>
              </a:ext>
            </a:extLst>
          </p:cNvPr>
          <p:cNvCxnSpPr/>
          <p:nvPr/>
        </p:nvCxnSpPr>
        <p:spPr>
          <a:xfrm>
            <a:off x="0" y="4452730"/>
            <a:ext cx="91440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632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39B76F-FE89-4264-B1F7-1C87F8698E81}"/>
              </a:ext>
            </a:extLst>
          </p:cNvPr>
          <p:cNvSpPr/>
          <p:nvPr/>
        </p:nvSpPr>
        <p:spPr>
          <a:xfrm>
            <a:off x="0" y="0"/>
            <a:ext cx="926326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&amp;quot"/>
              </a:rPr>
              <a:t>It is a trustworthy statement: if any man aspires to the office of overseer, it is a fine work he desires to do.</a:t>
            </a:r>
            <a:r>
              <a:rPr lang="en-US" sz="280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2800" b="1" baseline="30000" dirty="0">
                <a:solidFill>
                  <a:schemeClr val="bg1"/>
                </a:solidFill>
                <a:latin typeface="&amp;quot"/>
              </a:rPr>
              <a:t>2 </a:t>
            </a:r>
            <a:r>
              <a:rPr lang="en-US" sz="2800" dirty="0">
                <a:solidFill>
                  <a:schemeClr val="bg1"/>
                </a:solidFill>
                <a:latin typeface="&amp;quot"/>
              </a:rPr>
              <a:t>An overseer, then, must be above reproach, the husband of one wife, temperate, prudent, respectable, hospitable, able to teach,</a:t>
            </a:r>
            <a:r>
              <a:rPr lang="en-US" sz="280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2800" b="1" baseline="30000" dirty="0">
                <a:solidFill>
                  <a:schemeClr val="bg1"/>
                </a:solidFill>
                <a:latin typeface="&amp;quot"/>
              </a:rPr>
              <a:t>3 </a:t>
            </a:r>
            <a:r>
              <a:rPr lang="en-US" sz="2800" dirty="0">
                <a:solidFill>
                  <a:schemeClr val="bg1"/>
                </a:solidFill>
                <a:latin typeface="&amp;quot"/>
              </a:rPr>
              <a:t>not addicted to wine or pugnacious, but gentle, peaceable, free from the love of money.</a:t>
            </a:r>
            <a:r>
              <a:rPr lang="en-US" sz="280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2800" b="1" baseline="30000" dirty="0">
                <a:solidFill>
                  <a:schemeClr val="bg1"/>
                </a:solidFill>
                <a:latin typeface="&amp;quot"/>
              </a:rPr>
              <a:t>4 </a:t>
            </a:r>
            <a:r>
              <a:rPr lang="en-US" sz="2800" dirty="0">
                <a:solidFill>
                  <a:schemeClr val="bg1"/>
                </a:solidFill>
                <a:latin typeface="&amp;quot"/>
              </a:rPr>
              <a:t>He must be one who manages his own household well, keeping his children under control with all dignity</a:t>
            </a:r>
            <a:r>
              <a:rPr lang="en-US" sz="280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2800" b="1" baseline="30000" dirty="0">
                <a:solidFill>
                  <a:schemeClr val="bg1"/>
                </a:solidFill>
                <a:latin typeface="&amp;quot"/>
              </a:rPr>
              <a:t>5 </a:t>
            </a:r>
            <a:r>
              <a:rPr lang="en-US" sz="2800" dirty="0">
                <a:solidFill>
                  <a:schemeClr val="bg1"/>
                </a:solidFill>
                <a:latin typeface="&amp;quot"/>
              </a:rPr>
              <a:t>(but if a man does not know how to manage his own household, how will he take care of the church of God?),</a:t>
            </a:r>
            <a:r>
              <a:rPr lang="en-US" sz="280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2800" b="1" baseline="30000" dirty="0">
                <a:solidFill>
                  <a:schemeClr val="bg1"/>
                </a:solidFill>
                <a:latin typeface="&amp;quot"/>
              </a:rPr>
              <a:t>6 </a:t>
            </a:r>
            <a:r>
              <a:rPr lang="en-US" sz="2800" dirty="0">
                <a:solidFill>
                  <a:schemeClr val="bg1"/>
                </a:solidFill>
                <a:latin typeface="&amp;quot"/>
              </a:rPr>
              <a:t>and not a new convert, so that he will not become conceited and fall into the condemnation incurred by the devil.</a:t>
            </a:r>
            <a:r>
              <a:rPr lang="en-US" sz="280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2800" b="1" baseline="30000" dirty="0">
                <a:solidFill>
                  <a:schemeClr val="bg1"/>
                </a:solidFill>
                <a:latin typeface="&amp;quot"/>
              </a:rPr>
              <a:t>7 </a:t>
            </a:r>
            <a:r>
              <a:rPr lang="en-US" sz="2800" dirty="0">
                <a:solidFill>
                  <a:schemeClr val="bg1"/>
                </a:solidFill>
                <a:latin typeface="&amp;quot"/>
              </a:rPr>
              <a:t>And he must have a good reputation with those outside the church,  so that he will not fall into reproach and the snare of the devil. 																										</a:t>
            </a:r>
            <a:r>
              <a:rPr lang="en-US" sz="2800" i="1" dirty="0">
                <a:solidFill>
                  <a:schemeClr val="bg1"/>
                </a:solidFill>
                <a:latin typeface="&amp;quot"/>
              </a:rPr>
              <a:t>1 Timothy 3:1-7</a:t>
            </a:r>
            <a:endParaRPr lang="en-US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97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urniture&#10;&#10;Description automatically generated">
            <a:extLst>
              <a:ext uri="{FF2B5EF4-FFF2-40B4-BE49-F238E27FC236}">
                <a16:creationId xmlns:a16="http://schemas.microsoft.com/office/drawing/2014/main" id="{71C4CB4E-3E0D-4AA6-9A25-C36FB92D6F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0" y="10"/>
            <a:ext cx="9143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E6F927-F876-475D-B1B1-2157666100BC}"/>
              </a:ext>
            </a:extLst>
          </p:cNvPr>
          <p:cNvSpPr txBox="1"/>
          <p:nvPr/>
        </p:nvSpPr>
        <p:spPr>
          <a:xfrm>
            <a:off x="357798" y="2975113"/>
            <a:ext cx="8428384" cy="110799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FFFF00"/>
                </a:solidFill>
              </a:rPr>
              <a:t>The Organized Church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BB0F99-840D-4F6C-B9E1-48DCD6B67E74}"/>
              </a:ext>
            </a:extLst>
          </p:cNvPr>
          <p:cNvSpPr txBox="1"/>
          <p:nvPr/>
        </p:nvSpPr>
        <p:spPr>
          <a:xfrm>
            <a:off x="357798" y="4083109"/>
            <a:ext cx="8322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Virtuous Shepherds</a:t>
            </a:r>
          </a:p>
        </p:txBody>
      </p:sp>
    </p:spTree>
    <p:extLst>
      <p:ext uri="{BB962C8B-B14F-4D97-AF65-F5344CB8AC3E}">
        <p14:creationId xmlns:p14="http://schemas.microsoft.com/office/powerpoint/2010/main" val="421312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urniture&#10;&#10;Description automatically generated">
            <a:extLst>
              <a:ext uri="{FF2B5EF4-FFF2-40B4-BE49-F238E27FC236}">
                <a16:creationId xmlns:a16="http://schemas.microsoft.com/office/drawing/2014/main" id="{71C4CB4E-3E0D-4AA6-9A25-C36FB92D6F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0" y="10"/>
            <a:ext cx="9143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E6F927-F876-475D-B1B1-2157666100BC}"/>
              </a:ext>
            </a:extLst>
          </p:cNvPr>
          <p:cNvSpPr txBox="1"/>
          <p:nvPr/>
        </p:nvSpPr>
        <p:spPr>
          <a:xfrm>
            <a:off x="357798" y="2975113"/>
            <a:ext cx="8428384" cy="110799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FFFF00"/>
                </a:solidFill>
              </a:rPr>
              <a:t>The Organized Church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BB0F99-840D-4F6C-B9E1-48DCD6B67E74}"/>
              </a:ext>
            </a:extLst>
          </p:cNvPr>
          <p:cNvSpPr txBox="1"/>
          <p:nvPr/>
        </p:nvSpPr>
        <p:spPr>
          <a:xfrm>
            <a:off x="357798" y="4083109"/>
            <a:ext cx="8322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Virtuous Shepherds</a:t>
            </a:r>
          </a:p>
        </p:txBody>
      </p:sp>
    </p:spTree>
    <p:extLst>
      <p:ext uri="{BB962C8B-B14F-4D97-AF65-F5344CB8AC3E}">
        <p14:creationId xmlns:p14="http://schemas.microsoft.com/office/powerpoint/2010/main" val="139741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ss, outdoor, field, sky&#10;&#10;Description automatically generated">
            <a:extLst>
              <a:ext uri="{FF2B5EF4-FFF2-40B4-BE49-F238E27FC236}">
                <a16:creationId xmlns:a16="http://schemas.microsoft.com/office/drawing/2014/main" id="{B00ED00F-42FA-429E-AE6B-BF979B5E2E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r="1" b="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949A568-DB6F-4B6F-B777-D5E18125D5A1}"/>
              </a:ext>
            </a:extLst>
          </p:cNvPr>
          <p:cNvSpPr/>
          <p:nvPr/>
        </p:nvSpPr>
        <p:spPr>
          <a:xfrm>
            <a:off x="212034" y="2624075"/>
            <a:ext cx="8719931" cy="2062103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Now Moses was </a:t>
            </a:r>
            <a:r>
              <a:rPr lang="en-US" sz="3200" b="1" u="sng" dirty="0">
                <a:solidFill>
                  <a:schemeClr val="bg1"/>
                </a:solidFill>
              </a:rPr>
              <a:t>pasturing the flock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of Jethro his father-in-law, the priest of Midian; and he led the flock to the west side of the wilderness and came to Horeb, the mountain of God. </a:t>
            </a:r>
            <a:r>
              <a:rPr lang="en-US" sz="3200" i="1" dirty="0">
                <a:solidFill>
                  <a:schemeClr val="bg1"/>
                </a:solidFill>
              </a:rPr>
              <a:t>Exodus 3:1</a:t>
            </a:r>
          </a:p>
        </p:txBody>
      </p:sp>
    </p:spTree>
    <p:extLst>
      <p:ext uri="{BB962C8B-B14F-4D97-AF65-F5344CB8AC3E}">
        <p14:creationId xmlns:p14="http://schemas.microsoft.com/office/powerpoint/2010/main" val="125629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ss, outdoor, field, sky&#10;&#10;Description automatically generated">
            <a:extLst>
              <a:ext uri="{FF2B5EF4-FFF2-40B4-BE49-F238E27FC236}">
                <a16:creationId xmlns:a16="http://schemas.microsoft.com/office/drawing/2014/main" id="{B00ED00F-42FA-429E-AE6B-BF979B5E2E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r="1" b="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949A568-DB6F-4B6F-B777-D5E18125D5A1}"/>
              </a:ext>
            </a:extLst>
          </p:cNvPr>
          <p:cNvSpPr/>
          <p:nvPr/>
        </p:nvSpPr>
        <p:spPr>
          <a:xfrm>
            <a:off x="212034" y="2465049"/>
            <a:ext cx="8719931" cy="255454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/>
              <a:t>52 </a:t>
            </a:r>
            <a:r>
              <a:rPr lang="en-US" sz="3200" dirty="0"/>
              <a:t>But He led forth His own people </a:t>
            </a:r>
            <a:r>
              <a:rPr lang="en-US" sz="3200" b="1" dirty="0"/>
              <a:t>like sheep</a:t>
            </a:r>
            <a:br>
              <a:rPr lang="en-US" sz="3200" dirty="0"/>
            </a:br>
            <a:r>
              <a:rPr lang="en-US" sz="3200" dirty="0"/>
              <a:t>And guided them in the wilderness </a:t>
            </a:r>
            <a:r>
              <a:rPr lang="en-US" sz="3200" b="1" dirty="0"/>
              <a:t>like a flock</a:t>
            </a:r>
            <a:r>
              <a:rPr lang="en-US" sz="3200" dirty="0"/>
              <a:t>;</a:t>
            </a:r>
            <a:br>
              <a:rPr lang="en-US" sz="3200" dirty="0"/>
            </a:br>
            <a:r>
              <a:rPr lang="en-US" sz="3200" b="1" baseline="30000" dirty="0"/>
              <a:t>53 </a:t>
            </a:r>
            <a:r>
              <a:rPr lang="en-US" sz="3200" dirty="0"/>
              <a:t>He led them safely, so that they did not fear;</a:t>
            </a:r>
            <a:br>
              <a:rPr lang="en-US" sz="3200" dirty="0"/>
            </a:br>
            <a:r>
              <a:rPr lang="en-US" sz="3200" dirty="0"/>
              <a:t>But the sea engulfed their enemies.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													Psalm 78:52-53</a:t>
            </a:r>
          </a:p>
        </p:txBody>
      </p:sp>
    </p:spTree>
    <p:extLst>
      <p:ext uri="{BB962C8B-B14F-4D97-AF65-F5344CB8AC3E}">
        <p14:creationId xmlns:p14="http://schemas.microsoft.com/office/powerpoint/2010/main" val="195801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ss, outdoor, field, sky&#10;&#10;Description automatically generated">
            <a:extLst>
              <a:ext uri="{FF2B5EF4-FFF2-40B4-BE49-F238E27FC236}">
                <a16:creationId xmlns:a16="http://schemas.microsoft.com/office/drawing/2014/main" id="{B00ED00F-42FA-429E-AE6B-BF979B5E2E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r="1" b="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949A568-DB6F-4B6F-B777-D5E18125D5A1}"/>
              </a:ext>
            </a:extLst>
          </p:cNvPr>
          <p:cNvSpPr/>
          <p:nvPr/>
        </p:nvSpPr>
        <p:spPr>
          <a:xfrm>
            <a:off x="212034" y="2397948"/>
            <a:ext cx="8719931" cy="2062103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And Samuel said to Jesse, “Are these all the children?” And he said, “There remains yet the youngest, and behold, </a:t>
            </a:r>
            <a:r>
              <a:rPr lang="en-US" sz="3200" b="1" u="sng" dirty="0"/>
              <a:t>he is tending the sheep</a:t>
            </a:r>
            <a:r>
              <a:rPr lang="en-US" sz="3200" dirty="0"/>
              <a:t>.” …</a:t>
            </a:r>
            <a:r>
              <a:rPr lang="en-US" sz="3200" i="1" dirty="0">
                <a:solidFill>
                  <a:schemeClr val="bg1"/>
                </a:solidFill>
              </a:rPr>
              <a:t>													1 Samuel 16:11</a:t>
            </a:r>
          </a:p>
        </p:txBody>
      </p:sp>
    </p:spTree>
    <p:extLst>
      <p:ext uri="{BB962C8B-B14F-4D97-AF65-F5344CB8AC3E}">
        <p14:creationId xmlns:p14="http://schemas.microsoft.com/office/powerpoint/2010/main" val="358618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ss, outdoor, field, sky&#10;&#10;Description automatically generated">
            <a:extLst>
              <a:ext uri="{FF2B5EF4-FFF2-40B4-BE49-F238E27FC236}">
                <a16:creationId xmlns:a16="http://schemas.microsoft.com/office/drawing/2014/main" id="{B00ED00F-42FA-429E-AE6B-BF979B5E2E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r="1" b="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949A568-DB6F-4B6F-B777-D5E18125D5A1}"/>
              </a:ext>
            </a:extLst>
          </p:cNvPr>
          <p:cNvSpPr/>
          <p:nvPr/>
        </p:nvSpPr>
        <p:spPr>
          <a:xfrm>
            <a:off x="0" y="436626"/>
            <a:ext cx="9144000" cy="501675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/>
              <a:t>70 </a:t>
            </a:r>
            <a:r>
              <a:rPr lang="en-US" sz="3200" dirty="0"/>
              <a:t>He also chose David His servant</a:t>
            </a:r>
            <a:br>
              <a:rPr lang="en-US" sz="3200" dirty="0"/>
            </a:br>
            <a:r>
              <a:rPr lang="en-US" sz="3200" dirty="0"/>
              <a:t>And took him </a:t>
            </a:r>
            <a:r>
              <a:rPr lang="en-US" sz="3200" b="1" u="sng" dirty="0"/>
              <a:t>from the sheepfolds</a:t>
            </a:r>
            <a:r>
              <a:rPr lang="en-US" sz="3200" dirty="0"/>
              <a:t>; </a:t>
            </a:r>
          </a:p>
          <a:p>
            <a:r>
              <a:rPr lang="en-US" sz="3200" b="1" baseline="30000" dirty="0"/>
              <a:t>71 </a:t>
            </a:r>
            <a:r>
              <a:rPr lang="en-US" sz="3200" dirty="0"/>
              <a:t>From the care of the ewes with suckling lambs He brought him</a:t>
            </a:r>
            <a:br>
              <a:rPr lang="en-US" sz="3200" dirty="0"/>
            </a:br>
            <a:r>
              <a:rPr lang="en-US" sz="3200" b="1" u="sng" dirty="0"/>
              <a:t>To shepherd </a:t>
            </a:r>
            <a:r>
              <a:rPr lang="en-US" sz="3200" dirty="0"/>
              <a:t>Jacob His people,</a:t>
            </a:r>
            <a:br>
              <a:rPr lang="en-US" sz="3200" dirty="0"/>
            </a:br>
            <a:r>
              <a:rPr lang="en-US" sz="3200" dirty="0"/>
              <a:t>And Israel His inheritance.</a:t>
            </a:r>
            <a:br>
              <a:rPr lang="en-US" sz="3200" dirty="0"/>
            </a:br>
            <a:r>
              <a:rPr lang="en-US" sz="3200" b="1" baseline="30000" dirty="0"/>
              <a:t>72 </a:t>
            </a:r>
            <a:r>
              <a:rPr lang="en-US" sz="3200" dirty="0"/>
              <a:t>So </a:t>
            </a:r>
            <a:r>
              <a:rPr lang="en-US" sz="3200" b="1" u="sng" dirty="0"/>
              <a:t>he shepherded them</a:t>
            </a:r>
            <a:r>
              <a:rPr lang="en-US" sz="3200" b="1" dirty="0"/>
              <a:t> </a:t>
            </a:r>
            <a:r>
              <a:rPr lang="en-US" sz="3200" dirty="0"/>
              <a:t>according to the integrity of his heart,</a:t>
            </a:r>
            <a:br>
              <a:rPr lang="en-US" sz="3200" dirty="0"/>
            </a:br>
            <a:r>
              <a:rPr lang="en-US" sz="3200" dirty="0"/>
              <a:t>And guided them with his skillful hands.</a:t>
            </a:r>
            <a:r>
              <a:rPr lang="en-US" sz="3200" i="1" dirty="0">
                <a:solidFill>
                  <a:schemeClr val="bg1"/>
                </a:solidFill>
              </a:rPr>
              <a:t>																		Psalm 78:70-72</a:t>
            </a:r>
          </a:p>
        </p:txBody>
      </p:sp>
    </p:spTree>
    <p:extLst>
      <p:ext uri="{BB962C8B-B14F-4D97-AF65-F5344CB8AC3E}">
        <p14:creationId xmlns:p14="http://schemas.microsoft.com/office/powerpoint/2010/main" val="4071980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ss, outdoor, field, sky&#10;&#10;Description automatically generated">
            <a:extLst>
              <a:ext uri="{FF2B5EF4-FFF2-40B4-BE49-F238E27FC236}">
                <a16:creationId xmlns:a16="http://schemas.microsoft.com/office/drawing/2014/main" id="{B00ED00F-42FA-429E-AE6B-BF979B5E2E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r="1" b="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949A568-DB6F-4B6F-B777-D5E18125D5A1}"/>
              </a:ext>
            </a:extLst>
          </p:cNvPr>
          <p:cNvSpPr/>
          <p:nvPr/>
        </p:nvSpPr>
        <p:spPr>
          <a:xfrm>
            <a:off x="0" y="1536529"/>
            <a:ext cx="9144000" cy="156966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“My people have become lost sheep;</a:t>
            </a:r>
            <a:br>
              <a:rPr lang="en-US" sz="3200" dirty="0"/>
            </a:br>
            <a:r>
              <a:rPr lang="en-US" sz="3200" dirty="0"/>
              <a:t>Their shepherds have led them astray. …</a:t>
            </a:r>
            <a:r>
              <a:rPr lang="en-US" sz="3200" i="1" dirty="0">
                <a:solidFill>
                  <a:schemeClr val="bg1"/>
                </a:solidFill>
              </a:rPr>
              <a:t>																			Jeremiah 50:6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210FD2-016B-4EAC-8E20-B814E8C24475}"/>
              </a:ext>
            </a:extLst>
          </p:cNvPr>
          <p:cNvSpPr/>
          <p:nvPr/>
        </p:nvSpPr>
        <p:spPr>
          <a:xfrm>
            <a:off x="-20" y="3902765"/>
            <a:ext cx="9144000" cy="156966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“Woe to the worthless shepherd</a:t>
            </a:r>
            <a:br>
              <a:rPr lang="en-US" sz="3200" dirty="0"/>
            </a:br>
            <a:r>
              <a:rPr lang="en-US" sz="3200" dirty="0"/>
              <a:t>Who leaves the flock! …</a:t>
            </a:r>
            <a:r>
              <a:rPr lang="en-US" sz="3200" i="1" dirty="0">
                <a:solidFill>
                  <a:schemeClr val="bg1"/>
                </a:solidFill>
              </a:rPr>
              <a:t>																								  Zechariah 11:17</a:t>
            </a:r>
          </a:p>
        </p:txBody>
      </p:sp>
    </p:spTree>
    <p:extLst>
      <p:ext uri="{BB962C8B-B14F-4D97-AF65-F5344CB8AC3E}">
        <p14:creationId xmlns:p14="http://schemas.microsoft.com/office/powerpoint/2010/main" val="241023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ss, outdoor, field, sky&#10;&#10;Description automatically generated">
            <a:extLst>
              <a:ext uri="{FF2B5EF4-FFF2-40B4-BE49-F238E27FC236}">
                <a16:creationId xmlns:a16="http://schemas.microsoft.com/office/drawing/2014/main" id="{B00ED00F-42FA-429E-AE6B-BF979B5E2E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r="1" b="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AEF7C99-869C-4CEC-AF38-360720E354E2}"/>
              </a:ext>
            </a:extLst>
          </p:cNvPr>
          <p:cNvSpPr/>
          <p:nvPr/>
        </p:nvSpPr>
        <p:spPr>
          <a:xfrm>
            <a:off x="0" y="674400"/>
            <a:ext cx="9144000" cy="55092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“Son of man, prophesy against the shepherds of Israel. Prophesy and say to those shepherds, ‘Thus says the Lord </a:t>
            </a:r>
            <a:r>
              <a:rPr lang="en-US" sz="3200" cap="small" dirty="0"/>
              <a:t>God</a:t>
            </a:r>
            <a:r>
              <a:rPr lang="en-US" sz="3200" dirty="0"/>
              <a:t>, “Woe, </a:t>
            </a:r>
            <a:r>
              <a:rPr lang="en-US" sz="3200" b="1" u="sng" dirty="0"/>
              <a:t>shepherds of Israel who have been feeding themselves</a:t>
            </a:r>
            <a:r>
              <a:rPr lang="en-US" sz="3200" dirty="0"/>
              <a:t>! Should not the shepherds feed the flock? …</a:t>
            </a:r>
            <a:r>
              <a:rPr lang="en-US" b="1" baseline="30000" dirty="0"/>
              <a:t> </a:t>
            </a:r>
            <a:r>
              <a:rPr lang="en-US" sz="3200" dirty="0"/>
              <a:t>“As I live,” declares the Lord </a:t>
            </a:r>
            <a:r>
              <a:rPr lang="en-US" sz="3200" cap="small" dirty="0"/>
              <a:t>God</a:t>
            </a:r>
            <a:r>
              <a:rPr lang="en-US" sz="3200" dirty="0"/>
              <a:t>, “surely because My flock has become a prey, My flock has even become food for all the beasts of the field for lack of a shepherd, and My </a:t>
            </a:r>
            <a:r>
              <a:rPr lang="en-US" sz="3200" b="1" u="sng" dirty="0"/>
              <a:t>shepherds did not search for My flock</a:t>
            </a:r>
            <a:r>
              <a:rPr lang="en-US" sz="3200" dirty="0"/>
              <a:t>, but rather the </a:t>
            </a:r>
            <a:r>
              <a:rPr lang="en-US" sz="3200" b="1" u="sng" dirty="0"/>
              <a:t>shepherds fed themselves and did not feed My flock</a:t>
            </a:r>
            <a:r>
              <a:rPr lang="en-US" sz="3200" dirty="0"/>
              <a:t>; </a:t>
            </a:r>
            <a:r>
              <a:rPr lang="en-US" sz="3200" i="1" dirty="0">
                <a:solidFill>
                  <a:schemeClr val="bg1"/>
                </a:solidFill>
              </a:rPr>
              <a:t>														Ezekiel 34:2, 8</a:t>
            </a:r>
          </a:p>
        </p:txBody>
      </p:sp>
    </p:spTree>
    <p:extLst>
      <p:ext uri="{BB962C8B-B14F-4D97-AF65-F5344CB8AC3E}">
        <p14:creationId xmlns:p14="http://schemas.microsoft.com/office/powerpoint/2010/main" val="324149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ss, outdoor, field, sky&#10;&#10;Description automatically generated">
            <a:extLst>
              <a:ext uri="{FF2B5EF4-FFF2-40B4-BE49-F238E27FC236}">
                <a16:creationId xmlns:a16="http://schemas.microsoft.com/office/drawing/2014/main" id="{B00ED00F-42FA-429E-AE6B-BF979B5E2E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r="1" b="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949A568-DB6F-4B6F-B777-D5E18125D5A1}"/>
              </a:ext>
            </a:extLst>
          </p:cNvPr>
          <p:cNvSpPr/>
          <p:nvPr/>
        </p:nvSpPr>
        <p:spPr>
          <a:xfrm>
            <a:off x="-20" y="105322"/>
            <a:ext cx="9144000" cy="2062103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“I am the </a:t>
            </a:r>
            <a:r>
              <a:rPr lang="en-US" sz="3200" b="1" u="sng" dirty="0"/>
              <a:t>good shepherd</a:t>
            </a:r>
            <a:r>
              <a:rPr lang="en-US" sz="3200" dirty="0"/>
              <a:t>; the </a:t>
            </a:r>
            <a:r>
              <a:rPr lang="en-US" sz="3200" b="1" u="sng" dirty="0"/>
              <a:t>good shepherd</a:t>
            </a:r>
            <a:r>
              <a:rPr lang="en-US" sz="3200" b="1" dirty="0"/>
              <a:t> </a:t>
            </a:r>
            <a:r>
              <a:rPr lang="en-US" sz="3200" dirty="0"/>
              <a:t>lays down His life for the sheep. …I am the </a:t>
            </a:r>
            <a:r>
              <a:rPr lang="en-US" sz="3200" b="1" u="sng" dirty="0"/>
              <a:t>good</a:t>
            </a:r>
            <a:r>
              <a:rPr lang="en-US" sz="3200" dirty="0"/>
              <a:t> </a:t>
            </a:r>
            <a:r>
              <a:rPr lang="en-US" sz="3200" b="1" u="sng" dirty="0"/>
              <a:t>shepherd,</a:t>
            </a:r>
            <a:r>
              <a:rPr lang="en-US" sz="3200" dirty="0"/>
              <a:t> and I know My own and My own know Me. </a:t>
            </a:r>
            <a:r>
              <a:rPr lang="en-US" sz="3200" i="1" dirty="0">
                <a:solidFill>
                  <a:schemeClr val="bg1"/>
                </a:solidFill>
              </a:rPr>
              <a:t>														John 10:11, 14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646196-6C61-4D0A-A76F-51BF72D1B723}"/>
              </a:ext>
            </a:extLst>
          </p:cNvPr>
          <p:cNvSpPr/>
          <p:nvPr/>
        </p:nvSpPr>
        <p:spPr>
          <a:xfrm>
            <a:off x="0" y="2397948"/>
            <a:ext cx="9144000" cy="2062103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Now the God of peace, who brought up from the dead the </a:t>
            </a:r>
            <a:r>
              <a:rPr lang="en-US" sz="3200" b="1" u="sng" dirty="0"/>
              <a:t>great Shepherd</a:t>
            </a:r>
            <a:r>
              <a:rPr lang="en-US" sz="3200" b="1" dirty="0"/>
              <a:t> </a:t>
            </a:r>
            <a:r>
              <a:rPr lang="en-US" sz="3200" dirty="0"/>
              <a:t>of the sheep through the blood of the eternal covenant, even Jesus our Lord, </a:t>
            </a:r>
            <a:r>
              <a:rPr lang="en-US" sz="3200" i="1" dirty="0">
                <a:solidFill>
                  <a:schemeClr val="bg1"/>
                </a:solidFill>
              </a:rPr>
              <a:t>														    Hebrews 13:20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4EE2CA-00FE-4A1B-941C-BAB78F2877DB}"/>
              </a:ext>
            </a:extLst>
          </p:cNvPr>
          <p:cNvSpPr/>
          <p:nvPr/>
        </p:nvSpPr>
        <p:spPr>
          <a:xfrm>
            <a:off x="0" y="4690575"/>
            <a:ext cx="9144000" cy="156966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And when the </a:t>
            </a:r>
            <a:r>
              <a:rPr lang="en-US" sz="3200" b="1" u="sng" dirty="0"/>
              <a:t>Chief Shepherd</a:t>
            </a:r>
            <a:r>
              <a:rPr lang="en-US" sz="3200" b="1" dirty="0"/>
              <a:t> </a:t>
            </a:r>
            <a:r>
              <a:rPr lang="en-US" sz="3200" dirty="0"/>
              <a:t>appears, you will receive the unfading crown of glory.</a:t>
            </a:r>
            <a:r>
              <a:rPr lang="en-US" sz="3200" i="1" dirty="0">
                <a:solidFill>
                  <a:schemeClr val="bg1"/>
                </a:solidFill>
              </a:rPr>
              <a:t>																					       1 Peter 5:4</a:t>
            </a:r>
          </a:p>
        </p:txBody>
      </p:sp>
    </p:spTree>
    <p:extLst>
      <p:ext uri="{BB962C8B-B14F-4D97-AF65-F5344CB8AC3E}">
        <p14:creationId xmlns:p14="http://schemas.microsoft.com/office/powerpoint/2010/main" val="211932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748</Words>
  <Application>Microsoft Office PowerPoint</Application>
  <PresentationFormat>On-screen Show (4:3)</PresentationFormat>
  <Paragraphs>55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&amp;quot</vt:lpstr>
      <vt:lpstr>Arial</vt:lpstr>
      <vt:lpstr>Calibri</vt:lpstr>
      <vt:lpstr>Calibri Light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Eastview Church</cp:lastModifiedBy>
  <cp:revision>23</cp:revision>
  <dcterms:created xsi:type="dcterms:W3CDTF">2019-08-05T12:23:11Z</dcterms:created>
  <dcterms:modified xsi:type="dcterms:W3CDTF">2019-08-09T19:16:05Z</dcterms:modified>
</cp:coreProperties>
</file>