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411" r:id="rId3"/>
    <p:sldId id="412" r:id="rId4"/>
    <p:sldId id="483" r:id="rId5"/>
    <p:sldId id="492" r:id="rId6"/>
    <p:sldId id="484" r:id="rId7"/>
    <p:sldId id="488" r:id="rId8"/>
    <p:sldId id="485" r:id="rId9"/>
    <p:sldId id="486" r:id="rId10"/>
    <p:sldId id="487" r:id="rId11"/>
    <p:sldId id="493" r:id="rId12"/>
    <p:sldId id="489" r:id="rId13"/>
    <p:sldId id="490" r:id="rId14"/>
    <p:sldId id="491" r:id="rId15"/>
    <p:sldId id="494" r:id="rId16"/>
    <p:sldId id="496" r:id="rId17"/>
    <p:sldId id="497" r:id="rId18"/>
    <p:sldId id="498" r:id="rId19"/>
    <p:sldId id="499" r:id="rId20"/>
    <p:sldId id="500" r:id="rId21"/>
    <p:sldId id="50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se Nash" initials="AN" lastIdx="1" clrIdx="0">
    <p:extLst>
      <p:ext uri="{19B8F6BF-5375-455C-9EA6-DF929625EA0E}">
        <p15:presenceInfo xmlns:p15="http://schemas.microsoft.com/office/powerpoint/2012/main" userId="4fb534847b3819a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00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9.96094" units="1/cm"/>
          <inkml:channelProperty channel="Y" name="resolution" value="284.375" units="1/cm"/>
          <inkml:channelProperty channel="T" name="resolution" value="1" units="1/dev"/>
        </inkml:channelProperties>
      </inkml:inkSource>
      <inkml:timestamp xml:id="ts0" timeString="2019-05-16T14:24:01.6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475 7150 0,'0'0'0,"0"0"0,0 0 16,0 0-16,0 0 0,0 0 15,0 0-15,0 0 0,0 0 16,0 0-16,0 0 16,0 0-16,0 0 15,0 0-15,0 0 0,0 0 16,0 0-16,199 0 15,-150 0-15,34 37 16,-17-27 0,34-10-16,7 4 15,-8 1-15,-8-5 16,0 0-16,-8 0 16,8 0-16,-8 0 0,0 0 15,-1-37-15,-15 37 16,-9 0-16,8 0 15,8 0-15,9 0 0,0 0 16,33 0-16,-17 0 16,0 0-16,-33 0 0,1 42 15,7-33-15,9-4 16,-1-5-16,26 0 16,0 0-16,-34 0 0,-8 0 31,34 0-31,-34 0 0,8 0 15,17 0-15,9 0 16,-1 0-16,-25 0 16,1 0-16,7 0 15,-7 0-15,24 0 16,1-38-16,-1 24 0,0 5 16,-24 9-16,40-9 0,1-5 15,17-9-15,-51 9 16,18-10-16,7 10 15,26-4-15,-42-1 0,8 1 16,-8-6-16,0 6 16,-17-1-16,17-9 15,25 10 1,-16 13-16,7-4 16,-32-1-16,16 10 15,-9-9-15,18-5 0,16-5 16,-17 10-16,0 5 15,0-6-15,9-4 16,8-14-16,-25 14 16,-8 0-16,-1 5 0,26 0 0,-1 0 15,9-1-15,-25-4 16,17 0-16,-9 0 16,67-18-16,-51 9 15,-23 13-15,15-13 0,17-5 16,0 0-16,-8 10 15,-8-6-15,-17 10 0,49-9 16,26-19-16,-67 14 16,34-9-16,-26-5 15,59-23-15,-34 32 16,0 1-16,26-10 0,-34 5 16,33 4-16,8-18 15,1 14 1,-50 14-16,24-5 15,26-10-15,-25 1 16,-17 5-16,-9 4 0,76-14 16,-51 5-16,1-10 15,-33 10-15,8 0 16,66-5-16,-58 23 16,33-4-16,-50 0 0,34-5 15,-17 14-15,0-9 16,58-5-16,-74 9 0,-9 1 15,34-6-15,-18-4 16,18 5-16,-9 0 16,-8 4-16,58-4 0,-59-10 31,34-4-31,-49 9 0,15-9 16,76-23-16,-92 41 15,17-4-15,25-15 16,-26-3-16,51 3 15,-25 10-15,41-9 0,-67 9 16,10 5-16,15-9 16,-16-6-16,17 10 0,-25 0 15,49-4-15,-24-5 16,-25 4-16,41-41 16,-49 18-16,7 9 0,51-8 15,-34 17-15,17-13 16,-41 19-16,49-15 15,-49 15 1,16-6-16,16-8 16,-49 23-16,34-10 0,40-9 15,-66 10-15,42-24 16,-17-14-16,8-5 16,17 15-16,-24 18 15,48-14-15,-82 24 0,17 4 16,8-14-16,-17 9 0,-16 1 15,16 4-15,-8-5 16,17 5-16,32-18 16,-24 4-16,-17 0 15,-8-4-15,0 4 16,-8-5-16,-8 5 0,32 1 16,-24 8-16,8 0 0,-17-4 15,17 5-15,-33 8 16,9 10-16,-1-9 15,8 0-15,17-14 16,-16 9-16,-17 0 0,8-5 16,25-32-16,0 0 15,-17 14 1,-16 4-16,33 1 16,-8 4-16,-17 5 15,9 0-15,-17-1 0,-9 15 16,17-23-16,1 4 15,-9 4-15,-1-8 16,18-15-16,-9 15 16,-16-1-16,8-4 0,-17 14 15,0 0-15,-7-10 16,7-4-16,-8 14 0,-8 0 16,8 4-16,-8 1 15,0-10-15,-1-14 16,1 5-16,0-14 0,-8 4 31,-1 15-31,1-1 0,-1 10 16,-7 4-16,7-4 15,-8 0-15,1 9 16,-9 5-16,8 4 16,0 0-16,-8-8 15,0 8-15,0 0 0,8-4 16,-8-5-16,9-9 0,-1 9 15,0-9-15,-8 4 16,0 5-16,9 0 16,-9 1-16,0 8 0,0 10 15,0-5-15,0 4 16,0 1-16,0 0 16,0-10-16,8-9 0,17 0 15,49-69-15,-8 59 0,-66 38 63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9.96094" units="1/cm"/>
          <inkml:channelProperty channel="Y" name="resolution" value="284.375" units="1/cm"/>
          <inkml:channelProperty channel="T" name="resolution" value="1" units="1/dev"/>
        </inkml:channelProperties>
      </inkml:inkSource>
      <inkml:timestamp xml:id="ts0" timeString="2019-05-16T14:24:01.6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475 7150 0,'0'0'0,"0"0"0,0 0 16,0 0-16,0 0 0,0 0 15,0 0-15,0 0 0,0 0 16,0 0-16,0 0 16,0 0-16,0 0 15,0 0-15,0 0 0,0 0 16,0 0-16,199 0 15,-150 0-15,34 37 16,-17-27 0,34-10-16,7 4 15,-8 1-15,-8-5 16,0 0-16,-8 0 16,8 0-16,-8 0 0,0 0 15,-1-37-15,-15 37 16,-9 0-16,8 0 15,8 0-15,9 0 0,0 0 16,33 0-16,-17 0 16,0 0-16,-33 0 0,1 42 15,7-33-15,9-4 16,-1-5-16,26 0 16,0 0-16,-34 0 0,-8 0 31,34 0-31,-34 0 0,8 0 15,17 0-15,9 0 16,-1 0-16,-25 0 16,1 0-16,7 0 15,-7 0-15,24 0 16,1-38-16,-1 24 0,0 5 16,-24 9-16,40-9 0,1-5 15,17-9-15,-51 9 16,18-10-16,7 10 15,26-4-15,-42-1 0,8 1 16,-8-6-16,0 6 16,-17-1-16,17-9 15,25 10 1,-16 13-16,7-4 16,-32-1-16,16 10 15,-9-9-15,18-5 0,16-5 16,-17 10-16,0 5 15,0-6-15,9-4 16,8-14-16,-25 14 16,-8 0-16,-1 5 0,26 0 0,-1 0 15,9-1-15,-25-4 16,17 0-16,-9 0 16,67-18-16,-51 9 15,-23 13-15,15-13 0,17-5 16,0 0-16,-8 10 15,-8-6-15,-17 10 0,49-9 16,26-19-16,-67 14 16,34-9-16,-26-5 15,59-23-15,-34 32 16,0 1-16,26-10 0,-34 5 16,33 4-16,8-18 15,1 14 1,-50 14-16,24-5 15,26-10-15,-25 1 16,-17 5-16,-9 4 0,76-14 16,-51 5-16,1-10 15,-33 10-15,8 0 16,66-5-16,-58 23 16,33-4-16,-50 0 0,34-5 15,-17 14-15,0-9 16,58-5-16,-74 9 0,-9 1 15,34-6-15,-18-4 16,18 5-16,-9 0 16,-8 4-16,58-4 0,-59-10 31,34-4-31,-49 9 0,15-9 16,76-23-16,-92 41 15,17-4-15,25-15 16,-26-3-16,51 3 15,-25 10-15,41-9 0,-67 9 16,10 5-16,15-9 16,-16-6-16,17 10 0,-25 0 15,49-4-15,-24-5 16,-25 4-16,41-41 16,-49 18-16,7 9 0,51-8 15,-34 17-15,17-13 16,-41 19-16,49-15 15,-49 15 1,16-6-16,16-8 16,-49 23-16,34-10 0,40-9 15,-66 10-15,42-24 16,-17-14-16,8-5 16,17 15-16,-24 18 15,48-14-15,-82 24 0,17 4 16,8-14-16,-17 9 0,-16 1 15,16 4-15,-8-5 16,17 5-16,32-18 16,-24 4-16,-17 0 15,-8-4-15,0 4 16,-8-5-16,-8 5 0,32 1 16,-24 8-16,8 0 0,-17-4 15,17 5-15,-33 8 16,9 10-16,-1-9 15,8 0-15,17-14 16,-16 9-16,-17 0 0,8-5 16,25-32-16,0 0 15,-17 14 1,-16 4-16,33 1 16,-8 4-16,-17 5 15,9 0-15,-17-1 0,-9 15 16,17-23-16,1 4 15,-9 4-15,-1-8 16,18-15-16,-9 15 16,-16-1-16,8-4 0,-17 14 15,0 0-15,-7-10 16,7-4-16,-8 14 0,-8 0 16,8 4-16,-8 1 15,0-10-15,-1-14 16,1 5-16,0-14 0,-8 4 31,-1 15-31,1-1 0,-1 10 16,-7 4-16,7-4 15,-8 0-15,1 9 16,-9 5-16,8 4 16,0 0-16,-8-8 15,0 8-15,0 0 0,8-4 16,-8-5-16,9-9 0,-1 9 15,0-9-15,-8 4 16,0 5-16,9 0 16,-9 1-16,0 8 0,0 10 15,0-5-15,0 4 16,0 1-16,0 0 16,0-10-16,8-9 0,17 0 15,49-69-15,-8 59 0,-66 38 63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9.96094" units="1/cm"/>
          <inkml:channelProperty channel="Y" name="resolution" value="284.375" units="1/cm"/>
          <inkml:channelProperty channel="T" name="resolution" value="1" units="1/dev"/>
        </inkml:channelProperties>
      </inkml:inkSource>
      <inkml:timestamp xml:id="ts0" timeString="2019-06-12T14:05:56.88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698 8820 0,'0'0'0,"0"0"15,0 0-15,0 0 16,0 0-16,0 0 15,0 0-15,0 0 16,0 0-16,0 0 16,0 0-16,0 0 0,0 0 15,0 0-15,0 0 16,0 0-16,0 0 16,0 0-16,0 0 15,0 0-15,199 98 0,-149-93 16,-1-1-16,-7-4 15,24 5-15,-16-5 16,8 0-16,-1 0 16,18 0-16,32 0 15,-40 0-15,-9 0 0,8-42 16,0 37-16,0 1 16,0-1-16,1 5 15,32 0-15,0 0 16,-8-5-16,-16 1 0,-1 4 15,1 0-15,-9-5 16,16 5-16,10 0 16,15 0-16,-32 0 15,-1 0-15,9 0 16,-1 42-16,-15-33 0,15 1 16,18 8-16,7-4 15,-32-5-15,32 1 16,-40-10-16,15 9 15,9 5-15,-16 0 0,24 0 16,-16-5-16,8-4 16,8 4-16,0 0 15,-8 5-15,0 5 16,17-5-16,0 5 0,7-1 16,34-4-16,-66-9 15,16 9-15,9 4 16,-9 1-16,34 0 15,7-1-15,-40-8 16,48 3-16,-40-3 0,8 8 16,33 1-16,-33-5 15,8-9-15,25 4 16,-42 10-16,34 4 16,-50-14-16,66 0 15,-33 5-15,-16 0 0,-1 5 16,9 0-16,-16-6 15,32 15-15,17 0 16,-50-14-16,25 5 16,-16-5-16,-17 9 0,33 10 15,-16-15-15,-9-4 16,8 0-16,9 0 16,-25 5-16,0 4 15,0-4-15,9 4 0,-26-9 16,42 18-16,-25-8 15,-8-6-15,-1-4 16,9 5-16,0-1 16,0 6-16,9-1 15,-1 0-15,-33-9 0,9 0 16,41 5-16,-9 4 16,-24 0-16,8 5 15,-8 5-15,-9-10 16,1 5-16,40 14 15,-32-14-15,-8-10 0,-1-4 16,9 5-16,16-1 16,-24 6-16,-1-1 15,1 0-15,7 5 16,-16-5-16,1 1 0,-1-1 16,17 5-16,-9-5 15,1 0-15,-18-9 16,10 0-16,24 5 0,0 4 15,0 10-15,-25-10 16,0 0-16,9-4 16,-26 4-16,17 5 15,9 5-15,24 13 16,-33-27-16,1 4 0,24 0 16,-25-9-16,25 9 15,-17 5-15,1 0 16,7 0-16,-15-5 15,7 1-15,1 4 16,24 4-16,-8 1 0,-25-15 16,-8 1-16,16-5 15,17 14-15,9 4 16,-17 1-16,-9-1 16,9 6-16,-9-6 15,17 19-15,-8-9 0,0-4 16,-17-11-16,8-3 15,17 8-15,9-4 16,-26 9-16,1-9 0,-9 5 16,8-1-16,-8-8 15,9 8-15,-9 5 16,0 1-16,1 8 16,-1-4-16,-17-5 15,1 5-15,8 5 16,16 8-16,-24-17 0,0 4 15,-1-1-15,-7-3 16,7 4-16,1-1 16,8 6-16,-8-10 15,-9 5-15,9 5 0,-9-1 16,0 5-16,1-4 16,7 13-16,-7-23 15,-1 5-15,-8 0 16,9 0-16,-9 5 15,25 4-15,-17-5 0,-8 5 16,8-4-16,-8 4 16,1 0-16,-1 0 15,8 1-15,9 8 0,-17-9 16,0 10-16,0-19 16,-16-1-16,16 1 15,8 14-15,0 14 16,9 18-16,-17-27 0,-8-10 15,0 0 1,8 10-16,8 22 0,1-22 16,-1-1-16,-8 1 15,8 13-15,-7 5 16,7-9-16,-8 9 0,17-4 16,-9 8-16,-16-31 15,16 17-15,9 10 16,8 33-16,-25-33 15,-8-14-15,8 14 16,8 10-16,1-15 0,7 15 16,-24-29-16,8 19 15,8 5-15,1-5 16,-9 0-16,8 5 16,-8-19-16,-8-9 0,8 9 15,34 74-15,-34-60 16,0-18-16,-8 4 15,8 0-15,-17-4 16,17-10-16,-8-5 0,16 6 16,-16-6-16,0-4 15,0-5-15,-8 0 16,-1-9-16,1-4 16,-1-1-16,1 0 15,-9-9-15,9 5 0,-9-1 16,8-4-16,-7 0 15,-1 0-15,0-5 16,0 10-16,1-10 16,7 15-16,9 13 0,0 0 15,8 5-15,-33-42 63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93B5-80B5-40F6-8A79-B4B6398E12F3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BC4B-3C7B-4315-8107-FEC9B27E4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1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93B5-80B5-40F6-8A79-B4B6398E12F3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BC4B-3C7B-4315-8107-FEC9B27E4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3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93B5-80B5-40F6-8A79-B4B6398E12F3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BC4B-3C7B-4315-8107-FEC9B27E4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8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93B5-80B5-40F6-8A79-B4B6398E12F3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BC4B-3C7B-4315-8107-FEC9B27E4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4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93B5-80B5-40F6-8A79-B4B6398E12F3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BC4B-3C7B-4315-8107-FEC9B27E4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5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93B5-80B5-40F6-8A79-B4B6398E12F3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BC4B-3C7B-4315-8107-FEC9B27E4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93B5-80B5-40F6-8A79-B4B6398E12F3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BC4B-3C7B-4315-8107-FEC9B27E4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0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93B5-80B5-40F6-8A79-B4B6398E12F3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BC4B-3C7B-4315-8107-FEC9B27E4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4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93B5-80B5-40F6-8A79-B4B6398E12F3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BC4B-3C7B-4315-8107-FEC9B27E4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2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93B5-80B5-40F6-8A79-B4B6398E12F3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BC4B-3C7B-4315-8107-FEC9B27E4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0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93B5-80B5-40F6-8A79-B4B6398E12F3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BC4B-3C7B-4315-8107-FEC9B27E4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5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D93B5-80B5-40F6-8A79-B4B6398E12F3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3BC4B-3C7B-4315-8107-FEC9B27E4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72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41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rock&#10;&#10;Description automatically generated">
            <a:extLst>
              <a:ext uri="{FF2B5EF4-FFF2-40B4-BE49-F238E27FC236}">
                <a16:creationId xmlns:a16="http://schemas.microsoft.com/office/drawing/2014/main" id="{48ECDD79-8823-4A4A-83E0-B7FC72E93C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14" r="5188" b="2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EBF0E70-0746-459E-9F8A-E16E03B6DFD5}"/>
              </a:ext>
            </a:extLst>
          </p:cNvPr>
          <p:cNvSpPr/>
          <p:nvPr/>
        </p:nvSpPr>
        <p:spPr>
          <a:xfrm>
            <a:off x="0" y="1773490"/>
            <a:ext cx="9037963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baseline="30000" dirty="0"/>
              <a:t>24 </a:t>
            </a:r>
            <a:r>
              <a:rPr lang="en-US" sz="3200" dirty="0"/>
              <a:t>“Therefore whoever hears these sayings of Mine, </a:t>
            </a:r>
            <a:r>
              <a:rPr lang="en-US" sz="3200" b="1" u="sng" dirty="0"/>
              <a:t>and does them</a:t>
            </a:r>
            <a:r>
              <a:rPr lang="en-US" sz="3200" dirty="0"/>
              <a:t>, I will liken him to a wise man who built his house on </a:t>
            </a:r>
            <a:r>
              <a:rPr lang="en-US" sz="3200" dirty="0">
                <a:solidFill>
                  <a:schemeClr val="tx1"/>
                </a:solidFill>
              </a:rPr>
              <a:t>the rock</a:t>
            </a:r>
            <a:r>
              <a:rPr lang="en-US" sz="3200" dirty="0"/>
              <a:t>: </a:t>
            </a:r>
            <a:r>
              <a:rPr lang="en-US" sz="3200" b="1" baseline="30000" dirty="0"/>
              <a:t>25 </a:t>
            </a:r>
            <a:r>
              <a:rPr lang="en-US" sz="3200" dirty="0"/>
              <a:t>and the rain descended, the floods came, and the winds blew and beat on that house; and it did not fall, for it was founded on </a:t>
            </a:r>
            <a:r>
              <a:rPr lang="en-US" sz="3200" dirty="0">
                <a:solidFill>
                  <a:schemeClr val="tx1"/>
                </a:solidFill>
              </a:rPr>
              <a:t>the rock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847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rock&#10;&#10;Description automatically generated">
            <a:extLst>
              <a:ext uri="{FF2B5EF4-FFF2-40B4-BE49-F238E27FC236}">
                <a16:creationId xmlns:a16="http://schemas.microsoft.com/office/drawing/2014/main" id="{48ECDD79-8823-4A4A-83E0-B7FC72E93C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14" r="5188" b="2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7B06CC2-DF74-4DAB-87CB-6B066EAD7261}"/>
              </a:ext>
            </a:extLst>
          </p:cNvPr>
          <p:cNvSpPr/>
          <p:nvPr/>
        </p:nvSpPr>
        <p:spPr>
          <a:xfrm>
            <a:off x="0" y="1773490"/>
            <a:ext cx="9037963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baseline="30000" dirty="0"/>
              <a:t>24 </a:t>
            </a:r>
            <a:r>
              <a:rPr lang="en-US" sz="3200" dirty="0"/>
              <a:t>“Therefore whoever hears these sayings of Mine, </a:t>
            </a:r>
            <a:r>
              <a:rPr lang="en-US" sz="3200" b="1" u="sng" dirty="0"/>
              <a:t>and does them</a:t>
            </a:r>
            <a:r>
              <a:rPr lang="en-US" sz="3200" dirty="0"/>
              <a:t>, I will liken him to a wise man who built his house on </a:t>
            </a:r>
            <a:r>
              <a:rPr lang="en-US" sz="3200" b="1" dirty="0">
                <a:solidFill>
                  <a:srgbClr val="0070C0"/>
                </a:solidFill>
              </a:rPr>
              <a:t>the rock</a:t>
            </a:r>
            <a:r>
              <a:rPr lang="en-US" sz="3200" dirty="0"/>
              <a:t>: </a:t>
            </a:r>
            <a:r>
              <a:rPr lang="en-US" sz="3200" b="1" baseline="30000" dirty="0"/>
              <a:t>25 </a:t>
            </a:r>
            <a:r>
              <a:rPr lang="en-US" sz="3200" dirty="0"/>
              <a:t>and the rain descended, the floods came, and the winds blew and beat on that house; and it did not fall, for it was founded on </a:t>
            </a:r>
            <a:r>
              <a:rPr lang="en-US" sz="3200" b="1" dirty="0">
                <a:solidFill>
                  <a:srgbClr val="0070C0"/>
                </a:solidFill>
              </a:rPr>
              <a:t>the rock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578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rock&#10;&#10;Description automatically generated">
            <a:extLst>
              <a:ext uri="{FF2B5EF4-FFF2-40B4-BE49-F238E27FC236}">
                <a16:creationId xmlns:a16="http://schemas.microsoft.com/office/drawing/2014/main" id="{FDA5D506-995C-4E04-BC00-2E4138756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8175" y="2343150"/>
            <a:ext cx="4514850" cy="45148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1AD7E3-1617-495F-842A-8F7376D42B68}"/>
              </a:ext>
            </a:extLst>
          </p:cNvPr>
          <p:cNvSpPr/>
          <p:nvPr/>
        </p:nvSpPr>
        <p:spPr>
          <a:xfrm>
            <a:off x="578539" y="324176"/>
            <a:ext cx="66770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He is </a:t>
            </a:r>
            <a:r>
              <a:rPr lang="en-US" sz="3200" b="1" dirty="0">
                <a:solidFill>
                  <a:srgbClr val="000000"/>
                </a:solidFill>
              </a:rPr>
              <a:t>the Rock</a:t>
            </a:r>
            <a:r>
              <a:rPr lang="en-US" sz="3200" dirty="0">
                <a:solidFill>
                  <a:srgbClr val="000000"/>
                </a:solidFill>
              </a:rPr>
              <a:t>, His work is perfect;</a:t>
            </a:r>
            <a:br>
              <a:rPr lang="en-US" sz="3200" dirty="0"/>
            </a:br>
            <a:r>
              <a:rPr lang="en-US" sz="3200" dirty="0">
                <a:solidFill>
                  <a:srgbClr val="000000"/>
                </a:solidFill>
              </a:rPr>
              <a:t>For all His ways are justice,</a:t>
            </a:r>
            <a:br>
              <a:rPr lang="en-US" sz="3200" dirty="0"/>
            </a:br>
            <a:r>
              <a:rPr lang="en-US" sz="3200" dirty="0">
                <a:solidFill>
                  <a:srgbClr val="000000"/>
                </a:solidFill>
              </a:rPr>
              <a:t>A God of truth and without injustice;</a:t>
            </a:r>
            <a:br>
              <a:rPr lang="en-US" sz="3200" dirty="0"/>
            </a:br>
            <a:r>
              <a:rPr lang="en-US" sz="3200" dirty="0">
                <a:solidFill>
                  <a:srgbClr val="000000"/>
                </a:solidFill>
              </a:rPr>
              <a:t>Righteous and upright is He.</a:t>
            </a:r>
          </a:p>
          <a:p>
            <a:r>
              <a:rPr lang="en-US" sz="3200" dirty="0">
                <a:solidFill>
                  <a:srgbClr val="000000"/>
                </a:solidFill>
              </a:rPr>
              <a:t>							</a:t>
            </a:r>
            <a:r>
              <a:rPr lang="en-US" sz="3200" i="1" dirty="0">
                <a:solidFill>
                  <a:srgbClr val="000000"/>
                </a:solidFill>
              </a:rPr>
              <a:t>Deuteronomy 32:4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62633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rock&#10;&#10;Description automatically generated">
            <a:extLst>
              <a:ext uri="{FF2B5EF4-FFF2-40B4-BE49-F238E27FC236}">
                <a16:creationId xmlns:a16="http://schemas.microsoft.com/office/drawing/2014/main" id="{FDA5D506-995C-4E04-BC00-2E4138756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8175" y="2343150"/>
            <a:ext cx="4514850" cy="45148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1AD7E3-1617-495F-842A-8F7376D42B68}"/>
              </a:ext>
            </a:extLst>
          </p:cNvPr>
          <p:cNvSpPr/>
          <p:nvPr/>
        </p:nvSpPr>
        <p:spPr>
          <a:xfrm>
            <a:off x="33337" y="382012"/>
            <a:ext cx="91106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The </a:t>
            </a:r>
            <a:r>
              <a:rPr lang="en-US" sz="3200" cap="small" dirty="0"/>
              <a:t>Lord</a:t>
            </a:r>
            <a:r>
              <a:rPr lang="en-US" sz="3200" dirty="0"/>
              <a:t> is </a:t>
            </a:r>
            <a:r>
              <a:rPr lang="en-US" sz="3200" b="1" dirty="0"/>
              <a:t>my rock </a:t>
            </a:r>
            <a:r>
              <a:rPr lang="en-US" sz="3200" dirty="0"/>
              <a:t>and my fortress and my deliverer;</a:t>
            </a:r>
            <a:br>
              <a:rPr lang="en-US" sz="3200" dirty="0"/>
            </a:br>
            <a:r>
              <a:rPr lang="en-US" sz="3200" dirty="0"/>
              <a:t>My God, my strength, in whom I will trust;</a:t>
            </a:r>
            <a:br>
              <a:rPr lang="en-US" sz="3200" dirty="0"/>
            </a:br>
            <a:r>
              <a:rPr lang="en-US" sz="3200" dirty="0"/>
              <a:t>My shield and the horn of my salvation, my stronghold.</a:t>
            </a:r>
          </a:p>
          <a:p>
            <a:r>
              <a:rPr lang="en-US" sz="3200" i="1" dirty="0"/>
              <a:t>														Psalm 18:2</a:t>
            </a:r>
          </a:p>
        </p:txBody>
      </p:sp>
    </p:spTree>
    <p:extLst>
      <p:ext uri="{BB962C8B-B14F-4D97-AF65-F5344CB8AC3E}">
        <p14:creationId xmlns:p14="http://schemas.microsoft.com/office/powerpoint/2010/main" val="391536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rock&#10;&#10;Description automatically generated">
            <a:extLst>
              <a:ext uri="{FF2B5EF4-FFF2-40B4-BE49-F238E27FC236}">
                <a16:creationId xmlns:a16="http://schemas.microsoft.com/office/drawing/2014/main" id="{FDA5D506-995C-4E04-BC00-2E4138756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8175" y="2343150"/>
            <a:ext cx="4514850" cy="45148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1AD7E3-1617-495F-842A-8F7376D42B68}"/>
              </a:ext>
            </a:extLst>
          </p:cNvPr>
          <p:cNvSpPr/>
          <p:nvPr/>
        </p:nvSpPr>
        <p:spPr>
          <a:xfrm>
            <a:off x="180975" y="773490"/>
            <a:ext cx="89630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For who is God, except the </a:t>
            </a:r>
            <a:r>
              <a:rPr lang="en-US" sz="3200" cap="small" dirty="0"/>
              <a:t>Lord</a:t>
            </a:r>
            <a:r>
              <a:rPr lang="en-US" sz="3200" dirty="0"/>
              <a:t>?</a:t>
            </a:r>
            <a:br>
              <a:rPr lang="en-US" sz="3200" dirty="0"/>
            </a:br>
            <a:r>
              <a:rPr lang="en-US" sz="3200" dirty="0"/>
              <a:t>And who is </a:t>
            </a:r>
            <a:r>
              <a:rPr lang="en-US" sz="3200" b="1" dirty="0"/>
              <a:t>a rock</a:t>
            </a:r>
            <a:r>
              <a:rPr lang="en-US" sz="3200" dirty="0"/>
              <a:t>, except our God?</a:t>
            </a:r>
          </a:p>
          <a:p>
            <a:r>
              <a:rPr lang="en-US" sz="3200" i="1" dirty="0"/>
              <a:t>													Psalm 18:31</a:t>
            </a:r>
          </a:p>
        </p:txBody>
      </p:sp>
    </p:spTree>
    <p:extLst>
      <p:ext uri="{BB962C8B-B14F-4D97-AF65-F5344CB8AC3E}">
        <p14:creationId xmlns:p14="http://schemas.microsoft.com/office/powerpoint/2010/main" val="138555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rock&#10;&#10;Description automatically generated">
            <a:extLst>
              <a:ext uri="{FF2B5EF4-FFF2-40B4-BE49-F238E27FC236}">
                <a16:creationId xmlns:a16="http://schemas.microsoft.com/office/drawing/2014/main" id="{48ECDD79-8823-4A4A-83E0-B7FC72E93C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14" r="5188" b="2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CAD8037-A10E-4F36-835A-075BEF132476}"/>
              </a:ext>
            </a:extLst>
          </p:cNvPr>
          <p:cNvSpPr/>
          <p:nvPr/>
        </p:nvSpPr>
        <p:spPr>
          <a:xfrm>
            <a:off x="53018" y="1415682"/>
            <a:ext cx="9037963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baseline="30000" dirty="0"/>
              <a:t>24 </a:t>
            </a:r>
            <a:r>
              <a:rPr lang="en-US" sz="3200" dirty="0"/>
              <a:t>“Therefore whoever hears these sayings of Mine, and does them, I will liken him to a wise man who built his house on the rock: </a:t>
            </a:r>
            <a:r>
              <a:rPr lang="en-US" sz="3200" b="1" baseline="30000" dirty="0"/>
              <a:t>25 </a:t>
            </a:r>
            <a:r>
              <a:rPr lang="en-US" sz="3200" dirty="0"/>
              <a:t>and </a:t>
            </a:r>
            <a:r>
              <a:rPr lang="en-US" sz="3200" b="1" dirty="0">
                <a:solidFill>
                  <a:srgbClr val="0070C0"/>
                </a:solidFill>
              </a:rPr>
              <a:t>the rain descended, the floods came, and the winds blew and beat on that house</a:t>
            </a:r>
            <a:r>
              <a:rPr lang="en-US" sz="3200" dirty="0"/>
              <a:t>; and it did not fall, for it was founded on the rock.</a:t>
            </a:r>
          </a:p>
        </p:txBody>
      </p:sp>
    </p:spTree>
    <p:extLst>
      <p:ext uri="{BB962C8B-B14F-4D97-AF65-F5344CB8AC3E}">
        <p14:creationId xmlns:p14="http://schemas.microsoft.com/office/powerpoint/2010/main" val="275645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and of the desert">
            <a:extLst>
              <a:ext uri="{FF2B5EF4-FFF2-40B4-BE49-F238E27FC236}">
                <a16:creationId xmlns:a16="http://schemas.microsoft.com/office/drawing/2014/main" id="{AD174DD7-8C46-421B-9D23-338218EBD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674821-1E46-43FB-B0E1-21E0E124E2FB}"/>
              </a:ext>
            </a:extLst>
          </p:cNvPr>
          <p:cNvSpPr/>
          <p:nvPr/>
        </p:nvSpPr>
        <p:spPr>
          <a:xfrm>
            <a:off x="53018" y="2048255"/>
            <a:ext cx="9037963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baseline="30000" dirty="0"/>
              <a:t>26 </a:t>
            </a:r>
            <a:r>
              <a:rPr lang="en-US" sz="3200" dirty="0"/>
              <a:t>“But everyone who hears these sayings of Mine, and </a:t>
            </a:r>
            <a:r>
              <a:rPr lang="en-US" sz="3200" b="1" u="sng" dirty="0"/>
              <a:t>does not do them</a:t>
            </a:r>
            <a:r>
              <a:rPr lang="en-US" sz="3200" dirty="0"/>
              <a:t>, will be like a foolish man who built his house on the sand: </a:t>
            </a:r>
            <a:r>
              <a:rPr lang="en-US" sz="3200" b="1" baseline="30000" dirty="0"/>
              <a:t>27 </a:t>
            </a:r>
            <a:r>
              <a:rPr lang="en-US" sz="3200" dirty="0"/>
              <a:t>and the rain descended, the floods came, and the winds blew and beat on that house; and it fell. And great was its fall.”</a:t>
            </a:r>
          </a:p>
        </p:txBody>
      </p:sp>
    </p:spTree>
    <p:extLst>
      <p:ext uri="{BB962C8B-B14F-4D97-AF65-F5344CB8AC3E}">
        <p14:creationId xmlns:p14="http://schemas.microsoft.com/office/powerpoint/2010/main" val="242648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4C61D3-2AB6-42DA-9A1B-313CA5E8D681}"/>
              </a:ext>
            </a:extLst>
          </p:cNvPr>
          <p:cNvSpPr/>
          <p:nvPr/>
        </p:nvSpPr>
        <p:spPr>
          <a:xfrm>
            <a:off x="53017" y="382012"/>
            <a:ext cx="9037963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baseline="30000" dirty="0"/>
              <a:t>24 </a:t>
            </a:r>
            <a:r>
              <a:rPr lang="en-US" sz="3200" dirty="0"/>
              <a:t>“Therefore whoever hears </a:t>
            </a:r>
            <a:r>
              <a:rPr lang="en-US" sz="3200" b="1" dirty="0">
                <a:solidFill>
                  <a:srgbClr val="0070C0"/>
                </a:solidFill>
              </a:rPr>
              <a:t>these sayings of Mine</a:t>
            </a:r>
            <a:r>
              <a:rPr lang="en-US" sz="3200" dirty="0"/>
              <a:t>, and does them, I will liken him to a wise man who built his house on the rock: </a:t>
            </a:r>
            <a:r>
              <a:rPr lang="en-US" sz="3200" b="1" baseline="30000" dirty="0"/>
              <a:t>25 </a:t>
            </a:r>
            <a:r>
              <a:rPr lang="en-US" sz="3200" dirty="0"/>
              <a:t>and the rain descended, the floods came, and the winds blew and beat on that house; and it did not fall, for it was founded on the rock.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DCF8DC-A6A3-44B6-B8F3-B4F7E9298BAA}"/>
              </a:ext>
            </a:extLst>
          </p:cNvPr>
          <p:cNvSpPr/>
          <p:nvPr/>
        </p:nvSpPr>
        <p:spPr>
          <a:xfrm>
            <a:off x="53018" y="3983072"/>
            <a:ext cx="9037963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baseline="30000" dirty="0"/>
              <a:t>26 </a:t>
            </a:r>
            <a:r>
              <a:rPr lang="en-US" sz="3200" dirty="0"/>
              <a:t>“But everyone who hears </a:t>
            </a:r>
            <a:r>
              <a:rPr lang="en-US" sz="3200" b="1" dirty="0">
                <a:solidFill>
                  <a:srgbClr val="0070C0"/>
                </a:solidFill>
              </a:rPr>
              <a:t>these sayings of Mine</a:t>
            </a:r>
            <a:r>
              <a:rPr lang="en-US" sz="3200" dirty="0"/>
              <a:t>, and does not do them, will be like a foolish man who built his house on the sand: </a:t>
            </a:r>
            <a:r>
              <a:rPr lang="en-US" sz="3200" b="1" baseline="30000" dirty="0"/>
              <a:t>27 </a:t>
            </a:r>
            <a:r>
              <a:rPr lang="en-US" sz="3200" dirty="0"/>
              <a:t>and the rain descended, the floods came, and the winds blew and beat on that house; and it fell. And great was its fall.”</a:t>
            </a:r>
          </a:p>
        </p:txBody>
      </p:sp>
    </p:spTree>
    <p:extLst>
      <p:ext uri="{BB962C8B-B14F-4D97-AF65-F5344CB8AC3E}">
        <p14:creationId xmlns:p14="http://schemas.microsoft.com/office/powerpoint/2010/main" val="279929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2D478C-239C-40A4-9E8C-1A04C46FF8A5}"/>
              </a:ext>
            </a:extLst>
          </p:cNvPr>
          <p:cNvSpPr txBox="1"/>
          <p:nvPr/>
        </p:nvSpPr>
        <p:spPr>
          <a:xfrm>
            <a:off x="424069" y="1099930"/>
            <a:ext cx="784528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“Truly I say to you…” 5:18, 26; 6:2, 5, 16</a:t>
            </a:r>
          </a:p>
          <a:p>
            <a:endParaRPr lang="en-US" sz="3200" dirty="0"/>
          </a:p>
          <a:p>
            <a:r>
              <a:rPr lang="en-US" sz="3200" dirty="0"/>
              <a:t>“For I say to you…” 5:20</a:t>
            </a:r>
          </a:p>
          <a:p>
            <a:endParaRPr lang="en-US" sz="3200" dirty="0"/>
          </a:p>
          <a:p>
            <a:r>
              <a:rPr lang="en-US" sz="3200" dirty="0"/>
              <a:t>“But I say to you…” 5:22, 28,32, 34, 39, 44</a:t>
            </a:r>
          </a:p>
          <a:p>
            <a:endParaRPr lang="en-US" sz="3200" dirty="0"/>
          </a:p>
          <a:p>
            <a:r>
              <a:rPr lang="en-US" sz="3200" dirty="0"/>
              <a:t>“I say to you…” 6:25, 29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63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E7B3E4-102F-4AED-9148-1584C3F8E60B}"/>
              </a:ext>
            </a:extLst>
          </p:cNvPr>
          <p:cNvSpPr/>
          <p:nvPr/>
        </p:nvSpPr>
        <p:spPr>
          <a:xfrm>
            <a:off x="0" y="1036409"/>
            <a:ext cx="88524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baseline="30000" dirty="0">
                <a:solidFill>
                  <a:srgbClr val="000000"/>
                </a:solidFill>
                <a:latin typeface="&amp;quot"/>
              </a:rPr>
              <a:t>21 </a:t>
            </a:r>
            <a:r>
              <a:rPr lang="en-US" sz="3200" dirty="0">
                <a:solidFill>
                  <a:srgbClr val="000000"/>
                </a:solidFill>
                <a:latin typeface="&amp;quot"/>
              </a:rPr>
              <a:t>“Not everyone who says to </a:t>
            </a:r>
            <a:r>
              <a:rPr lang="en-US" sz="3200" b="1" dirty="0">
                <a:solidFill>
                  <a:srgbClr val="0070C0"/>
                </a:solidFill>
                <a:latin typeface="&amp;quot"/>
              </a:rPr>
              <a:t>Me</a:t>
            </a:r>
            <a:r>
              <a:rPr lang="en-US" sz="3200" dirty="0">
                <a:solidFill>
                  <a:srgbClr val="000000"/>
                </a:solidFill>
                <a:latin typeface="&amp;quot"/>
              </a:rPr>
              <a:t>, ‘Lord, Lord,’ shall enter the kingdom of heaven, but he who does the will of My Father in heaven. </a:t>
            </a:r>
            <a:r>
              <a:rPr lang="en-US" sz="3200" b="1" baseline="30000" dirty="0">
                <a:solidFill>
                  <a:srgbClr val="000000"/>
                </a:solidFill>
                <a:latin typeface="&amp;quot"/>
              </a:rPr>
              <a:t>22 </a:t>
            </a:r>
            <a:r>
              <a:rPr lang="en-US" sz="3200" dirty="0">
                <a:solidFill>
                  <a:srgbClr val="000000"/>
                </a:solidFill>
                <a:latin typeface="&amp;quot"/>
              </a:rPr>
              <a:t>Many will say to </a:t>
            </a:r>
            <a:r>
              <a:rPr lang="en-US" sz="3200" b="1" dirty="0">
                <a:solidFill>
                  <a:srgbClr val="0070C0"/>
                </a:solidFill>
                <a:latin typeface="&amp;quot"/>
              </a:rPr>
              <a:t>Me</a:t>
            </a:r>
            <a:r>
              <a:rPr lang="en-US" sz="3200" dirty="0">
                <a:solidFill>
                  <a:srgbClr val="000000"/>
                </a:solidFill>
                <a:latin typeface="&amp;quot"/>
              </a:rPr>
              <a:t> in that day, ‘Lord, Lord, have we not prophesied in Your name, cast out demons in Your name, and done many wonders in Your name?’ </a:t>
            </a:r>
            <a:r>
              <a:rPr lang="en-US" sz="3200" b="1" baseline="30000" dirty="0">
                <a:solidFill>
                  <a:srgbClr val="000000"/>
                </a:solidFill>
                <a:latin typeface="&amp;quot"/>
              </a:rPr>
              <a:t>23 </a:t>
            </a:r>
            <a:r>
              <a:rPr lang="en-US" sz="3200" dirty="0">
                <a:solidFill>
                  <a:srgbClr val="000000"/>
                </a:solidFill>
                <a:latin typeface="&amp;quot"/>
              </a:rPr>
              <a:t>And then </a:t>
            </a:r>
            <a:r>
              <a:rPr lang="en-US" sz="3200" b="1" dirty="0">
                <a:solidFill>
                  <a:srgbClr val="0070C0"/>
                </a:solidFill>
                <a:latin typeface="&amp;quot"/>
              </a:rPr>
              <a:t>I will declare </a:t>
            </a:r>
            <a:r>
              <a:rPr lang="en-US" sz="3200" dirty="0">
                <a:solidFill>
                  <a:srgbClr val="000000"/>
                </a:solidFill>
                <a:latin typeface="&amp;quot"/>
              </a:rPr>
              <a:t>to them, ‘I never knew you; </a:t>
            </a:r>
            <a:r>
              <a:rPr lang="en-US" sz="3200" b="1" dirty="0">
                <a:solidFill>
                  <a:srgbClr val="0070C0"/>
                </a:solidFill>
                <a:latin typeface="&amp;quot"/>
              </a:rPr>
              <a:t>depart from Me</a:t>
            </a:r>
            <a:r>
              <a:rPr lang="en-US" sz="3200" dirty="0">
                <a:solidFill>
                  <a:srgbClr val="000000"/>
                </a:solidFill>
                <a:latin typeface="&amp;quot"/>
              </a:rPr>
              <a:t>, you who practice lawlessness!’</a:t>
            </a:r>
          </a:p>
          <a:p>
            <a:r>
              <a:rPr lang="en-US" sz="3200" i="1" dirty="0">
                <a:solidFill>
                  <a:srgbClr val="000000"/>
                </a:solidFill>
                <a:latin typeface="&amp;quot"/>
              </a:rPr>
              <a:t>												Matthew 7:21-23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4588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F3B255-DB23-496D-B884-076D426F79DF}"/>
              </a:ext>
            </a:extLst>
          </p:cNvPr>
          <p:cNvSpPr txBox="1"/>
          <p:nvPr/>
        </p:nvSpPr>
        <p:spPr>
          <a:xfrm>
            <a:off x="0" y="0"/>
            <a:ext cx="6559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9 statements of blessedness 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37D07D69-2728-4645-9881-77D8D1EF9C36}"/>
              </a:ext>
            </a:extLst>
          </p:cNvPr>
          <p:cNvSpPr/>
          <p:nvPr/>
        </p:nvSpPr>
        <p:spPr>
          <a:xfrm rot="20069036">
            <a:off x="2067340" y="569844"/>
            <a:ext cx="993913" cy="17360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F1C150-A635-47E8-8A1E-379AD213B2D7}"/>
              </a:ext>
            </a:extLst>
          </p:cNvPr>
          <p:cNvSpPr txBox="1"/>
          <p:nvPr/>
        </p:nvSpPr>
        <p:spPr>
          <a:xfrm>
            <a:off x="974034" y="2142900"/>
            <a:ext cx="6559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6 areas of greater righteousness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5C2A123B-C941-4B6D-945E-37A584B0D466}"/>
              </a:ext>
            </a:extLst>
          </p:cNvPr>
          <p:cNvSpPr/>
          <p:nvPr/>
        </p:nvSpPr>
        <p:spPr>
          <a:xfrm rot="20069036">
            <a:off x="3028123" y="2749826"/>
            <a:ext cx="993913" cy="17360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316695-24A7-4332-B903-8DB3A2D93D0B}"/>
              </a:ext>
            </a:extLst>
          </p:cNvPr>
          <p:cNvSpPr txBox="1"/>
          <p:nvPr/>
        </p:nvSpPr>
        <p:spPr>
          <a:xfrm>
            <a:off x="1741900" y="4325558"/>
            <a:ext cx="6559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 areas of quiet righteousness </a:t>
            </a:r>
          </a:p>
        </p:txBody>
      </p:sp>
    </p:spTree>
    <p:extLst>
      <p:ext uri="{BB962C8B-B14F-4D97-AF65-F5344CB8AC3E}">
        <p14:creationId xmlns:p14="http://schemas.microsoft.com/office/powerpoint/2010/main" val="244934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E7B3E4-102F-4AED-9148-1584C3F8E60B}"/>
              </a:ext>
            </a:extLst>
          </p:cNvPr>
          <p:cNvSpPr/>
          <p:nvPr/>
        </p:nvSpPr>
        <p:spPr>
          <a:xfrm>
            <a:off x="265043" y="1924305"/>
            <a:ext cx="861391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baseline="30000" dirty="0"/>
              <a:t>28 </a:t>
            </a:r>
            <a:r>
              <a:rPr lang="en-US" sz="3200" dirty="0"/>
              <a:t>And so it was, when Jesus had ended these sayings, that the people were astonished at His teaching, </a:t>
            </a:r>
            <a:r>
              <a:rPr lang="en-US" sz="3200" b="1" baseline="30000" dirty="0"/>
              <a:t>29 </a:t>
            </a:r>
            <a:r>
              <a:rPr lang="en-US" sz="3200" dirty="0"/>
              <a:t>for </a:t>
            </a:r>
            <a:r>
              <a:rPr lang="en-US" sz="3200" b="1" dirty="0">
                <a:solidFill>
                  <a:srgbClr val="0070C0"/>
                </a:solidFill>
              </a:rPr>
              <a:t>He taught them as one having authority</a:t>
            </a:r>
            <a:r>
              <a:rPr lang="en-US" sz="3200" dirty="0"/>
              <a:t>, and not as the scribes.</a:t>
            </a:r>
            <a:endParaRPr lang="en-US" sz="4800" i="1" dirty="0"/>
          </a:p>
        </p:txBody>
      </p:sp>
    </p:spTree>
    <p:extLst>
      <p:ext uri="{BB962C8B-B14F-4D97-AF65-F5344CB8AC3E}">
        <p14:creationId xmlns:p14="http://schemas.microsoft.com/office/powerpoint/2010/main" val="53266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E7B3E4-102F-4AED-9148-1584C3F8E60B}"/>
              </a:ext>
            </a:extLst>
          </p:cNvPr>
          <p:cNvSpPr/>
          <p:nvPr/>
        </p:nvSpPr>
        <p:spPr>
          <a:xfrm>
            <a:off x="265043" y="2217149"/>
            <a:ext cx="86139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When He had come down from the mountain, great multitudes </a:t>
            </a:r>
            <a:r>
              <a:rPr lang="en-US" sz="3200" b="1" dirty="0">
                <a:solidFill>
                  <a:srgbClr val="0070C0"/>
                </a:solidFill>
              </a:rPr>
              <a:t>followed Him</a:t>
            </a:r>
            <a:r>
              <a:rPr lang="en-US" sz="3200" dirty="0"/>
              <a:t>.</a:t>
            </a:r>
          </a:p>
          <a:p>
            <a:r>
              <a:rPr lang="en-US" sz="3200" i="1" dirty="0"/>
              <a:t>													Matthew 8:1</a:t>
            </a:r>
          </a:p>
        </p:txBody>
      </p:sp>
    </p:spTree>
    <p:extLst>
      <p:ext uri="{BB962C8B-B14F-4D97-AF65-F5344CB8AC3E}">
        <p14:creationId xmlns:p14="http://schemas.microsoft.com/office/powerpoint/2010/main" val="317501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8F4DA3-7840-4B99-B101-E6C4DECC7B42}"/>
              </a:ext>
            </a:extLst>
          </p:cNvPr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Do not store up for yourselves treasures on earth… </a:t>
            </a:r>
            <a:r>
              <a:rPr lang="en-US" sz="3200" i="1" dirty="0"/>
              <a:t>6:19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15998D-83D8-476F-AC5B-BDC4231BCC50}"/>
              </a:ext>
            </a:extLst>
          </p:cNvPr>
          <p:cNvSpPr txBox="1"/>
          <p:nvPr/>
        </p:nvSpPr>
        <p:spPr>
          <a:xfrm>
            <a:off x="0" y="1437861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“do not worry” </a:t>
            </a:r>
          </a:p>
          <a:p>
            <a:r>
              <a:rPr lang="en-US" sz="3200" i="1" dirty="0"/>
              <a:t>6:25, 31, 34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82DA733-DFAA-428A-8EF6-D1FBC03C9A6D}"/>
                  </a:ext>
                </a:extLst>
              </p14:cNvPr>
              <p14:cNvContentPartPr/>
              <p14:nvPr/>
            </p14:nvContentPartPr>
            <p14:xfrm>
              <a:off x="171000" y="70200"/>
              <a:ext cx="8701200" cy="2531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82DA733-DFAA-428A-8EF6-D1FBC03C9A6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1640" y="60840"/>
                <a:ext cx="8719920" cy="25498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EEADF70-D729-4529-B194-2ADC1E8C2960}"/>
              </a:ext>
            </a:extLst>
          </p:cNvPr>
          <p:cNvSpPr txBox="1"/>
          <p:nvPr/>
        </p:nvSpPr>
        <p:spPr>
          <a:xfrm>
            <a:off x="4108174" y="2086785"/>
            <a:ext cx="4532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Disciples and Possessions</a:t>
            </a:r>
          </a:p>
        </p:txBody>
      </p:sp>
    </p:spTree>
    <p:extLst>
      <p:ext uri="{BB962C8B-B14F-4D97-AF65-F5344CB8AC3E}">
        <p14:creationId xmlns:p14="http://schemas.microsoft.com/office/powerpoint/2010/main" val="347032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8F4DA3-7840-4B99-B101-E6C4DECC7B42}"/>
              </a:ext>
            </a:extLst>
          </p:cNvPr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Do not store up for yourselves treasures on earth… </a:t>
            </a:r>
            <a:r>
              <a:rPr lang="en-US" sz="3200" i="1" dirty="0"/>
              <a:t>6:19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15998D-83D8-476F-AC5B-BDC4231BCC50}"/>
              </a:ext>
            </a:extLst>
          </p:cNvPr>
          <p:cNvSpPr txBox="1"/>
          <p:nvPr/>
        </p:nvSpPr>
        <p:spPr>
          <a:xfrm>
            <a:off x="0" y="1437861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“do not worry”</a:t>
            </a:r>
          </a:p>
          <a:p>
            <a:r>
              <a:rPr lang="en-US" sz="3200" i="1" dirty="0"/>
              <a:t>6:25, 31, 34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82DA733-DFAA-428A-8EF6-D1FBC03C9A6D}"/>
                  </a:ext>
                </a:extLst>
              </p14:cNvPr>
              <p14:cNvContentPartPr/>
              <p14:nvPr/>
            </p14:nvContentPartPr>
            <p14:xfrm>
              <a:off x="171000" y="70200"/>
              <a:ext cx="8701200" cy="2531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82DA733-DFAA-428A-8EF6-D1FBC03C9A6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1640" y="60840"/>
                <a:ext cx="8719920" cy="25498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EEADF70-D729-4529-B194-2ADC1E8C2960}"/>
              </a:ext>
            </a:extLst>
          </p:cNvPr>
          <p:cNvSpPr txBox="1"/>
          <p:nvPr/>
        </p:nvSpPr>
        <p:spPr>
          <a:xfrm>
            <a:off x="4108174" y="2086785"/>
            <a:ext cx="4532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Disciples and Possessions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E0CED7-91A9-4878-B70F-1ED70F52A465}"/>
              </a:ext>
            </a:extLst>
          </p:cNvPr>
          <p:cNvSpPr txBox="1"/>
          <p:nvPr/>
        </p:nvSpPr>
        <p:spPr>
          <a:xfrm>
            <a:off x="0" y="34290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Judge not…</a:t>
            </a:r>
          </a:p>
          <a:p>
            <a:r>
              <a:rPr lang="en-US" sz="3200" i="1" dirty="0"/>
              <a:t>7:1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F7E45B-6D4F-4221-B190-FE32374956DC}"/>
              </a:ext>
            </a:extLst>
          </p:cNvPr>
          <p:cNvSpPr txBox="1"/>
          <p:nvPr/>
        </p:nvSpPr>
        <p:spPr>
          <a:xfrm>
            <a:off x="0" y="48815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Do not give what is holy to dogs…</a:t>
            </a:r>
          </a:p>
          <a:p>
            <a:r>
              <a:rPr lang="en-US" sz="3200" i="1" dirty="0"/>
              <a:t>7:6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7F78D23-0CBB-4D66-9FB9-BE1CAEFB9FE5}"/>
                  </a:ext>
                </a:extLst>
              </p14:cNvPr>
              <p14:cNvContentPartPr/>
              <p14:nvPr/>
            </p14:nvContentPartPr>
            <p14:xfrm>
              <a:off x="251280" y="3175200"/>
              <a:ext cx="6902280" cy="3125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7F78D23-0CBB-4D66-9FB9-BE1CAEFB9FE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1920" y="3165840"/>
                <a:ext cx="6921000" cy="314424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483D4AA-6C0F-4964-994F-2B26D6884FB1}"/>
              </a:ext>
            </a:extLst>
          </p:cNvPr>
          <p:cNvSpPr txBox="1"/>
          <p:nvPr/>
        </p:nvSpPr>
        <p:spPr>
          <a:xfrm>
            <a:off x="4108174" y="3094958"/>
            <a:ext cx="4903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Disciples and Discernment</a:t>
            </a:r>
          </a:p>
        </p:txBody>
      </p:sp>
    </p:spTree>
    <p:extLst>
      <p:ext uri="{BB962C8B-B14F-4D97-AF65-F5344CB8AC3E}">
        <p14:creationId xmlns:p14="http://schemas.microsoft.com/office/powerpoint/2010/main" val="153691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631AD6-248E-42DD-9C66-CC74615D5C65}"/>
              </a:ext>
            </a:extLst>
          </p:cNvPr>
          <p:cNvSpPr/>
          <p:nvPr/>
        </p:nvSpPr>
        <p:spPr>
          <a:xfrm>
            <a:off x="99391" y="712378"/>
            <a:ext cx="894521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baseline="30000" dirty="0">
                <a:solidFill>
                  <a:srgbClr val="000000"/>
                </a:solidFill>
              </a:rPr>
              <a:t>19 </a:t>
            </a:r>
            <a:r>
              <a:rPr lang="en-US" sz="3200" dirty="0">
                <a:solidFill>
                  <a:srgbClr val="000000"/>
                </a:solidFill>
              </a:rPr>
              <a:t>I call heaven and earth as witnesses today against you, that I have set before you life and death, blessing and cursing; therefore choose life, that both you and your descendants may live; </a:t>
            </a:r>
            <a:r>
              <a:rPr lang="en-US" sz="3200" b="1" baseline="30000" dirty="0">
                <a:solidFill>
                  <a:srgbClr val="000000"/>
                </a:solidFill>
              </a:rPr>
              <a:t>20 </a:t>
            </a:r>
            <a:r>
              <a:rPr lang="en-US" sz="3200" dirty="0">
                <a:solidFill>
                  <a:srgbClr val="000000"/>
                </a:solidFill>
              </a:rPr>
              <a:t>that you may love the </a:t>
            </a:r>
            <a:r>
              <a:rPr lang="en-US" sz="3200" cap="small" dirty="0">
                <a:solidFill>
                  <a:srgbClr val="000000"/>
                </a:solidFill>
              </a:rPr>
              <a:t>Lord</a:t>
            </a:r>
            <a:r>
              <a:rPr lang="en-US" sz="3200" dirty="0">
                <a:solidFill>
                  <a:srgbClr val="000000"/>
                </a:solidFill>
              </a:rPr>
              <a:t> your God, that you may obey His voice, and that you may cling to Him, for He is your life and the length of your days; and that you may dwell in the land which the </a:t>
            </a:r>
            <a:r>
              <a:rPr lang="en-US" sz="3200" cap="small" dirty="0">
                <a:solidFill>
                  <a:srgbClr val="000000"/>
                </a:solidFill>
              </a:rPr>
              <a:t>Lord</a:t>
            </a:r>
            <a:r>
              <a:rPr lang="en-US" sz="3200" dirty="0">
                <a:solidFill>
                  <a:srgbClr val="000000"/>
                </a:solidFill>
              </a:rPr>
              <a:t> swore to your fathers, to Abraham, Isaac, and Jacob, to give them.”</a:t>
            </a:r>
          </a:p>
          <a:p>
            <a:r>
              <a:rPr lang="en-US" sz="3200" i="1" dirty="0">
                <a:solidFill>
                  <a:srgbClr val="000000"/>
                </a:solidFill>
              </a:rPr>
              <a:t>										Deuteronomy 30:19-20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05582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372DD9-E3CF-4FB9-B31C-CD919813850D}"/>
              </a:ext>
            </a:extLst>
          </p:cNvPr>
          <p:cNvSpPr txBox="1"/>
          <p:nvPr/>
        </p:nvSpPr>
        <p:spPr>
          <a:xfrm>
            <a:off x="0" y="63610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Two gates (7:13-14)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8490BA-F4C0-463B-877B-ABCB9CCFD711}"/>
              </a:ext>
            </a:extLst>
          </p:cNvPr>
          <p:cNvSpPr txBox="1"/>
          <p:nvPr/>
        </p:nvSpPr>
        <p:spPr>
          <a:xfrm>
            <a:off x="0" y="221973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Two trees (7:15-23)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F6B25F-EF15-4136-9AFD-BD9F0AF6C49D}"/>
              </a:ext>
            </a:extLst>
          </p:cNvPr>
          <p:cNvSpPr txBox="1"/>
          <p:nvPr/>
        </p:nvSpPr>
        <p:spPr>
          <a:xfrm>
            <a:off x="0" y="380337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Two houses (7:24-27)</a:t>
            </a:r>
          </a:p>
        </p:txBody>
      </p:sp>
    </p:spTree>
    <p:extLst>
      <p:ext uri="{BB962C8B-B14F-4D97-AF65-F5344CB8AC3E}">
        <p14:creationId xmlns:p14="http://schemas.microsoft.com/office/powerpoint/2010/main" val="207951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67905E-2566-4BB7-8BF6-45E93EE7CF42}"/>
              </a:ext>
            </a:extLst>
          </p:cNvPr>
          <p:cNvSpPr/>
          <p:nvPr/>
        </p:nvSpPr>
        <p:spPr>
          <a:xfrm>
            <a:off x="185530" y="1781915"/>
            <a:ext cx="89584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baseline="30000" dirty="0">
                <a:solidFill>
                  <a:srgbClr val="000000"/>
                </a:solidFill>
              </a:rPr>
              <a:t>21 </a:t>
            </a:r>
            <a:r>
              <a:rPr lang="en-US" sz="3200" dirty="0">
                <a:solidFill>
                  <a:srgbClr val="000000"/>
                </a:solidFill>
              </a:rPr>
              <a:t>“Not everyone who says to me, ‘Lord, Lord,’ will enter the kingdom of heaven, </a:t>
            </a:r>
          </a:p>
          <a:p>
            <a:r>
              <a:rPr lang="en-US" sz="3200" dirty="0">
                <a:solidFill>
                  <a:srgbClr val="0070C0"/>
                </a:solidFill>
              </a:rPr>
              <a:t>but </a:t>
            </a:r>
            <a:endParaRPr lang="en-US" sz="3200" b="1" dirty="0">
              <a:solidFill>
                <a:srgbClr val="000000"/>
              </a:solidFill>
            </a:endParaRPr>
          </a:p>
          <a:p>
            <a:r>
              <a:rPr lang="en-US" sz="3200" b="1" dirty="0">
                <a:solidFill>
                  <a:srgbClr val="000000"/>
                </a:solidFill>
              </a:rPr>
              <a:t>the one who </a:t>
            </a:r>
            <a:r>
              <a:rPr lang="en-US" sz="3200" b="1" u="sng" dirty="0">
                <a:solidFill>
                  <a:srgbClr val="000000"/>
                </a:solidFill>
              </a:rPr>
              <a:t>does the will</a:t>
            </a:r>
            <a:r>
              <a:rPr lang="en-US" sz="3200" b="1" dirty="0">
                <a:solidFill>
                  <a:srgbClr val="000000"/>
                </a:solidFill>
              </a:rPr>
              <a:t> of my Father who is in heaven</a:t>
            </a:r>
            <a:r>
              <a:rPr lang="en-US" sz="3200" dirty="0">
                <a:solidFill>
                  <a:srgbClr val="000000"/>
                </a:solidFill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9297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oll, toy, indoor, wall&#10;&#10;Description automatically generated">
            <a:extLst>
              <a:ext uri="{FF2B5EF4-FFF2-40B4-BE49-F238E27FC236}">
                <a16:creationId xmlns:a16="http://schemas.microsoft.com/office/drawing/2014/main" id="{47D53EBF-7700-4ACD-9675-8D32715DFF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53" y="859126"/>
            <a:ext cx="8097078" cy="513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8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next to a building&#10;&#10;Description automatically generated">
            <a:extLst>
              <a:ext uri="{FF2B5EF4-FFF2-40B4-BE49-F238E27FC236}">
                <a16:creationId xmlns:a16="http://schemas.microsoft.com/office/drawing/2014/main" id="{7A4C1CBA-3722-4F0B-BAB9-87AC0BB084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668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9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198</Words>
  <Application>Microsoft Office PowerPoint</Application>
  <PresentationFormat>On-screen Show (4:3)</PresentationFormat>
  <Paragraphs>48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&amp;quot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Alyse Nash</dc:creator>
  <cp:lastModifiedBy>Alyse Nash</cp:lastModifiedBy>
  <cp:revision>6</cp:revision>
  <dcterms:created xsi:type="dcterms:W3CDTF">2019-07-05T17:54:21Z</dcterms:created>
  <dcterms:modified xsi:type="dcterms:W3CDTF">2019-07-05T21:37:22Z</dcterms:modified>
</cp:coreProperties>
</file>