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56" r:id="rId3"/>
    <p:sldId id="258" r:id="rId4"/>
    <p:sldId id="259" r:id="rId5"/>
    <p:sldId id="261" r:id="rId6"/>
    <p:sldId id="260" r:id="rId7"/>
    <p:sldId id="262" r:id="rId8"/>
    <p:sldId id="263" r:id="rId9"/>
    <p:sldId id="264" r:id="rId10"/>
    <p:sldId id="266" r:id="rId11"/>
    <p:sldId id="265" r:id="rId12"/>
    <p:sldId id="267" r:id="rId13"/>
    <p:sldId id="268" r:id="rId14"/>
    <p:sldId id="269" r:id="rId15"/>
    <p:sldId id="286" r:id="rId16"/>
    <p:sldId id="287" r:id="rId17"/>
    <p:sldId id="281" r:id="rId18"/>
    <p:sldId id="274" r:id="rId19"/>
    <p:sldId id="275" r:id="rId20"/>
    <p:sldId id="276" r:id="rId21"/>
    <p:sldId id="278" r:id="rId22"/>
    <p:sldId id="279" r:id="rId23"/>
    <p:sldId id="282" r:id="rId24"/>
    <p:sldId id="280" r:id="rId25"/>
    <p:sldId id="283"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B9C247-20AF-4335-8F3F-11C8629929C6}"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2535262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9C247-20AF-4335-8F3F-11C8629929C6}"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520118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9C247-20AF-4335-8F3F-11C8629929C6}"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4187329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B9C247-20AF-4335-8F3F-11C8629929C6}"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303667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B9C247-20AF-4335-8F3F-11C8629929C6}"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37706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B9C247-20AF-4335-8F3F-11C8629929C6}" type="datetimeFigureOut">
              <a:rPr lang="en-US" smtClean="0"/>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2185066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B9C247-20AF-4335-8F3F-11C8629929C6}" type="datetimeFigureOut">
              <a:rPr lang="en-US" smtClean="0"/>
              <a:t>7/5/2019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1953101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9C247-20AF-4335-8F3F-11C8629929C6}" type="datetimeFigureOut">
              <a:rPr lang="en-US" smtClean="0"/>
              <a:t>7/5/2019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41676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9C247-20AF-4335-8F3F-11C8629929C6}" type="datetimeFigureOut">
              <a:rPr lang="en-US" smtClean="0"/>
              <a:t>7/5/2019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2604784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9C247-20AF-4335-8F3F-11C8629929C6}" type="datetimeFigureOut">
              <a:rPr lang="en-US" smtClean="0"/>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4255336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B9C247-20AF-4335-8F3F-11C8629929C6}" type="datetimeFigureOut">
              <a:rPr lang="en-US" smtClean="0"/>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8C489-291A-4139-B434-8F8CE322D11A}" type="slidenum">
              <a:rPr lang="en-US" smtClean="0"/>
              <a:t>‹#›</a:t>
            </a:fld>
            <a:endParaRPr lang="en-US"/>
          </a:p>
        </p:txBody>
      </p:sp>
    </p:spTree>
    <p:extLst>
      <p:ext uri="{BB962C8B-B14F-4D97-AF65-F5344CB8AC3E}">
        <p14:creationId xmlns:p14="http://schemas.microsoft.com/office/powerpoint/2010/main" val="341750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9C247-20AF-4335-8F3F-11C8629929C6}" type="datetimeFigureOut">
              <a:rPr lang="en-US" smtClean="0"/>
              <a:t>7/5/2019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8C489-291A-4139-B434-8F8CE322D11A}" type="slidenum">
              <a:rPr lang="en-US" smtClean="0"/>
              <a:t>‹#›</a:t>
            </a:fld>
            <a:endParaRPr lang="en-US"/>
          </a:p>
        </p:txBody>
      </p:sp>
    </p:spTree>
    <p:extLst>
      <p:ext uri="{BB962C8B-B14F-4D97-AF65-F5344CB8AC3E}">
        <p14:creationId xmlns:p14="http://schemas.microsoft.com/office/powerpoint/2010/main" val="763210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2889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0" y="0"/>
            <a:ext cx="9042400" cy="5016758"/>
          </a:xfrm>
          <a:prstGeom prst="rect">
            <a:avLst/>
          </a:prstGeom>
        </p:spPr>
        <p:txBody>
          <a:bodyPr wrap="square">
            <a:spAutoFit/>
          </a:bodyPr>
          <a:lstStyle/>
          <a:p>
            <a:r>
              <a:rPr lang="en-US" sz="3200" b="1" baseline="30000" dirty="0">
                <a:solidFill>
                  <a:srgbClr val="000000"/>
                </a:solidFill>
                <a:latin typeface="&amp;quot"/>
              </a:rPr>
              <a:t>6 </a:t>
            </a:r>
            <a:r>
              <a:rPr lang="en-US" sz="3200" dirty="0">
                <a:solidFill>
                  <a:srgbClr val="000000"/>
                </a:solidFill>
                <a:latin typeface="&amp;quot"/>
              </a:rPr>
              <a:t>And Moses took half the blood and put it in basins, and half the blood he sprinkled on the altar. </a:t>
            </a:r>
            <a:r>
              <a:rPr lang="en-US" sz="3200" b="1" baseline="30000" dirty="0">
                <a:solidFill>
                  <a:srgbClr val="000000"/>
                </a:solidFill>
                <a:latin typeface="&amp;quot"/>
              </a:rPr>
              <a:t>7 </a:t>
            </a:r>
            <a:r>
              <a:rPr lang="en-US" sz="3200" dirty="0">
                <a:solidFill>
                  <a:srgbClr val="000000"/>
                </a:solidFill>
                <a:latin typeface="&amp;quot"/>
              </a:rPr>
              <a:t>Then he took the Book of the Covenant and read in the hearing of the people. And they said, “All that the </a:t>
            </a:r>
            <a:r>
              <a:rPr lang="en-US" sz="3200" cap="small" dirty="0">
                <a:solidFill>
                  <a:srgbClr val="000000"/>
                </a:solidFill>
                <a:latin typeface="&amp;quot"/>
              </a:rPr>
              <a:t>Lord</a:t>
            </a:r>
            <a:r>
              <a:rPr lang="en-US" sz="3200" dirty="0">
                <a:solidFill>
                  <a:srgbClr val="000000"/>
                </a:solidFill>
                <a:latin typeface="&amp;quot"/>
              </a:rPr>
              <a:t> has said we will do, and be obedient.” </a:t>
            </a:r>
            <a:r>
              <a:rPr lang="en-US" sz="3200" b="1" baseline="30000" dirty="0">
                <a:solidFill>
                  <a:srgbClr val="000000"/>
                </a:solidFill>
                <a:latin typeface="&amp;quot"/>
              </a:rPr>
              <a:t>8 </a:t>
            </a:r>
            <a:r>
              <a:rPr lang="en-US" sz="3200" dirty="0">
                <a:solidFill>
                  <a:srgbClr val="000000"/>
                </a:solidFill>
                <a:latin typeface="&amp;quot"/>
              </a:rPr>
              <a:t>And Moses took the blood, sprinkled it on the people, and said, “This is the </a:t>
            </a:r>
            <a:r>
              <a:rPr lang="en-US" sz="3200" b="1" dirty="0">
                <a:solidFill>
                  <a:srgbClr val="0070C0"/>
                </a:solidFill>
                <a:latin typeface="&amp;quot"/>
              </a:rPr>
              <a:t>blood of the covenant </a:t>
            </a:r>
            <a:r>
              <a:rPr lang="en-US" sz="3200" dirty="0">
                <a:solidFill>
                  <a:srgbClr val="000000"/>
                </a:solidFill>
                <a:latin typeface="&amp;quot"/>
              </a:rPr>
              <a:t>which the </a:t>
            </a:r>
            <a:r>
              <a:rPr lang="en-US" sz="3200" cap="small" dirty="0">
                <a:solidFill>
                  <a:srgbClr val="000000"/>
                </a:solidFill>
                <a:latin typeface="&amp;quot"/>
              </a:rPr>
              <a:t>Lord</a:t>
            </a:r>
            <a:r>
              <a:rPr lang="en-US" sz="3200" dirty="0">
                <a:solidFill>
                  <a:srgbClr val="000000"/>
                </a:solidFill>
                <a:latin typeface="&amp;quot"/>
              </a:rPr>
              <a:t> has made with you according to all these words.”</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Exodus 24:6-8</a:t>
            </a:r>
          </a:p>
        </p:txBody>
      </p:sp>
    </p:spTree>
    <p:extLst>
      <p:ext uri="{BB962C8B-B14F-4D97-AF65-F5344CB8AC3E}">
        <p14:creationId xmlns:p14="http://schemas.microsoft.com/office/powerpoint/2010/main" val="352467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0" y="0"/>
            <a:ext cx="9042400" cy="4031873"/>
          </a:xfrm>
          <a:prstGeom prst="rect">
            <a:avLst/>
          </a:prstGeom>
        </p:spPr>
        <p:txBody>
          <a:bodyPr wrap="square">
            <a:spAutoFit/>
          </a:bodyPr>
          <a:lstStyle/>
          <a:p>
            <a:r>
              <a:rPr lang="en-US" sz="3200" b="1" baseline="30000" dirty="0">
                <a:solidFill>
                  <a:srgbClr val="000000"/>
                </a:solidFill>
                <a:latin typeface="&amp;quot"/>
              </a:rPr>
              <a:t>9 </a:t>
            </a:r>
            <a:r>
              <a:rPr lang="en-US" sz="3200" dirty="0">
                <a:solidFill>
                  <a:srgbClr val="000000"/>
                </a:solidFill>
                <a:latin typeface="&amp;quot"/>
              </a:rPr>
              <a:t>Then Moses went up, also Aaron, Nadab, and Abihu, and seventy of the elders of Israel, </a:t>
            </a:r>
            <a:r>
              <a:rPr lang="en-US" sz="3200" b="1" baseline="30000" dirty="0">
                <a:solidFill>
                  <a:srgbClr val="000000"/>
                </a:solidFill>
                <a:latin typeface="&amp;quot"/>
              </a:rPr>
              <a:t>10 </a:t>
            </a:r>
            <a:r>
              <a:rPr lang="en-US" sz="3200" dirty="0">
                <a:solidFill>
                  <a:srgbClr val="000000"/>
                </a:solidFill>
                <a:latin typeface="&amp;quot"/>
              </a:rPr>
              <a:t>and they saw the God of Israel. And there was under His feet as it were a paved work of sapphire stone, and it was like the very</a:t>
            </a:r>
            <a:r>
              <a:rPr lang="en-US" sz="3200" baseline="30000" dirty="0">
                <a:solidFill>
                  <a:srgbClr val="000000"/>
                </a:solidFill>
                <a:latin typeface="&amp;quot"/>
              </a:rPr>
              <a:t>  </a:t>
            </a:r>
            <a:r>
              <a:rPr lang="en-US" sz="3200" dirty="0">
                <a:solidFill>
                  <a:srgbClr val="000000"/>
                </a:solidFill>
                <a:latin typeface="&amp;quot"/>
              </a:rPr>
              <a:t>heavens in its clarity. </a:t>
            </a:r>
            <a:r>
              <a:rPr lang="en-US" sz="3200" b="1" baseline="30000" dirty="0">
                <a:solidFill>
                  <a:srgbClr val="000000"/>
                </a:solidFill>
                <a:latin typeface="&amp;quot"/>
              </a:rPr>
              <a:t>11 </a:t>
            </a:r>
            <a:r>
              <a:rPr lang="en-US" sz="3200" dirty="0">
                <a:solidFill>
                  <a:srgbClr val="000000"/>
                </a:solidFill>
                <a:latin typeface="&amp;quot"/>
              </a:rPr>
              <a:t>But on the nobles of the children of Israel He did not lay His hand. </a:t>
            </a:r>
            <a:r>
              <a:rPr lang="en-US" sz="3200" b="1" dirty="0">
                <a:solidFill>
                  <a:srgbClr val="0070C0"/>
                </a:solidFill>
                <a:latin typeface="&amp;quot"/>
              </a:rPr>
              <a:t>So they saw God, and they ate and drank.</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Exodus 24:9-11</a:t>
            </a:r>
          </a:p>
        </p:txBody>
      </p:sp>
    </p:spTree>
    <p:extLst>
      <p:ext uri="{BB962C8B-B14F-4D97-AF65-F5344CB8AC3E}">
        <p14:creationId xmlns:p14="http://schemas.microsoft.com/office/powerpoint/2010/main" val="3118859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urniture, table, console table&#10;&#10;Description automatically generated">
            <a:extLst>
              <a:ext uri="{FF2B5EF4-FFF2-40B4-BE49-F238E27FC236}">
                <a16:creationId xmlns:a16="http://schemas.microsoft.com/office/drawing/2014/main" id="{BE2D3897-2B7D-4B72-9104-134BABE115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16738"/>
            <a:ext cx="6342743" cy="3615363"/>
          </a:xfrm>
          <a:prstGeom prst="rect">
            <a:avLst/>
          </a:prstGeom>
        </p:spPr>
      </p:pic>
      <p:sp>
        <p:nvSpPr>
          <p:cNvPr id="5" name="TextBox 4">
            <a:extLst>
              <a:ext uri="{FF2B5EF4-FFF2-40B4-BE49-F238E27FC236}">
                <a16:creationId xmlns:a16="http://schemas.microsoft.com/office/drawing/2014/main" id="{29692D4A-25E8-47ED-AAB9-2A4E01E8A2D0}"/>
              </a:ext>
            </a:extLst>
          </p:cNvPr>
          <p:cNvSpPr txBox="1"/>
          <p:nvPr/>
        </p:nvSpPr>
        <p:spPr>
          <a:xfrm>
            <a:off x="1826275" y="2618833"/>
            <a:ext cx="5128591" cy="646331"/>
          </a:xfrm>
          <a:prstGeom prst="rect">
            <a:avLst/>
          </a:prstGeom>
          <a:noFill/>
        </p:spPr>
        <p:txBody>
          <a:bodyPr wrap="square" rtlCol="0">
            <a:spAutoFit/>
          </a:bodyPr>
          <a:lstStyle/>
          <a:p>
            <a:pPr algn="ctr"/>
            <a:r>
              <a:rPr lang="en-US" sz="3600" b="1" dirty="0"/>
              <a:t>Hospitality</a:t>
            </a:r>
          </a:p>
        </p:txBody>
      </p:sp>
    </p:spTree>
    <p:extLst>
      <p:ext uri="{BB962C8B-B14F-4D97-AF65-F5344CB8AC3E}">
        <p14:creationId xmlns:p14="http://schemas.microsoft.com/office/powerpoint/2010/main" val="2508055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101600" y="323353"/>
            <a:ext cx="9042400" cy="5970865"/>
          </a:xfrm>
          <a:prstGeom prst="rect">
            <a:avLst/>
          </a:prstGeom>
        </p:spPr>
        <p:txBody>
          <a:bodyPr wrap="square">
            <a:spAutoFit/>
          </a:bodyPr>
          <a:lstStyle/>
          <a:p>
            <a:r>
              <a:rPr lang="en-US" sz="3200" b="1" baseline="30000" dirty="0"/>
              <a:t>2 </a:t>
            </a:r>
            <a:r>
              <a:rPr lang="en-US" sz="3200" dirty="0"/>
              <a:t>He lifted up his eyes and looked, and behold, three men were standing in front of him. When he saw them, he ran from the tent door to meet them and bowed himself to the earth </a:t>
            </a:r>
            <a:r>
              <a:rPr lang="en-US" sz="3200" b="1" baseline="30000" dirty="0"/>
              <a:t>3 </a:t>
            </a:r>
            <a:r>
              <a:rPr lang="en-US" sz="3200" dirty="0"/>
              <a:t>and said, “O Lord, if I have found favor in your sight, do not pass by your servant. </a:t>
            </a:r>
            <a:r>
              <a:rPr lang="en-US" sz="3200" b="1" baseline="30000" dirty="0"/>
              <a:t>4 </a:t>
            </a:r>
            <a:r>
              <a:rPr lang="en-US" sz="3200" dirty="0"/>
              <a:t>Let a little water be brought, and wash your feet, and rest yourselves under the tree, </a:t>
            </a:r>
            <a:r>
              <a:rPr lang="en-US" sz="3200" b="1" baseline="30000" dirty="0"/>
              <a:t>5 </a:t>
            </a:r>
            <a:r>
              <a:rPr lang="en-US" sz="3200" dirty="0"/>
              <a:t>while I bring a morsel of bread, that you may refresh yourselves, and after that you may pass on—since you have come to your servant.” So they said, “Do as you have said.”</a:t>
            </a:r>
          </a:p>
          <a:p>
            <a:r>
              <a:rPr lang="en-US" sz="3000" b="0" i="1" u="none" strike="noStrike" dirty="0">
                <a:solidFill>
                  <a:srgbClr val="000000"/>
                </a:solidFill>
                <a:effectLst/>
                <a:latin typeface="&amp;quot"/>
              </a:rPr>
              <a:t>														</a:t>
            </a:r>
            <a:r>
              <a:rPr lang="en-US" sz="3200" b="0" i="1" u="none" strike="noStrike" dirty="0">
                <a:solidFill>
                  <a:srgbClr val="000000"/>
                </a:solidFill>
                <a:effectLst/>
                <a:latin typeface="&amp;quot"/>
              </a:rPr>
              <a:t>Genesis 18:2-5</a:t>
            </a:r>
          </a:p>
        </p:txBody>
      </p:sp>
    </p:spTree>
    <p:extLst>
      <p:ext uri="{BB962C8B-B14F-4D97-AF65-F5344CB8AC3E}">
        <p14:creationId xmlns:p14="http://schemas.microsoft.com/office/powerpoint/2010/main" val="1827427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50800" y="675861"/>
            <a:ext cx="9042400" cy="4524315"/>
          </a:xfrm>
          <a:prstGeom prst="rect">
            <a:avLst/>
          </a:prstGeom>
        </p:spPr>
        <p:txBody>
          <a:bodyPr wrap="square">
            <a:spAutoFit/>
          </a:bodyPr>
          <a:lstStyle/>
          <a:p>
            <a:r>
              <a:rPr lang="en-US" sz="3200" b="1" baseline="30000" dirty="0"/>
              <a:t>6 </a:t>
            </a:r>
            <a:r>
              <a:rPr lang="en-US" sz="3200" dirty="0"/>
              <a:t>And Abraham went quickly into the tent to Sarah and said, “Quick! Three </a:t>
            </a:r>
            <a:r>
              <a:rPr lang="en-US" sz="3200" dirty="0" err="1"/>
              <a:t>seahs</a:t>
            </a:r>
            <a:r>
              <a:rPr lang="en-US" sz="3200" baseline="30000" dirty="0"/>
              <a:t>  </a:t>
            </a:r>
            <a:r>
              <a:rPr lang="en-US" sz="3200" dirty="0"/>
              <a:t>of fine flour! Knead it, and make cakes.” </a:t>
            </a:r>
            <a:r>
              <a:rPr lang="en-US" sz="3200" b="1" baseline="30000" dirty="0"/>
              <a:t>7 </a:t>
            </a:r>
            <a:r>
              <a:rPr lang="en-US" sz="3200" dirty="0"/>
              <a:t>And Abraham ran to the herd and took a calf, tender and good, and gave it to a young man, who prepared it quickly. </a:t>
            </a:r>
            <a:r>
              <a:rPr lang="en-US" sz="3200" b="1" baseline="30000" dirty="0"/>
              <a:t>8 </a:t>
            </a:r>
            <a:r>
              <a:rPr lang="en-US" sz="3200" dirty="0"/>
              <a:t>Then he took curds and milk and the calf that he had prepared, and set it before them. And he stood by them under the tree while they ate.</a:t>
            </a:r>
          </a:p>
          <a:p>
            <a:r>
              <a:rPr lang="en-US" sz="3200" i="1" dirty="0">
                <a:solidFill>
                  <a:srgbClr val="000000"/>
                </a:solidFill>
                <a:latin typeface="&amp;quot"/>
              </a:rPr>
              <a:t>														Genesis 18:6-8</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284765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urniture, table, console table&#10;&#10;Description automatically generated">
            <a:extLst>
              <a:ext uri="{FF2B5EF4-FFF2-40B4-BE49-F238E27FC236}">
                <a16:creationId xmlns:a16="http://schemas.microsoft.com/office/drawing/2014/main" id="{BE2D3897-2B7D-4B72-9104-134BABE115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16738"/>
            <a:ext cx="6342743" cy="3615363"/>
          </a:xfrm>
          <a:prstGeom prst="rect">
            <a:avLst/>
          </a:prstGeom>
        </p:spPr>
      </p:pic>
      <p:sp>
        <p:nvSpPr>
          <p:cNvPr id="5" name="TextBox 4">
            <a:extLst>
              <a:ext uri="{FF2B5EF4-FFF2-40B4-BE49-F238E27FC236}">
                <a16:creationId xmlns:a16="http://schemas.microsoft.com/office/drawing/2014/main" id="{29692D4A-25E8-47ED-AAB9-2A4E01E8A2D0}"/>
              </a:ext>
            </a:extLst>
          </p:cNvPr>
          <p:cNvSpPr txBox="1"/>
          <p:nvPr/>
        </p:nvSpPr>
        <p:spPr>
          <a:xfrm>
            <a:off x="1826275" y="2618833"/>
            <a:ext cx="5128591" cy="646331"/>
          </a:xfrm>
          <a:prstGeom prst="rect">
            <a:avLst/>
          </a:prstGeom>
          <a:noFill/>
        </p:spPr>
        <p:txBody>
          <a:bodyPr wrap="square" rtlCol="0">
            <a:spAutoFit/>
          </a:bodyPr>
          <a:lstStyle/>
          <a:p>
            <a:pPr algn="ctr"/>
            <a:r>
              <a:rPr lang="en-US" sz="3600" b="1" dirty="0"/>
              <a:t>Passover</a:t>
            </a:r>
          </a:p>
        </p:txBody>
      </p:sp>
    </p:spTree>
    <p:extLst>
      <p:ext uri="{BB962C8B-B14F-4D97-AF65-F5344CB8AC3E}">
        <p14:creationId xmlns:p14="http://schemas.microsoft.com/office/powerpoint/2010/main" val="2646116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50800" y="675861"/>
            <a:ext cx="9042400" cy="4524315"/>
          </a:xfrm>
          <a:prstGeom prst="rect">
            <a:avLst/>
          </a:prstGeom>
        </p:spPr>
        <p:txBody>
          <a:bodyPr wrap="square">
            <a:spAutoFit/>
          </a:bodyPr>
          <a:lstStyle/>
          <a:p>
            <a:r>
              <a:rPr lang="en-US" sz="3200" b="1" baseline="30000" dirty="0"/>
              <a:t>25 </a:t>
            </a:r>
            <a:r>
              <a:rPr lang="en-US" sz="3200" dirty="0"/>
              <a:t>And when you come to the land that the </a:t>
            </a:r>
            <a:r>
              <a:rPr lang="en-US" sz="3200" cap="small" dirty="0"/>
              <a:t>Lord</a:t>
            </a:r>
            <a:r>
              <a:rPr lang="en-US" sz="3200" dirty="0"/>
              <a:t> will give you, as he has promised, you shall keep this service. </a:t>
            </a:r>
            <a:r>
              <a:rPr lang="en-US" sz="3200" b="1" baseline="30000" dirty="0"/>
              <a:t>26 </a:t>
            </a:r>
            <a:r>
              <a:rPr lang="en-US" sz="3200" dirty="0"/>
              <a:t>And when your children say to you, ‘What do you mean by this service?’ </a:t>
            </a:r>
            <a:r>
              <a:rPr lang="en-US" sz="3200" b="1" baseline="30000" dirty="0"/>
              <a:t>27 </a:t>
            </a:r>
            <a:r>
              <a:rPr lang="en-US" sz="3200" dirty="0"/>
              <a:t>you shall say, ‘It is the sacrifice of the </a:t>
            </a:r>
            <a:r>
              <a:rPr lang="en-US" sz="3200" cap="small" dirty="0"/>
              <a:t>Lord</a:t>
            </a:r>
            <a:r>
              <a:rPr lang="en-US" sz="3200" dirty="0"/>
              <a:t>'s Passover, for he passed over the houses of the people of Israel in Egypt, when he struck the Egyptians but spared our houses.’”</a:t>
            </a:r>
            <a:r>
              <a:rPr lang="en-US" sz="3200" i="1" dirty="0">
                <a:solidFill>
                  <a:srgbClr val="000000"/>
                </a:solidFill>
                <a:latin typeface="&amp;quot"/>
              </a:rPr>
              <a:t>																													Exodus 12:25-27</a:t>
            </a:r>
            <a:endParaRPr lang="en-US" sz="3200" b="0" i="1" u="none" strike="noStrike" dirty="0">
              <a:solidFill>
                <a:srgbClr val="000000"/>
              </a:solidFill>
              <a:effectLst/>
              <a:latin typeface="&amp;quot"/>
            </a:endParaRPr>
          </a:p>
        </p:txBody>
      </p:sp>
    </p:spTree>
    <p:extLst>
      <p:ext uri="{BB962C8B-B14F-4D97-AF65-F5344CB8AC3E}">
        <p14:creationId xmlns:p14="http://schemas.microsoft.com/office/powerpoint/2010/main" val="2784818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921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6" name="Arrow: Right 5">
            <a:extLst>
              <a:ext uri="{FF2B5EF4-FFF2-40B4-BE49-F238E27FC236}">
                <a16:creationId xmlns:a16="http://schemas.microsoft.com/office/drawing/2014/main" id="{947E9B09-26FF-4F1C-BCFE-3FA207A0FDAE}"/>
              </a:ext>
            </a:extLst>
          </p:cNvPr>
          <p:cNvSpPr/>
          <p:nvPr/>
        </p:nvSpPr>
        <p:spPr>
          <a:xfrm rot="10800000">
            <a:off x="3114261" y="189210"/>
            <a:ext cx="2385177" cy="169259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3539430"/>
          </a:xfrm>
          <a:prstGeom prst="rect">
            <a:avLst/>
          </a:prstGeom>
          <a:solidFill>
            <a:schemeClr val="tx1">
              <a:alpha val="64000"/>
            </a:schemeClr>
          </a:solidFill>
        </p:spPr>
        <p:txBody>
          <a:bodyPr wrap="square">
            <a:spAutoFit/>
          </a:bodyPr>
          <a:lstStyle/>
          <a:p>
            <a:r>
              <a:rPr lang="en-US" sz="3200" b="1" baseline="30000" dirty="0">
                <a:solidFill>
                  <a:schemeClr val="bg1"/>
                </a:solidFill>
                <a:latin typeface="&amp;quot"/>
              </a:rPr>
              <a:t>5 </a:t>
            </a:r>
            <a:r>
              <a:rPr lang="en-US" sz="3200" dirty="0">
                <a:solidFill>
                  <a:schemeClr val="bg1"/>
                </a:solidFill>
                <a:latin typeface="&amp;quot"/>
              </a:rPr>
              <a:t>For if we have been united with him in a </a:t>
            </a:r>
            <a:r>
              <a:rPr lang="en-US" sz="3200" b="1" dirty="0">
                <a:solidFill>
                  <a:schemeClr val="bg1"/>
                </a:solidFill>
                <a:latin typeface="&amp;quot"/>
              </a:rPr>
              <a:t>death</a:t>
            </a:r>
            <a:r>
              <a:rPr lang="en-US" sz="3200" dirty="0">
                <a:solidFill>
                  <a:schemeClr val="bg1"/>
                </a:solidFill>
                <a:latin typeface="&amp;quot"/>
              </a:rPr>
              <a:t> like his, we shall certainly be united with him in a </a:t>
            </a:r>
            <a:r>
              <a:rPr lang="en-US" sz="3200" b="1" dirty="0">
                <a:solidFill>
                  <a:schemeClr val="bg1"/>
                </a:solidFill>
                <a:latin typeface="&amp;quot"/>
              </a:rPr>
              <a:t>resurrection</a:t>
            </a:r>
            <a:r>
              <a:rPr lang="en-US" sz="3200" dirty="0">
                <a:solidFill>
                  <a:schemeClr val="bg1"/>
                </a:solidFill>
                <a:latin typeface="&amp;quot"/>
              </a:rPr>
              <a:t> like his.</a:t>
            </a:r>
            <a:r>
              <a:rPr lang="en-US" sz="3200" dirty="0">
                <a:solidFill>
                  <a:schemeClr val="bg1"/>
                </a:solidFill>
                <a:latin typeface="Helvetica Neue"/>
              </a:rPr>
              <a:t> </a:t>
            </a:r>
            <a:r>
              <a:rPr lang="en-US" sz="3200" b="1" baseline="30000" dirty="0">
                <a:solidFill>
                  <a:schemeClr val="bg1"/>
                </a:solidFill>
                <a:latin typeface="&amp;quot"/>
              </a:rPr>
              <a:t>6 </a:t>
            </a:r>
            <a:r>
              <a:rPr lang="en-US" sz="3200" dirty="0">
                <a:solidFill>
                  <a:schemeClr val="bg1"/>
                </a:solidFill>
                <a:latin typeface="&amp;quot"/>
              </a:rPr>
              <a:t>We know that our old self was </a:t>
            </a:r>
            <a:r>
              <a:rPr lang="en-US" sz="3200" b="1" dirty="0">
                <a:solidFill>
                  <a:schemeClr val="bg1"/>
                </a:solidFill>
                <a:latin typeface="&amp;quot"/>
              </a:rPr>
              <a:t>crucified</a:t>
            </a:r>
            <a:r>
              <a:rPr lang="en-US" sz="3200" dirty="0">
                <a:solidFill>
                  <a:schemeClr val="bg1"/>
                </a:solidFill>
                <a:latin typeface="&amp;quot"/>
              </a:rPr>
              <a:t> with him in order that the body of sin might be brought to nothing, so that we would no longer be enslaved to sin.</a:t>
            </a:r>
          </a:p>
          <a:p>
            <a:r>
              <a:rPr lang="en-US" sz="3200" dirty="0">
                <a:solidFill>
                  <a:schemeClr val="bg1"/>
                </a:solidFill>
                <a:latin typeface="&amp;quot"/>
              </a:rPr>
              <a:t>													</a:t>
            </a:r>
            <a:r>
              <a:rPr lang="en-US" sz="3200" i="1" dirty="0">
                <a:solidFill>
                  <a:schemeClr val="bg1"/>
                </a:solidFill>
                <a:latin typeface="&amp;quot"/>
              </a:rPr>
              <a:t>Romans 6:5-6</a:t>
            </a:r>
            <a:endParaRPr lang="en-US" sz="3200" i="1" dirty="0">
              <a:solidFill>
                <a:schemeClr val="bg1"/>
              </a:solidFill>
            </a:endParaRPr>
          </a:p>
        </p:txBody>
      </p:sp>
    </p:spTree>
    <p:extLst>
      <p:ext uri="{BB962C8B-B14F-4D97-AF65-F5344CB8AC3E}">
        <p14:creationId xmlns:p14="http://schemas.microsoft.com/office/powerpoint/2010/main" val="2605686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6" name="Arrow: Right 5">
            <a:extLst>
              <a:ext uri="{FF2B5EF4-FFF2-40B4-BE49-F238E27FC236}">
                <a16:creationId xmlns:a16="http://schemas.microsoft.com/office/drawing/2014/main" id="{947E9B09-26FF-4F1C-BCFE-3FA207A0FDAE}"/>
              </a:ext>
            </a:extLst>
          </p:cNvPr>
          <p:cNvSpPr/>
          <p:nvPr/>
        </p:nvSpPr>
        <p:spPr>
          <a:xfrm rot="10800000">
            <a:off x="3114261" y="189210"/>
            <a:ext cx="2385177" cy="169259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2554545"/>
          </a:xfrm>
          <a:prstGeom prst="rect">
            <a:avLst/>
          </a:prstGeom>
          <a:solidFill>
            <a:schemeClr val="tx1">
              <a:alpha val="64000"/>
            </a:schemeClr>
          </a:solidFill>
        </p:spPr>
        <p:txBody>
          <a:bodyPr wrap="square">
            <a:spAutoFit/>
          </a:bodyPr>
          <a:lstStyle/>
          <a:p>
            <a:r>
              <a:rPr lang="en-US" sz="3200" b="1" baseline="30000" dirty="0">
                <a:solidFill>
                  <a:schemeClr val="bg1"/>
                </a:solidFill>
              </a:rPr>
              <a:t> </a:t>
            </a:r>
            <a:r>
              <a:rPr lang="en-US" sz="3200" dirty="0">
                <a:solidFill>
                  <a:schemeClr val="bg1"/>
                </a:solidFill>
              </a:rPr>
              <a:t>And he took bread, and when he had given thanks, he broke it and gave it to them, saying, “This is my body, which is given for you. </a:t>
            </a:r>
            <a:r>
              <a:rPr lang="en-US" sz="3200" b="1" dirty="0">
                <a:solidFill>
                  <a:schemeClr val="bg1"/>
                </a:solidFill>
              </a:rPr>
              <a:t>Do this in remembrance of me</a:t>
            </a:r>
            <a:r>
              <a:rPr lang="en-US" sz="3200" dirty="0">
                <a:solidFill>
                  <a:schemeClr val="bg1"/>
                </a:solidFill>
              </a:rPr>
              <a:t>.”</a:t>
            </a:r>
          </a:p>
          <a:p>
            <a:r>
              <a:rPr lang="en-US" sz="3200" dirty="0">
                <a:solidFill>
                  <a:schemeClr val="bg1"/>
                </a:solidFill>
              </a:rPr>
              <a:t>														</a:t>
            </a:r>
            <a:r>
              <a:rPr lang="en-US" sz="3200" i="1" dirty="0">
                <a:solidFill>
                  <a:schemeClr val="bg1"/>
                </a:solidFill>
              </a:rPr>
              <a:t>Luke 22:19</a:t>
            </a:r>
          </a:p>
        </p:txBody>
      </p:sp>
    </p:spTree>
    <p:extLst>
      <p:ext uri="{BB962C8B-B14F-4D97-AF65-F5344CB8AC3E}">
        <p14:creationId xmlns:p14="http://schemas.microsoft.com/office/powerpoint/2010/main" val="1880448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ooden bench sitting next to a body of water&#10;&#10;Description automatically generated">
            <a:extLst>
              <a:ext uri="{FF2B5EF4-FFF2-40B4-BE49-F238E27FC236}">
                <a16:creationId xmlns:a16="http://schemas.microsoft.com/office/drawing/2014/main" id="{9F038F2D-A9BA-43D4-9FBE-034E1947FA9F}"/>
              </a:ext>
            </a:extLst>
          </p:cNvPr>
          <p:cNvPicPr>
            <a:picLocks noChangeAspect="1"/>
          </p:cNvPicPr>
          <p:nvPr/>
        </p:nvPicPr>
        <p:blipFill rotWithShape="1">
          <a:blip r:embed="rId2">
            <a:extLst>
              <a:ext uri="{28A0092B-C50C-407E-A947-70E740481C1C}">
                <a14:useLocalDpi xmlns:a14="http://schemas.microsoft.com/office/drawing/2010/main" val="0"/>
              </a:ext>
            </a:extLst>
          </a:blip>
          <a:srcRect l="3198" r="7801" b="-1"/>
          <a:stretch/>
        </p:blipFill>
        <p:spPr>
          <a:xfrm>
            <a:off x="20" y="10"/>
            <a:ext cx="9143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882442" y="2714171"/>
            <a:ext cx="4261558" cy="415011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68580" tIns="34290" rIns="68580" bIns="34290" rtlCol="0" anchor="t">
            <a:normAutofit/>
          </a:bodyPr>
          <a:lstStyle/>
          <a:p>
            <a:pPr algn="ctr">
              <a:spcAft>
                <a:spcPts val="750"/>
              </a:spcAft>
              <a:buClr>
                <a:schemeClr val="tx1"/>
              </a:buClr>
              <a:buSzPct val="100000"/>
            </a:pPr>
            <a:endParaRPr lang="en-US" sz="1200" cap="all"/>
          </a:p>
        </p:txBody>
      </p:sp>
      <p:sp>
        <p:nvSpPr>
          <p:cNvPr id="2" name="Title 1">
            <a:extLst>
              <a:ext uri="{FF2B5EF4-FFF2-40B4-BE49-F238E27FC236}">
                <a16:creationId xmlns:a16="http://schemas.microsoft.com/office/drawing/2014/main" id="{BC4DDB59-8A40-4EA0-BC6C-8E0FEF617E5E}"/>
              </a:ext>
            </a:extLst>
          </p:cNvPr>
          <p:cNvSpPr>
            <a:spLocks noGrp="1"/>
          </p:cNvSpPr>
          <p:nvPr>
            <p:ph type="ctrTitle"/>
          </p:nvPr>
        </p:nvSpPr>
        <p:spPr>
          <a:xfrm>
            <a:off x="5306708" y="3734093"/>
            <a:ext cx="3709553" cy="1375542"/>
          </a:xfrm>
        </p:spPr>
        <p:txBody>
          <a:bodyPr>
            <a:normAutofit/>
          </a:bodyPr>
          <a:lstStyle/>
          <a:p>
            <a:r>
              <a:rPr lang="en-US" sz="4400" b="1"/>
              <a:t>From the Water to the Table</a:t>
            </a:r>
            <a:endParaRPr lang="en-US" sz="4400" b="1" dirty="0"/>
          </a:p>
        </p:txBody>
      </p:sp>
      <p:sp>
        <p:nvSpPr>
          <p:cNvPr id="3" name="Subtitle 2">
            <a:extLst>
              <a:ext uri="{FF2B5EF4-FFF2-40B4-BE49-F238E27FC236}">
                <a16:creationId xmlns:a16="http://schemas.microsoft.com/office/drawing/2014/main" id="{491D1103-18DA-4659-9910-057F2EEB3A79}"/>
              </a:ext>
            </a:extLst>
          </p:cNvPr>
          <p:cNvSpPr>
            <a:spLocks noGrp="1"/>
          </p:cNvSpPr>
          <p:nvPr>
            <p:ph type="subTitle" idx="1"/>
          </p:nvPr>
        </p:nvSpPr>
        <p:spPr>
          <a:xfrm>
            <a:off x="5075782" y="5243376"/>
            <a:ext cx="4068197" cy="512463"/>
          </a:xfrm>
        </p:spPr>
        <p:txBody>
          <a:bodyPr>
            <a:normAutofit/>
          </a:bodyPr>
          <a:lstStyle/>
          <a:p>
            <a:r>
              <a:rPr lang="en-US" sz="2800"/>
              <a:t>Baptism and Lord’s Supper</a:t>
            </a:r>
            <a:endParaRPr lang="en-US" sz="2800" dirty="0"/>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10703" y="5154215"/>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231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2554545"/>
          </a:xfrm>
          <a:prstGeom prst="rect">
            <a:avLst/>
          </a:prstGeom>
          <a:solidFill>
            <a:schemeClr val="tx1">
              <a:alpha val="64000"/>
            </a:schemeClr>
          </a:solidFill>
        </p:spPr>
        <p:txBody>
          <a:bodyPr wrap="square">
            <a:spAutoFit/>
          </a:bodyPr>
          <a:lstStyle/>
          <a:p>
            <a:r>
              <a:rPr lang="en-US" sz="3200" b="1" baseline="30000" dirty="0">
                <a:solidFill>
                  <a:schemeClr val="bg1"/>
                </a:solidFill>
              </a:rPr>
              <a:t> </a:t>
            </a:r>
            <a:r>
              <a:rPr lang="en-US" sz="3200" dirty="0">
                <a:solidFill>
                  <a:schemeClr val="bg1"/>
                </a:solidFill>
              </a:rPr>
              <a:t>And Peter said to them, “Repent and be baptized every one of you in the name of Jesus Christ for the </a:t>
            </a:r>
            <a:r>
              <a:rPr lang="en-US" sz="3200" b="1" dirty="0">
                <a:solidFill>
                  <a:schemeClr val="bg1"/>
                </a:solidFill>
              </a:rPr>
              <a:t>forgiveness of your sins</a:t>
            </a:r>
            <a:r>
              <a:rPr lang="en-US" sz="3200" dirty="0">
                <a:solidFill>
                  <a:schemeClr val="bg1"/>
                </a:solidFill>
              </a:rPr>
              <a:t>, and you will receive the </a:t>
            </a:r>
            <a:r>
              <a:rPr lang="en-US" sz="3200" b="1" dirty="0">
                <a:solidFill>
                  <a:schemeClr val="bg1"/>
                </a:solidFill>
              </a:rPr>
              <a:t>gift of the Holy Spirit</a:t>
            </a:r>
            <a:r>
              <a:rPr lang="en-US" sz="3200" dirty="0">
                <a:solidFill>
                  <a:schemeClr val="bg1"/>
                </a:solidFill>
              </a:rPr>
              <a:t>.																								</a:t>
            </a:r>
            <a:r>
              <a:rPr lang="en-US" sz="3200" i="1" dirty="0">
                <a:solidFill>
                  <a:schemeClr val="bg1"/>
                </a:solidFill>
              </a:rPr>
              <a:t>Acts 2:38</a:t>
            </a:r>
          </a:p>
        </p:txBody>
      </p:sp>
      <p:sp>
        <p:nvSpPr>
          <p:cNvPr id="7" name="Rectangle 6">
            <a:extLst>
              <a:ext uri="{FF2B5EF4-FFF2-40B4-BE49-F238E27FC236}">
                <a16:creationId xmlns:a16="http://schemas.microsoft.com/office/drawing/2014/main" id="{881F264B-F863-4A9A-96E5-30EFD59BD9D4}"/>
              </a:ext>
            </a:extLst>
          </p:cNvPr>
          <p:cNvSpPr/>
          <p:nvPr/>
        </p:nvSpPr>
        <p:spPr>
          <a:xfrm>
            <a:off x="3678701" y="321732"/>
            <a:ext cx="1786597" cy="113948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3911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2554545"/>
          </a:xfrm>
          <a:prstGeom prst="rect">
            <a:avLst/>
          </a:prstGeom>
          <a:solidFill>
            <a:schemeClr val="tx1">
              <a:alpha val="64000"/>
            </a:schemeClr>
          </a:solidFill>
        </p:spPr>
        <p:txBody>
          <a:bodyPr wrap="square">
            <a:spAutoFit/>
          </a:bodyPr>
          <a:lstStyle/>
          <a:p>
            <a:r>
              <a:rPr lang="en-US" sz="3200" b="1" baseline="30000" dirty="0">
                <a:solidFill>
                  <a:schemeClr val="bg1"/>
                </a:solidFill>
              </a:rPr>
              <a:t> </a:t>
            </a:r>
            <a:r>
              <a:rPr lang="en-US" sz="3200" dirty="0">
                <a:solidFill>
                  <a:schemeClr val="bg1"/>
                </a:solidFill>
              </a:rPr>
              <a:t>And he took bread, and when he had given thanks, he broke it and gave it to them, saying, “This is my body, which is given for you. </a:t>
            </a:r>
            <a:r>
              <a:rPr lang="en-US" sz="3200" b="1" dirty="0">
                <a:solidFill>
                  <a:schemeClr val="bg1"/>
                </a:solidFill>
              </a:rPr>
              <a:t>Do this in remembrance of me</a:t>
            </a:r>
            <a:r>
              <a:rPr lang="en-US" sz="3200" dirty="0">
                <a:solidFill>
                  <a:schemeClr val="bg1"/>
                </a:solidFill>
              </a:rPr>
              <a:t>.”</a:t>
            </a:r>
          </a:p>
          <a:p>
            <a:r>
              <a:rPr lang="en-US" sz="3200" dirty="0">
                <a:solidFill>
                  <a:schemeClr val="bg1"/>
                </a:solidFill>
              </a:rPr>
              <a:t>														</a:t>
            </a:r>
            <a:r>
              <a:rPr lang="en-US" sz="3200" i="1" dirty="0">
                <a:solidFill>
                  <a:schemeClr val="bg1"/>
                </a:solidFill>
              </a:rPr>
              <a:t>Luke 22:19</a:t>
            </a:r>
          </a:p>
        </p:txBody>
      </p:sp>
      <p:sp>
        <p:nvSpPr>
          <p:cNvPr id="7" name="Rectangle 6">
            <a:extLst>
              <a:ext uri="{FF2B5EF4-FFF2-40B4-BE49-F238E27FC236}">
                <a16:creationId xmlns:a16="http://schemas.microsoft.com/office/drawing/2014/main" id="{F40AC49D-1DEA-4E06-B00F-734268C5CCBF}"/>
              </a:ext>
            </a:extLst>
          </p:cNvPr>
          <p:cNvSpPr/>
          <p:nvPr/>
        </p:nvSpPr>
        <p:spPr>
          <a:xfrm>
            <a:off x="3678701" y="321732"/>
            <a:ext cx="1786597" cy="113948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208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3539430"/>
          </a:xfrm>
          <a:prstGeom prst="rect">
            <a:avLst/>
          </a:prstGeom>
          <a:solidFill>
            <a:schemeClr val="tx1">
              <a:alpha val="64000"/>
            </a:schemeClr>
          </a:solidFill>
        </p:spPr>
        <p:txBody>
          <a:bodyPr wrap="square">
            <a:spAutoFit/>
          </a:bodyPr>
          <a:lstStyle/>
          <a:p>
            <a:r>
              <a:rPr lang="en-US" sz="3200" b="1" baseline="30000" dirty="0">
                <a:solidFill>
                  <a:schemeClr val="bg1"/>
                </a:solidFill>
              </a:rPr>
              <a:t>16 </a:t>
            </a:r>
            <a:r>
              <a:rPr lang="en-US" sz="3200" dirty="0">
                <a:solidFill>
                  <a:schemeClr val="bg1"/>
                </a:solidFill>
              </a:rPr>
              <a:t>The cup of blessing that we bless, is it not a </a:t>
            </a:r>
            <a:r>
              <a:rPr lang="en-US" sz="3200" b="1" dirty="0">
                <a:solidFill>
                  <a:schemeClr val="bg1"/>
                </a:solidFill>
              </a:rPr>
              <a:t>participation in the blood of Christ</a:t>
            </a:r>
            <a:r>
              <a:rPr lang="en-US" sz="3200" dirty="0">
                <a:solidFill>
                  <a:schemeClr val="bg1"/>
                </a:solidFill>
              </a:rPr>
              <a:t>? The bread that we break, </a:t>
            </a:r>
            <a:r>
              <a:rPr lang="en-US" sz="3200" b="1" dirty="0">
                <a:solidFill>
                  <a:schemeClr val="bg1"/>
                </a:solidFill>
              </a:rPr>
              <a:t>is it not a participation in the body of Christ</a:t>
            </a:r>
            <a:r>
              <a:rPr lang="en-US" sz="3200" dirty="0">
                <a:solidFill>
                  <a:schemeClr val="bg1"/>
                </a:solidFill>
              </a:rPr>
              <a:t>? </a:t>
            </a:r>
            <a:r>
              <a:rPr lang="en-US" sz="3200" b="1" baseline="30000" dirty="0">
                <a:solidFill>
                  <a:schemeClr val="bg1"/>
                </a:solidFill>
              </a:rPr>
              <a:t>17 </a:t>
            </a:r>
            <a:r>
              <a:rPr lang="en-US" sz="3200" dirty="0">
                <a:solidFill>
                  <a:schemeClr val="bg1"/>
                </a:solidFill>
              </a:rPr>
              <a:t>Because there is one bread, </a:t>
            </a:r>
            <a:r>
              <a:rPr lang="en-US" sz="3200" b="1" dirty="0">
                <a:solidFill>
                  <a:schemeClr val="bg1"/>
                </a:solidFill>
              </a:rPr>
              <a:t>we who are many are one body</a:t>
            </a:r>
            <a:r>
              <a:rPr lang="en-US" sz="3200" dirty="0">
                <a:solidFill>
                  <a:schemeClr val="bg1"/>
                </a:solidFill>
              </a:rPr>
              <a:t>, for we all partake of the one bread.														</a:t>
            </a:r>
          </a:p>
          <a:p>
            <a:r>
              <a:rPr lang="en-US" sz="3200" i="1" dirty="0">
                <a:solidFill>
                  <a:schemeClr val="bg1"/>
                </a:solidFill>
              </a:rPr>
              <a:t>										1 Corinthians 10:16-17</a:t>
            </a:r>
          </a:p>
        </p:txBody>
      </p:sp>
      <p:sp>
        <p:nvSpPr>
          <p:cNvPr id="7" name="Rectangle 6">
            <a:extLst>
              <a:ext uri="{FF2B5EF4-FFF2-40B4-BE49-F238E27FC236}">
                <a16:creationId xmlns:a16="http://schemas.microsoft.com/office/drawing/2014/main" id="{F40AC49D-1DEA-4E06-B00F-734268C5CCBF}"/>
              </a:ext>
            </a:extLst>
          </p:cNvPr>
          <p:cNvSpPr/>
          <p:nvPr/>
        </p:nvSpPr>
        <p:spPr>
          <a:xfrm>
            <a:off x="3678701" y="321732"/>
            <a:ext cx="1786597" cy="113948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816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8" name="Rectangle 7">
            <a:extLst>
              <a:ext uri="{FF2B5EF4-FFF2-40B4-BE49-F238E27FC236}">
                <a16:creationId xmlns:a16="http://schemas.microsoft.com/office/drawing/2014/main" id="{4768D08F-03A7-4051-8265-65E782E0E0F4}"/>
              </a:ext>
            </a:extLst>
          </p:cNvPr>
          <p:cNvSpPr/>
          <p:nvPr/>
        </p:nvSpPr>
        <p:spPr>
          <a:xfrm>
            <a:off x="263412" y="1881809"/>
            <a:ext cx="8617176" cy="1569660"/>
          </a:xfrm>
          <a:prstGeom prst="rect">
            <a:avLst/>
          </a:prstGeom>
          <a:solidFill>
            <a:schemeClr val="tx1">
              <a:alpha val="64000"/>
            </a:schemeClr>
          </a:solidFill>
        </p:spPr>
        <p:txBody>
          <a:bodyPr wrap="square">
            <a:spAutoFit/>
          </a:bodyPr>
          <a:lstStyle/>
          <a:p>
            <a:r>
              <a:rPr lang="en-US" sz="3200" b="1" baseline="30000" dirty="0">
                <a:solidFill>
                  <a:schemeClr val="bg1"/>
                </a:solidFill>
              </a:rPr>
              <a:t> </a:t>
            </a:r>
            <a:r>
              <a:rPr lang="en-US" sz="3200" dirty="0">
                <a:solidFill>
                  <a:schemeClr val="bg1"/>
                </a:solidFill>
              </a:rPr>
              <a:t>For as often as you eat this bread and drink the cup, you </a:t>
            </a:r>
            <a:r>
              <a:rPr lang="en-US" sz="3200" b="1" dirty="0">
                <a:solidFill>
                  <a:schemeClr val="bg1"/>
                </a:solidFill>
              </a:rPr>
              <a:t>proclaim</a:t>
            </a:r>
            <a:r>
              <a:rPr lang="en-US" sz="3200" dirty="0">
                <a:solidFill>
                  <a:schemeClr val="bg1"/>
                </a:solidFill>
              </a:rPr>
              <a:t> </a:t>
            </a:r>
            <a:r>
              <a:rPr lang="en-US" sz="3200" b="1" dirty="0">
                <a:solidFill>
                  <a:schemeClr val="bg1"/>
                </a:solidFill>
              </a:rPr>
              <a:t>the Lord's death </a:t>
            </a:r>
            <a:r>
              <a:rPr lang="en-US" sz="3200" dirty="0">
                <a:solidFill>
                  <a:schemeClr val="bg1"/>
                </a:solidFill>
              </a:rPr>
              <a:t>until he comes.										      </a:t>
            </a:r>
            <a:r>
              <a:rPr lang="en-US" sz="3200" i="1" dirty="0">
                <a:solidFill>
                  <a:schemeClr val="bg1"/>
                </a:solidFill>
              </a:rPr>
              <a:t>1 Corinthians 11:26</a:t>
            </a:r>
          </a:p>
        </p:txBody>
      </p:sp>
      <p:sp>
        <p:nvSpPr>
          <p:cNvPr id="7" name="Rectangle 6">
            <a:extLst>
              <a:ext uri="{FF2B5EF4-FFF2-40B4-BE49-F238E27FC236}">
                <a16:creationId xmlns:a16="http://schemas.microsoft.com/office/drawing/2014/main" id="{F40AC49D-1DEA-4E06-B00F-734268C5CCBF}"/>
              </a:ext>
            </a:extLst>
          </p:cNvPr>
          <p:cNvSpPr/>
          <p:nvPr/>
        </p:nvSpPr>
        <p:spPr>
          <a:xfrm>
            <a:off x="3678701" y="321732"/>
            <a:ext cx="1786597" cy="1139483"/>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2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6" name="Arrow: Right 5">
            <a:extLst>
              <a:ext uri="{FF2B5EF4-FFF2-40B4-BE49-F238E27FC236}">
                <a16:creationId xmlns:a16="http://schemas.microsoft.com/office/drawing/2014/main" id="{947E9B09-26FF-4F1C-BCFE-3FA207A0FDAE}"/>
              </a:ext>
            </a:extLst>
          </p:cNvPr>
          <p:cNvSpPr/>
          <p:nvPr/>
        </p:nvSpPr>
        <p:spPr>
          <a:xfrm>
            <a:off x="3522224" y="189211"/>
            <a:ext cx="2385177" cy="169259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768D08F-03A7-4051-8265-65E782E0E0F4}"/>
              </a:ext>
            </a:extLst>
          </p:cNvPr>
          <p:cNvSpPr/>
          <p:nvPr/>
        </p:nvSpPr>
        <p:spPr>
          <a:xfrm>
            <a:off x="229121" y="2014330"/>
            <a:ext cx="8617176" cy="2062103"/>
          </a:xfrm>
          <a:prstGeom prst="rect">
            <a:avLst/>
          </a:prstGeom>
          <a:solidFill>
            <a:schemeClr val="tx1">
              <a:alpha val="64000"/>
            </a:schemeClr>
          </a:solidFill>
        </p:spPr>
        <p:txBody>
          <a:bodyPr wrap="square">
            <a:spAutoFit/>
          </a:bodyPr>
          <a:lstStyle/>
          <a:p>
            <a:r>
              <a:rPr lang="en-US" sz="3200" b="1" baseline="30000" dirty="0">
                <a:solidFill>
                  <a:schemeClr val="bg1"/>
                </a:solidFill>
                <a:latin typeface="&amp;quot"/>
              </a:rPr>
              <a:t>5 </a:t>
            </a:r>
            <a:r>
              <a:rPr lang="en-US" sz="3200" dirty="0">
                <a:solidFill>
                  <a:schemeClr val="bg1"/>
                </a:solidFill>
                <a:latin typeface="&amp;quot"/>
              </a:rPr>
              <a:t>For if we have been united with him in a death like his, </a:t>
            </a:r>
            <a:r>
              <a:rPr lang="en-US" sz="3200" b="1" dirty="0">
                <a:solidFill>
                  <a:schemeClr val="bg1"/>
                </a:solidFill>
                <a:latin typeface="&amp;quot"/>
              </a:rPr>
              <a:t>we shall certainly be united with him in a resurrection like his</a:t>
            </a:r>
            <a:r>
              <a:rPr lang="en-US" sz="3200" dirty="0">
                <a:solidFill>
                  <a:schemeClr val="bg1"/>
                </a:solidFill>
                <a:latin typeface="&amp;quot"/>
              </a:rPr>
              <a:t>.</a:t>
            </a:r>
            <a:r>
              <a:rPr lang="en-US" sz="3200" dirty="0">
                <a:solidFill>
                  <a:schemeClr val="bg1"/>
                </a:solidFill>
                <a:latin typeface="Helvetica Neue"/>
              </a:rPr>
              <a:t> </a:t>
            </a:r>
            <a:r>
              <a:rPr lang="en-US" sz="3200" dirty="0">
                <a:solidFill>
                  <a:schemeClr val="bg1"/>
                </a:solidFill>
                <a:latin typeface="&amp;quot"/>
              </a:rPr>
              <a:t>																									</a:t>
            </a:r>
            <a:r>
              <a:rPr lang="en-US" sz="3200" i="1" dirty="0">
                <a:solidFill>
                  <a:schemeClr val="bg1"/>
                </a:solidFill>
                <a:latin typeface="&amp;quot"/>
              </a:rPr>
              <a:t>Romans 6:5</a:t>
            </a:r>
            <a:endParaRPr lang="en-US" sz="3200" i="1" dirty="0">
              <a:solidFill>
                <a:schemeClr val="bg1"/>
              </a:solidFill>
            </a:endParaRPr>
          </a:p>
        </p:txBody>
      </p:sp>
    </p:spTree>
    <p:extLst>
      <p:ext uri="{BB962C8B-B14F-4D97-AF65-F5344CB8AC3E}">
        <p14:creationId xmlns:p14="http://schemas.microsoft.com/office/powerpoint/2010/main" val="3040286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alpha val="32000"/>
          </a:schemeClr>
        </a:solidFill>
        <a:effectLst/>
      </p:bgPr>
    </p:bg>
    <p:spTree>
      <p:nvGrpSpPr>
        <p:cNvPr id="1" name=""/>
        <p:cNvGrpSpPr/>
        <p:nvPr/>
      </p:nvGrpSpPr>
      <p:grpSpPr>
        <a:xfrm>
          <a:off x="0" y="0"/>
          <a:ext cx="0" cy="0"/>
          <a:chOff x="0" y="0"/>
          <a:chExt cx="0" cy="0"/>
        </a:xfrm>
      </p:grpSpPr>
      <p:pic>
        <p:nvPicPr>
          <p:cNvPr id="5" name="Picture 4" descr="A picture containing sport&#10;&#10;Description automatically generated">
            <a:extLst>
              <a:ext uri="{FF2B5EF4-FFF2-40B4-BE49-F238E27FC236}">
                <a16:creationId xmlns:a16="http://schemas.microsoft.com/office/drawing/2014/main" id="{CFECA014-3526-4A12-8D00-BA363CD1C2FC}"/>
              </a:ext>
            </a:extLst>
          </p:cNvPr>
          <p:cNvPicPr>
            <a:picLocks noChangeAspect="1"/>
          </p:cNvPicPr>
          <p:nvPr/>
        </p:nvPicPr>
        <p:blipFill rotWithShape="1">
          <a:blip r:embed="rId2">
            <a:extLst>
              <a:ext uri="{28A0092B-C50C-407E-A947-70E740481C1C}">
                <a14:useLocalDpi xmlns:a14="http://schemas.microsoft.com/office/drawing/2010/main" val="0"/>
              </a:ext>
            </a:extLst>
          </a:blip>
          <a:srcRect l="55779" r="5332" b="-1"/>
          <a:stretch/>
        </p:blipFill>
        <p:spPr>
          <a:xfrm>
            <a:off x="241298" y="321732"/>
            <a:ext cx="4296411" cy="6214533"/>
          </a:xfrm>
          <a:prstGeom prst="rect">
            <a:avLst/>
          </a:prstGeom>
        </p:spPr>
      </p:pic>
      <p:pic>
        <p:nvPicPr>
          <p:cNvPr id="3" name="Picture 2" descr="A picture containing food&#10;&#10;Description automatically generated">
            <a:extLst>
              <a:ext uri="{FF2B5EF4-FFF2-40B4-BE49-F238E27FC236}">
                <a16:creationId xmlns:a16="http://schemas.microsoft.com/office/drawing/2014/main" id="{7D7C55C7-1264-4F0E-A2FD-77A4F38C1BDC}"/>
              </a:ext>
            </a:extLst>
          </p:cNvPr>
          <p:cNvPicPr>
            <a:picLocks noChangeAspect="1"/>
          </p:cNvPicPr>
          <p:nvPr/>
        </p:nvPicPr>
        <p:blipFill rotWithShape="1">
          <a:blip r:embed="rId3">
            <a:extLst>
              <a:ext uri="{28A0092B-C50C-407E-A947-70E740481C1C}">
                <a14:useLocalDpi xmlns:a14="http://schemas.microsoft.com/office/drawing/2010/main" val="0"/>
              </a:ext>
            </a:extLst>
          </a:blip>
          <a:srcRect l="15202" r="38939" b="1"/>
          <a:stretch/>
        </p:blipFill>
        <p:spPr>
          <a:xfrm>
            <a:off x="4606290" y="321732"/>
            <a:ext cx="4296411" cy="6214533"/>
          </a:xfrm>
          <a:prstGeom prst="rect">
            <a:avLst/>
          </a:prstGeom>
        </p:spPr>
      </p:pic>
      <p:sp>
        <p:nvSpPr>
          <p:cNvPr id="6" name="Arrow: Right 5">
            <a:extLst>
              <a:ext uri="{FF2B5EF4-FFF2-40B4-BE49-F238E27FC236}">
                <a16:creationId xmlns:a16="http://schemas.microsoft.com/office/drawing/2014/main" id="{947E9B09-26FF-4F1C-BCFE-3FA207A0FDAE}"/>
              </a:ext>
            </a:extLst>
          </p:cNvPr>
          <p:cNvSpPr/>
          <p:nvPr/>
        </p:nvSpPr>
        <p:spPr>
          <a:xfrm>
            <a:off x="3522224" y="189211"/>
            <a:ext cx="2385177" cy="1692598"/>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768D08F-03A7-4051-8265-65E782E0E0F4}"/>
              </a:ext>
            </a:extLst>
          </p:cNvPr>
          <p:cNvSpPr/>
          <p:nvPr/>
        </p:nvSpPr>
        <p:spPr>
          <a:xfrm>
            <a:off x="229121" y="2014330"/>
            <a:ext cx="8617176" cy="2062103"/>
          </a:xfrm>
          <a:prstGeom prst="rect">
            <a:avLst/>
          </a:prstGeom>
          <a:solidFill>
            <a:schemeClr val="tx1">
              <a:alpha val="64000"/>
            </a:schemeClr>
          </a:solidFill>
        </p:spPr>
        <p:txBody>
          <a:bodyPr wrap="square">
            <a:spAutoFit/>
          </a:bodyPr>
          <a:lstStyle/>
          <a:p>
            <a:r>
              <a:rPr lang="en-US" sz="3200" dirty="0">
                <a:solidFill>
                  <a:schemeClr val="bg1"/>
                </a:solidFill>
              </a:rPr>
              <a:t>I tell you I will not drink again of this fruit of the vine until that day when I drink it new with you in my Father's kingdom.</a:t>
            </a:r>
            <a:r>
              <a:rPr lang="en-US" sz="3200" dirty="0">
                <a:solidFill>
                  <a:schemeClr val="bg1"/>
                </a:solidFill>
                <a:latin typeface="&amp;quot"/>
              </a:rPr>
              <a:t>			</a:t>
            </a:r>
          </a:p>
          <a:p>
            <a:r>
              <a:rPr lang="en-US" sz="3200" i="1" dirty="0">
                <a:solidFill>
                  <a:schemeClr val="bg1"/>
                </a:solidFill>
                <a:latin typeface="&amp;quot"/>
              </a:rPr>
              <a:t>												Matthew 26:29</a:t>
            </a:r>
            <a:endParaRPr lang="en-US" sz="3200" i="1" dirty="0">
              <a:solidFill>
                <a:schemeClr val="bg1"/>
              </a:solidFill>
            </a:endParaRPr>
          </a:p>
        </p:txBody>
      </p:sp>
    </p:spTree>
    <p:extLst>
      <p:ext uri="{BB962C8B-B14F-4D97-AF65-F5344CB8AC3E}">
        <p14:creationId xmlns:p14="http://schemas.microsoft.com/office/powerpoint/2010/main" val="1475173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wooden bench sitting next to a body of water&#10;&#10;Description automatically generated">
            <a:extLst>
              <a:ext uri="{FF2B5EF4-FFF2-40B4-BE49-F238E27FC236}">
                <a16:creationId xmlns:a16="http://schemas.microsoft.com/office/drawing/2014/main" id="{9F038F2D-A9BA-43D4-9FBE-034E1947FA9F}"/>
              </a:ext>
            </a:extLst>
          </p:cNvPr>
          <p:cNvPicPr>
            <a:picLocks noChangeAspect="1"/>
          </p:cNvPicPr>
          <p:nvPr/>
        </p:nvPicPr>
        <p:blipFill rotWithShape="1">
          <a:blip r:embed="rId2">
            <a:extLst>
              <a:ext uri="{28A0092B-C50C-407E-A947-70E740481C1C}">
                <a14:useLocalDpi xmlns:a14="http://schemas.microsoft.com/office/drawing/2010/main" val="0"/>
              </a:ext>
            </a:extLst>
          </a:blip>
          <a:srcRect l="3198" r="7801" b="-1"/>
          <a:stretch/>
        </p:blipFill>
        <p:spPr>
          <a:xfrm>
            <a:off x="20" y="10"/>
            <a:ext cx="9143980" cy="6857990"/>
          </a:xfrm>
          <a:prstGeom prst="rect">
            <a:avLst/>
          </a:prstGeom>
        </p:spPr>
      </p:pic>
      <p:sp>
        <p:nvSpPr>
          <p:cNvPr id="1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4882442" y="2714171"/>
            <a:ext cx="4261558" cy="415011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68580" tIns="34290" rIns="68580" bIns="34290" rtlCol="0" anchor="t">
            <a:normAutofit/>
          </a:bodyPr>
          <a:lstStyle/>
          <a:p>
            <a:pPr algn="ctr">
              <a:spcAft>
                <a:spcPts val="750"/>
              </a:spcAft>
              <a:buClr>
                <a:schemeClr val="tx1"/>
              </a:buClr>
              <a:buSzPct val="100000"/>
            </a:pPr>
            <a:endParaRPr lang="en-US" sz="1200" cap="all"/>
          </a:p>
        </p:txBody>
      </p:sp>
      <p:sp>
        <p:nvSpPr>
          <p:cNvPr id="2" name="Title 1">
            <a:extLst>
              <a:ext uri="{FF2B5EF4-FFF2-40B4-BE49-F238E27FC236}">
                <a16:creationId xmlns:a16="http://schemas.microsoft.com/office/drawing/2014/main" id="{BC4DDB59-8A40-4EA0-BC6C-8E0FEF617E5E}"/>
              </a:ext>
            </a:extLst>
          </p:cNvPr>
          <p:cNvSpPr>
            <a:spLocks noGrp="1"/>
          </p:cNvSpPr>
          <p:nvPr>
            <p:ph type="ctrTitle"/>
          </p:nvPr>
        </p:nvSpPr>
        <p:spPr>
          <a:xfrm>
            <a:off x="5306708" y="3734093"/>
            <a:ext cx="3709553" cy="1375542"/>
          </a:xfrm>
        </p:spPr>
        <p:txBody>
          <a:bodyPr>
            <a:normAutofit/>
          </a:bodyPr>
          <a:lstStyle/>
          <a:p>
            <a:r>
              <a:rPr lang="en-US" sz="4400" b="1"/>
              <a:t>From the Water to the Table</a:t>
            </a:r>
            <a:endParaRPr lang="en-US" sz="4400" b="1" dirty="0"/>
          </a:p>
        </p:txBody>
      </p:sp>
      <p:sp>
        <p:nvSpPr>
          <p:cNvPr id="3" name="Subtitle 2">
            <a:extLst>
              <a:ext uri="{FF2B5EF4-FFF2-40B4-BE49-F238E27FC236}">
                <a16:creationId xmlns:a16="http://schemas.microsoft.com/office/drawing/2014/main" id="{491D1103-18DA-4659-9910-057F2EEB3A79}"/>
              </a:ext>
            </a:extLst>
          </p:cNvPr>
          <p:cNvSpPr>
            <a:spLocks noGrp="1"/>
          </p:cNvSpPr>
          <p:nvPr>
            <p:ph type="subTitle" idx="1"/>
          </p:nvPr>
        </p:nvSpPr>
        <p:spPr>
          <a:xfrm>
            <a:off x="5075782" y="5243376"/>
            <a:ext cx="4068197" cy="512463"/>
          </a:xfrm>
        </p:spPr>
        <p:txBody>
          <a:bodyPr>
            <a:normAutofit/>
          </a:bodyPr>
          <a:lstStyle/>
          <a:p>
            <a:r>
              <a:rPr lang="en-US" sz="2800"/>
              <a:t>Baptism and Lord’s Supper</a:t>
            </a:r>
            <a:endParaRPr lang="en-US" sz="2800" dirty="0"/>
          </a:p>
        </p:txBody>
      </p:sp>
      <p:cxnSp>
        <p:nvCxnSpPr>
          <p:cNvPr id="12" name="Straight Connector 1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10703" y="5154215"/>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81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water, outdoor, nature, sky&#10;&#10;Description automatically generated">
            <a:extLst>
              <a:ext uri="{FF2B5EF4-FFF2-40B4-BE49-F238E27FC236}">
                <a16:creationId xmlns:a16="http://schemas.microsoft.com/office/drawing/2014/main" id="{968F45E4-7E3A-47A9-B0AA-15AC033D5F63}"/>
              </a:ext>
            </a:extLst>
          </p:cNvPr>
          <p:cNvPicPr>
            <a:picLocks noChangeAspect="1"/>
          </p:cNvPicPr>
          <p:nvPr/>
        </p:nvPicPr>
        <p:blipFill rotWithShape="1">
          <a:blip r:embed="rId2">
            <a:extLst>
              <a:ext uri="{28A0092B-C50C-407E-A947-70E740481C1C}">
                <a14:useLocalDpi xmlns:a14="http://schemas.microsoft.com/office/drawing/2010/main" val="0"/>
              </a:ext>
            </a:extLst>
          </a:blip>
          <a:srcRect l="9242" r="3091"/>
          <a:stretch/>
        </p:blipFill>
        <p:spPr>
          <a:xfrm>
            <a:off x="20" y="10"/>
            <a:ext cx="9143980" cy="6857990"/>
          </a:xfrm>
          <a:prstGeom prst="rect">
            <a:avLst/>
          </a:prstGeom>
        </p:spPr>
      </p:pic>
      <p:sp>
        <p:nvSpPr>
          <p:cNvPr id="4" name="TextBox 3">
            <a:extLst>
              <a:ext uri="{FF2B5EF4-FFF2-40B4-BE49-F238E27FC236}">
                <a16:creationId xmlns:a16="http://schemas.microsoft.com/office/drawing/2014/main" id="{1B240F8D-0AA6-4189-B337-081FE8DEFE2F}"/>
              </a:ext>
            </a:extLst>
          </p:cNvPr>
          <p:cNvSpPr txBox="1"/>
          <p:nvPr/>
        </p:nvSpPr>
        <p:spPr>
          <a:xfrm>
            <a:off x="2240880" y="516835"/>
            <a:ext cx="466224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800" b="1" dirty="0">
                <a:solidFill>
                  <a:schemeClr val="bg1"/>
                </a:solidFill>
              </a:rPr>
              <a:t>Water as Power</a:t>
            </a:r>
          </a:p>
        </p:txBody>
      </p:sp>
    </p:spTree>
    <p:extLst>
      <p:ext uri="{BB962C8B-B14F-4D97-AF65-F5344CB8AC3E}">
        <p14:creationId xmlns:p14="http://schemas.microsoft.com/office/powerpoint/2010/main" val="419900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n animal&#10;&#10;Description automatically generated">
            <a:extLst>
              <a:ext uri="{FF2B5EF4-FFF2-40B4-BE49-F238E27FC236}">
                <a16:creationId xmlns:a16="http://schemas.microsoft.com/office/drawing/2014/main" id="{807BB72A-EFC4-479B-A038-57785F034E7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304790"/>
            <a:ext cx="9143980" cy="6857990"/>
          </a:xfrm>
          <a:prstGeom prst="rect">
            <a:avLst/>
          </a:prstGeom>
        </p:spPr>
      </p:pic>
      <p:sp>
        <p:nvSpPr>
          <p:cNvPr id="4" name="TextBox 3">
            <a:extLst>
              <a:ext uri="{FF2B5EF4-FFF2-40B4-BE49-F238E27FC236}">
                <a16:creationId xmlns:a16="http://schemas.microsoft.com/office/drawing/2014/main" id="{585F250C-E385-455E-8E2C-8DB95D4CC073}"/>
              </a:ext>
            </a:extLst>
          </p:cNvPr>
          <p:cNvSpPr txBox="1"/>
          <p:nvPr/>
        </p:nvSpPr>
        <p:spPr>
          <a:xfrm>
            <a:off x="1248230" y="304800"/>
            <a:ext cx="6865256"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b="1" dirty="0">
                <a:solidFill>
                  <a:schemeClr val="bg1"/>
                </a:solidFill>
              </a:rPr>
              <a:t>Creation </a:t>
            </a:r>
            <a:r>
              <a:rPr lang="en-US" sz="3200" dirty="0">
                <a:solidFill>
                  <a:schemeClr val="bg1"/>
                </a:solidFill>
              </a:rPr>
              <a:t>(Genesis 1:2,6,7,9,10,20,21,22)</a:t>
            </a:r>
            <a:endParaRPr lang="en-US" sz="3200" b="1" dirty="0">
              <a:solidFill>
                <a:schemeClr val="bg1"/>
              </a:solidFill>
            </a:endParaRPr>
          </a:p>
        </p:txBody>
      </p:sp>
      <p:sp>
        <p:nvSpPr>
          <p:cNvPr id="5" name="TextBox 4">
            <a:extLst>
              <a:ext uri="{FF2B5EF4-FFF2-40B4-BE49-F238E27FC236}">
                <a16:creationId xmlns:a16="http://schemas.microsoft.com/office/drawing/2014/main" id="{60BC087B-8819-48A3-8780-E90E78C242E6}"/>
              </a:ext>
            </a:extLst>
          </p:cNvPr>
          <p:cNvSpPr txBox="1"/>
          <p:nvPr/>
        </p:nvSpPr>
        <p:spPr>
          <a:xfrm>
            <a:off x="1248230" y="1206777"/>
            <a:ext cx="6865256"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b="1" dirty="0">
                <a:solidFill>
                  <a:schemeClr val="bg1"/>
                </a:solidFill>
              </a:rPr>
              <a:t>The Flood                                                      </a:t>
            </a:r>
            <a:r>
              <a:rPr lang="en-US" sz="3200" dirty="0">
                <a:solidFill>
                  <a:schemeClr val="bg1"/>
                </a:solidFill>
              </a:rPr>
              <a:t>(Genesis 6:17; 7:6,7,10,17,18,19,20,24; 8:1,3,4,5,6,7,8,9,11,13; 9:11,15)</a:t>
            </a:r>
            <a:endParaRPr lang="en-US" sz="3200" b="1" dirty="0">
              <a:solidFill>
                <a:schemeClr val="bg1"/>
              </a:solidFill>
            </a:endParaRPr>
          </a:p>
        </p:txBody>
      </p:sp>
      <p:sp>
        <p:nvSpPr>
          <p:cNvPr id="6" name="TextBox 5">
            <a:extLst>
              <a:ext uri="{FF2B5EF4-FFF2-40B4-BE49-F238E27FC236}">
                <a16:creationId xmlns:a16="http://schemas.microsoft.com/office/drawing/2014/main" id="{9E6098E9-34EF-4C8B-A322-BC0F5F6D2BB9}"/>
              </a:ext>
            </a:extLst>
          </p:cNvPr>
          <p:cNvSpPr txBox="1"/>
          <p:nvPr/>
        </p:nvSpPr>
        <p:spPr>
          <a:xfrm>
            <a:off x="1248230" y="3095158"/>
            <a:ext cx="6865256"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b="1" dirty="0">
                <a:solidFill>
                  <a:schemeClr val="bg1"/>
                </a:solidFill>
              </a:rPr>
              <a:t>The Exodus                                                      </a:t>
            </a:r>
            <a:r>
              <a:rPr lang="en-US" sz="3200" dirty="0">
                <a:solidFill>
                  <a:schemeClr val="bg1"/>
                </a:solidFill>
              </a:rPr>
              <a:t>(Exodus 14:21,22,28,29; 15:8,10,19)</a:t>
            </a:r>
            <a:endParaRPr lang="en-US" sz="3200" b="1" dirty="0">
              <a:solidFill>
                <a:schemeClr val="bg1"/>
              </a:solidFill>
            </a:endParaRPr>
          </a:p>
        </p:txBody>
      </p:sp>
    </p:spTree>
    <p:extLst>
      <p:ext uri="{BB962C8B-B14F-4D97-AF65-F5344CB8AC3E}">
        <p14:creationId xmlns:p14="http://schemas.microsoft.com/office/powerpoint/2010/main" val="254054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n animal&#10;&#10;Description automatically generated">
            <a:extLst>
              <a:ext uri="{FF2B5EF4-FFF2-40B4-BE49-F238E27FC236}">
                <a16:creationId xmlns:a16="http://schemas.microsoft.com/office/drawing/2014/main" id="{807BB72A-EFC4-479B-A038-57785F034E7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304790"/>
            <a:ext cx="9143980" cy="6857990"/>
          </a:xfrm>
          <a:prstGeom prst="rect">
            <a:avLst/>
          </a:prstGeom>
        </p:spPr>
      </p:pic>
      <p:sp>
        <p:nvSpPr>
          <p:cNvPr id="4" name="TextBox 3">
            <a:extLst>
              <a:ext uri="{FF2B5EF4-FFF2-40B4-BE49-F238E27FC236}">
                <a16:creationId xmlns:a16="http://schemas.microsoft.com/office/drawing/2014/main" id="{585F250C-E385-455E-8E2C-8DB95D4CC073}"/>
              </a:ext>
            </a:extLst>
          </p:cNvPr>
          <p:cNvSpPr txBox="1"/>
          <p:nvPr/>
        </p:nvSpPr>
        <p:spPr>
          <a:xfrm>
            <a:off x="775252" y="304800"/>
            <a:ext cx="7593496"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Have you entered into the springs of the sea,</a:t>
            </a:r>
            <a:br>
              <a:rPr lang="en-US" sz="3200" dirty="0"/>
            </a:br>
            <a:r>
              <a:rPr lang="en-US" sz="3200" dirty="0"/>
              <a:t>    or walked in the recesses of the deep?</a:t>
            </a:r>
          </a:p>
          <a:p>
            <a:r>
              <a:rPr lang="en-US" sz="3200" b="1" dirty="0">
                <a:solidFill>
                  <a:schemeClr val="bg1"/>
                </a:solidFill>
              </a:rPr>
              <a:t>												</a:t>
            </a:r>
            <a:r>
              <a:rPr lang="en-US" sz="3200" i="1" dirty="0">
                <a:solidFill>
                  <a:schemeClr val="bg1"/>
                </a:solidFill>
              </a:rPr>
              <a:t>Job 38:16</a:t>
            </a:r>
          </a:p>
        </p:txBody>
      </p:sp>
      <p:sp>
        <p:nvSpPr>
          <p:cNvPr id="5" name="TextBox 4">
            <a:extLst>
              <a:ext uri="{FF2B5EF4-FFF2-40B4-BE49-F238E27FC236}">
                <a16:creationId xmlns:a16="http://schemas.microsoft.com/office/drawing/2014/main" id="{E3BBC2A8-EA71-4499-AB94-0EFEB727CFB0}"/>
              </a:ext>
            </a:extLst>
          </p:cNvPr>
          <p:cNvSpPr txBox="1"/>
          <p:nvPr/>
        </p:nvSpPr>
        <p:spPr>
          <a:xfrm>
            <a:off x="775252" y="1994452"/>
            <a:ext cx="7593496" cy="206210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The voice of the </a:t>
            </a:r>
            <a:r>
              <a:rPr lang="en-US" sz="3200" cap="small" dirty="0"/>
              <a:t>Lord</a:t>
            </a:r>
            <a:r>
              <a:rPr lang="en-US" sz="3200" dirty="0"/>
              <a:t> is over the waters;</a:t>
            </a:r>
            <a:br>
              <a:rPr lang="en-US" sz="3200" dirty="0"/>
            </a:br>
            <a:r>
              <a:rPr lang="en-US" sz="3200" dirty="0"/>
              <a:t>    the God of glory thunders,</a:t>
            </a:r>
            <a:br>
              <a:rPr lang="en-US" sz="3200" dirty="0"/>
            </a:br>
            <a:r>
              <a:rPr lang="en-US" sz="3200" dirty="0"/>
              <a:t>    the </a:t>
            </a:r>
            <a:r>
              <a:rPr lang="en-US" sz="3200" cap="small" dirty="0"/>
              <a:t>Lord</a:t>
            </a:r>
            <a:r>
              <a:rPr lang="en-US" sz="3200" dirty="0"/>
              <a:t>, over many waters.</a:t>
            </a:r>
            <a:r>
              <a:rPr lang="en-US" sz="3200" b="1" dirty="0">
                <a:solidFill>
                  <a:schemeClr val="bg1"/>
                </a:solidFill>
              </a:rPr>
              <a:t>																		</a:t>
            </a:r>
            <a:r>
              <a:rPr lang="en-US" sz="3200" i="1" dirty="0">
                <a:solidFill>
                  <a:schemeClr val="bg1"/>
                </a:solidFill>
              </a:rPr>
              <a:t>Psalm 29:3</a:t>
            </a:r>
          </a:p>
        </p:txBody>
      </p:sp>
    </p:spTree>
    <p:extLst>
      <p:ext uri="{BB962C8B-B14F-4D97-AF65-F5344CB8AC3E}">
        <p14:creationId xmlns:p14="http://schemas.microsoft.com/office/powerpoint/2010/main" val="4002148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788850F-2535-4709-ACC7-113FC5E8DDE7}"/>
              </a:ext>
            </a:extLst>
          </p:cNvPr>
          <p:cNvPicPr>
            <a:picLocks noChangeAspect="1"/>
          </p:cNvPicPr>
          <p:nvPr/>
        </p:nvPicPr>
        <p:blipFill rotWithShape="1">
          <a:blip r:embed="rId2">
            <a:extLst>
              <a:ext uri="{28A0092B-C50C-407E-A947-70E740481C1C}">
                <a14:useLocalDpi xmlns:a14="http://schemas.microsoft.com/office/drawing/2010/main" val="0"/>
              </a:ext>
            </a:extLst>
          </a:blip>
          <a:srcRect t="16836" b="4008"/>
          <a:stretch/>
        </p:blipFill>
        <p:spPr>
          <a:xfrm>
            <a:off x="20" y="0"/>
            <a:ext cx="9143980" cy="6857990"/>
          </a:xfrm>
          <a:prstGeom prst="rect">
            <a:avLst/>
          </a:prstGeom>
        </p:spPr>
      </p:pic>
      <p:sp>
        <p:nvSpPr>
          <p:cNvPr id="4" name="TextBox 3">
            <a:extLst>
              <a:ext uri="{FF2B5EF4-FFF2-40B4-BE49-F238E27FC236}">
                <a16:creationId xmlns:a16="http://schemas.microsoft.com/office/drawing/2014/main" id="{96B520DD-7C78-4CE7-ABB5-341FA135060C}"/>
              </a:ext>
            </a:extLst>
          </p:cNvPr>
          <p:cNvSpPr txBox="1"/>
          <p:nvPr/>
        </p:nvSpPr>
        <p:spPr>
          <a:xfrm>
            <a:off x="2240880" y="212035"/>
            <a:ext cx="4662240" cy="830997"/>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4800" b="1" dirty="0">
                <a:solidFill>
                  <a:schemeClr val="bg1"/>
                </a:solidFill>
              </a:rPr>
              <a:t>Water as Purifier</a:t>
            </a:r>
          </a:p>
        </p:txBody>
      </p:sp>
    </p:spTree>
    <p:extLst>
      <p:ext uri="{BB962C8B-B14F-4D97-AF65-F5344CB8AC3E}">
        <p14:creationId xmlns:p14="http://schemas.microsoft.com/office/powerpoint/2010/main" val="203943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n animal&#10;&#10;Description automatically generated">
            <a:extLst>
              <a:ext uri="{FF2B5EF4-FFF2-40B4-BE49-F238E27FC236}">
                <a16:creationId xmlns:a16="http://schemas.microsoft.com/office/drawing/2014/main" id="{807BB72A-EFC4-479B-A038-57785F034E7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20" y="-304790"/>
            <a:ext cx="9143980" cy="6857990"/>
          </a:xfrm>
          <a:prstGeom prst="rect">
            <a:avLst/>
          </a:prstGeom>
        </p:spPr>
      </p:pic>
      <p:sp>
        <p:nvSpPr>
          <p:cNvPr id="5" name="TextBox 4">
            <a:extLst>
              <a:ext uri="{FF2B5EF4-FFF2-40B4-BE49-F238E27FC236}">
                <a16:creationId xmlns:a16="http://schemas.microsoft.com/office/drawing/2014/main" id="{E3BBC2A8-EA71-4499-AB94-0EFEB727CFB0}"/>
              </a:ext>
            </a:extLst>
          </p:cNvPr>
          <p:cNvSpPr txBox="1"/>
          <p:nvPr/>
        </p:nvSpPr>
        <p:spPr>
          <a:xfrm>
            <a:off x="775252" y="470452"/>
            <a:ext cx="7593496" cy="58477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Aaron and his sons are washed. </a:t>
            </a:r>
            <a:r>
              <a:rPr lang="en-US" sz="3200" i="1" dirty="0"/>
              <a:t>Exodus 29:4</a:t>
            </a:r>
            <a:endParaRPr lang="en-US" sz="3200" i="1" dirty="0">
              <a:solidFill>
                <a:schemeClr val="bg1"/>
              </a:solidFill>
            </a:endParaRPr>
          </a:p>
        </p:txBody>
      </p:sp>
      <p:sp>
        <p:nvSpPr>
          <p:cNvPr id="6" name="TextBox 5">
            <a:extLst>
              <a:ext uri="{FF2B5EF4-FFF2-40B4-BE49-F238E27FC236}">
                <a16:creationId xmlns:a16="http://schemas.microsoft.com/office/drawing/2014/main" id="{8B0C4727-68A8-4684-B029-D7BECD4DC34F}"/>
              </a:ext>
            </a:extLst>
          </p:cNvPr>
          <p:cNvSpPr txBox="1"/>
          <p:nvPr/>
        </p:nvSpPr>
        <p:spPr>
          <a:xfrm>
            <a:off x="775252" y="1502951"/>
            <a:ext cx="7593496"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Aaron is told to wash his body. </a:t>
            </a:r>
          </a:p>
          <a:p>
            <a:r>
              <a:rPr lang="en-US" sz="3200" i="1" dirty="0"/>
              <a:t>Leviticus 16:4,24</a:t>
            </a:r>
            <a:endParaRPr lang="en-US" sz="3200" i="1" dirty="0">
              <a:solidFill>
                <a:schemeClr val="bg1"/>
              </a:solidFill>
            </a:endParaRPr>
          </a:p>
        </p:txBody>
      </p:sp>
      <p:sp>
        <p:nvSpPr>
          <p:cNvPr id="7" name="TextBox 6">
            <a:extLst>
              <a:ext uri="{FF2B5EF4-FFF2-40B4-BE49-F238E27FC236}">
                <a16:creationId xmlns:a16="http://schemas.microsoft.com/office/drawing/2014/main" id="{BFF30411-64E0-43A7-ACB4-8DC6CC740E08}"/>
              </a:ext>
            </a:extLst>
          </p:cNvPr>
          <p:cNvSpPr txBox="1"/>
          <p:nvPr/>
        </p:nvSpPr>
        <p:spPr>
          <a:xfrm>
            <a:off x="775252" y="3027894"/>
            <a:ext cx="7593496"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The one who is unclean needs to wash.  </a:t>
            </a:r>
            <a:r>
              <a:rPr lang="en-US" sz="3200" i="1" dirty="0"/>
              <a:t>Leviticus 11:40; 15:13</a:t>
            </a:r>
            <a:endParaRPr lang="en-US" sz="3200" i="1" dirty="0">
              <a:solidFill>
                <a:schemeClr val="bg1"/>
              </a:solidFill>
            </a:endParaRPr>
          </a:p>
        </p:txBody>
      </p:sp>
      <p:sp>
        <p:nvSpPr>
          <p:cNvPr id="8" name="TextBox 7">
            <a:extLst>
              <a:ext uri="{FF2B5EF4-FFF2-40B4-BE49-F238E27FC236}">
                <a16:creationId xmlns:a16="http://schemas.microsoft.com/office/drawing/2014/main" id="{AED30D6A-C809-436E-998B-CEF992857FA2}"/>
              </a:ext>
            </a:extLst>
          </p:cNvPr>
          <p:cNvSpPr txBox="1"/>
          <p:nvPr/>
        </p:nvSpPr>
        <p:spPr>
          <a:xfrm>
            <a:off x="775252" y="4552837"/>
            <a:ext cx="7593496" cy="107721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3200" dirty="0"/>
              <a:t>Naaman has to wash to be cleansed.                    </a:t>
            </a:r>
            <a:r>
              <a:rPr lang="en-US" sz="3200" i="1" dirty="0"/>
              <a:t>2 Kings 5:1-14</a:t>
            </a:r>
            <a:endParaRPr lang="en-US" sz="3200" i="1" dirty="0">
              <a:solidFill>
                <a:schemeClr val="bg1"/>
              </a:solidFill>
            </a:endParaRPr>
          </a:p>
        </p:txBody>
      </p:sp>
    </p:spTree>
    <p:extLst>
      <p:ext uri="{BB962C8B-B14F-4D97-AF65-F5344CB8AC3E}">
        <p14:creationId xmlns:p14="http://schemas.microsoft.com/office/powerpoint/2010/main" val="3204936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furniture, table, console table&#10;&#10;Description automatically generated">
            <a:extLst>
              <a:ext uri="{FF2B5EF4-FFF2-40B4-BE49-F238E27FC236}">
                <a16:creationId xmlns:a16="http://schemas.microsoft.com/office/drawing/2014/main" id="{4283E1F8-E0AF-44D0-8135-92F9362641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116738"/>
            <a:ext cx="6342743" cy="3615363"/>
          </a:xfrm>
          <a:prstGeom prst="rect">
            <a:avLst/>
          </a:prstGeom>
        </p:spPr>
      </p:pic>
      <p:sp>
        <p:nvSpPr>
          <p:cNvPr id="4" name="TextBox 3">
            <a:extLst>
              <a:ext uri="{FF2B5EF4-FFF2-40B4-BE49-F238E27FC236}">
                <a16:creationId xmlns:a16="http://schemas.microsoft.com/office/drawing/2014/main" id="{53125A20-91DF-4FA6-989B-251F2292DA16}"/>
              </a:ext>
            </a:extLst>
          </p:cNvPr>
          <p:cNvSpPr txBox="1"/>
          <p:nvPr/>
        </p:nvSpPr>
        <p:spPr>
          <a:xfrm>
            <a:off x="1826275" y="2637182"/>
            <a:ext cx="5128591" cy="646331"/>
          </a:xfrm>
          <a:prstGeom prst="rect">
            <a:avLst/>
          </a:prstGeom>
          <a:noFill/>
        </p:spPr>
        <p:txBody>
          <a:bodyPr wrap="square" rtlCol="0">
            <a:spAutoFit/>
          </a:bodyPr>
          <a:lstStyle/>
          <a:p>
            <a:pPr algn="ctr"/>
            <a:r>
              <a:rPr lang="en-US" sz="3600" b="1" dirty="0"/>
              <a:t>Covenant/Sacrifice</a:t>
            </a:r>
          </a:p>
        </p:txBody>
      </p:sp>
    </p:spTree>
    <p:extLst>
      <p:ext uri="{BB962C8B-B14F-4D97-AF65-F5344CB8AC3E}">
        <p14:creationId xmlns:p14="http://schemas.microsoft.com/office/powerpoint/2010/main" val="184759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93FB545-B2EB-488E-879B-D59A0A9975EB}"/>
              </a:ext>
            </a:extLst>
          </p:cNvPr>
          <p:cNvSpPr/>
          <p:nvPr/>
        </p:nvSpPr>
        <p:spPr>
          <a:xfrm>
            <a:off x="0" y="0"/>
            <a:ext cx="9042400" cy="5509200"/>
          </a:xfrm>
          <a:prstGeom prst="rect">
            <a:avLst/>
          </a:prstGeom>
        </p:spPr>
        <p:txBody>
          <a:bodyPr wrap="square">
            <a:spAutoFit/>
          </a:bodyPr>
          <a:lstStyle/>
          <a:p>
            <a:r>
              <a:rPr lang="en-US" sz="3200" b="1" baseline="30000" dirty="0">
                <a:solidFill>
                  <a:srgbClr val="000000"/>
                </a:solidFill>
                <a:latin typeface="&amp;quot"/>
              </a:rPr>
              <a:t>3 </a:t>
            </a:r>
            <a:r>
              <a:rPr lang="en-US" sz="3200" dirty="0">
                <a:solidFill>
                  <a:srgbClr val="000000"/>
                </a:solidFill>
                <a:latin typeface="&amp;quot"/>
              </a:rPr>
              <a:t>So Moses came and told the people all the words of the </a:t>
            </a:r>
            <a:r>
              <a:rPr lang="en-US" sz="3200" cap="small" dirty="0">
                <a:solidFill>
                  <a:srgbClr val="000000"/>
                </a:solidFill>
                <a:latin typeface="&amp;quot"/>
              </a:rPr>
              <a:t>Lord</a:t>
            </a:r>
            <a:r>
              <a:rPr lang="en-US" sz="3200" dirty="0">
                <a:solidFill>
                  <a:srgbClr val="000000"/>
                </a:solidFill>
                <a:latin typeface="&amp;quot"/>
              </a:rPr>
              <a:t> and all the judgments. </a:t>
            </a:r>
            <a:r>
              <a:rPr lang="en-US" sz="3200" b="1" dirty="0">
                <a:solidFill>
                  <a:srgbClr val="0070C0"/>
                </a:solidFill>
                <a:latin typeface="&amp;quot"/>
              </a:rPr>
              <a:t>And all the people answered with one voice and said, “All the words which the </a:t>
            </a:r>
            <a:r>
              <a:rPr lang="en-US" sz="3200" b="1" cap="small" dirty="0">
                <a:solidFill>
                  <a:srgbClr val="0070C0"/>
                </a:solidFill>
                <a:latin typeface="&amp;quot"/>
              </a:rPr>
              <a:t>Lord</a:t>
            </a:r>
            <a:r>
              <a:rPr lang="en-US" sz="3200" b="1" dirty="0">
                <a:solidFill>
                  <a:srgbClr val="0070C0"/>
                </a:solidFill>
                <a:latin typeface="&amp;quot"/>
              </a:rPr>
              <a:t> has said we will do.” </a:t>
            </a:r>
            <a:r>
              <a:rPr lang="en-US" sz="3200" b="1" baseline="30000" dirty="0">
                <a:solidFill>
                  <a:srgbClr val="000000"/>
                </a:solidFill>
                <a:latin typeface="&amp;quot"/>
              </a:rPr>
              <a:t>4 </a:t>
            </a:r>
            <a:r>
              <a:rPr lang="en-US" sz="3200" dirty="0">
                <a:solidFill>
                  <a:srgbClr val="000000"/>
                </a:solidFill>
                <a:latin typeface="&amp;quot"/>
              </a:rPr>
              <a:t>And Moses wrote all the words of the </a:t>
            </a:r>
            <a:r>
              <a:rPr lang="en-US" sz="3200" cap="small" dirty="0">
                <a:solidFill>
                  <a:srgbClr val="000000"/>
                </a:solidFill>
                <a:latin typeface="&amp;quot"/>
              </a:rPr>
              <a:t>Lord</a:t>
            </a:r>
            <a:r>
              <a:rPr lang="en-US" sz="3200" dirty="0">
                <a:solidFill>
                  <a:srgbClr val="000000"/>
                </a:solidFill>
                <a:latin typeface="&amp;quot"/>
              </a:rPr>
              <a:t>. And he rose early in the morning, and </a:t>
            </a:r>
            <a:r>
              <a:rPr lang="en-US" sz="3200" b="1" dirty="0">
                <a:solidFill>
                  <a:srgbClr val="0070C0"/>
                </a:solidFill>
                <a:latin typeface="&amp;quot"/>
              </a:rPr>
              <a:t>built an altar </a:t>
            </a:r>
            <a:r>
              <a:rPr lang="en-US" sz="3200" dirty="0">
                <a:solidFill>
                  <a:srgbClr val="000000"/>
                </a:solidFill>
                <a:latin typeface="&amp;quot"/>
              </a:rPr>
              <a:t>at the foot of the mountain, and twelve pillars according to the twelve tribes of Israel. </a:t>
            </a:r>
            <a:r>
              <a:rPr lang="en-US" sz="3200" b="1" baseline="30000" dirty="0">
                <a:solidFill>
                  <a:srgbClr val="000000"/>
                </a:solidFill>
                <a:latin typeface="&amp;quot"/>
              </a:rPr>
              <a:t>5 </a:t>
            </a:r>
            <a:r>
              <a:rPr lang="en-US" sz="3200" dirty="0">
                <a:solidFill>
                  <a:srgbClr val="000000"/>
                </a:solidFill>
                <a:latin typeface="&amp;quot"/>
              </a:rPr>
              <a:t>Then he sent young men of the children of Israel, who </a:t>
            </a:r>
            <a:r>
              <a:rPr lang="en-US" sz="3200" b="1" dirty="0">
                <a:solidFill>
                  <a:srgbClr val="0070C0"/>
                </a:solidFill>
                <a:latin typeface="&amp;quot"/>
              </a:rPr>
              <a:t>offered burnt offerings and sacrificed peace offerings </a:t>
            </a:r>
            <a:r>
              <a:rPr lang="en-US" sz="3200" dirty="0">
                <a:solidFill>
                  <a:srgbClr val="000000"/>
                </a:solidFill>
                <a:latin typeface="&amp;quot"/>
              </a:rPr>
              <a:t>of oxen to the </a:t>
            </a:r>
            <a:r>
              <a:rPr lang="en-US" sz="3200" cap="small" dirty="0">
                <a:solidFill>
                  <a:srgbClr val="000000"/>
                </a:solidFill>
                <a:latin typeface="&amp;quot"/>
              </a:rPr>
              <a:t>Lord</a:t>
            </a:r>
            <a:r>
              <a:rPr lang="en-US" sz="3200" dirty="0">
                <a:solidFill>
                  <a:srgbClr val="000000"/>
                </a:solidFill>
                <a:latin typeface="&amp;quot"/>
              </a:rPr>
              <a:t>. </a:t>
            </a:r>
          </a:p>
          <a:p>
            <a:r>
              <a:rPr lang="en-US" sz="3200" b="0" i="1" u="none" strike="noStrike" dirty="0">
                <a:solidFill>
                  <a:srgbClr val="000000"/>
                </a:solidFill>
                <a:effectLst/>
                <a:latin typeface="&amp;quot"/>
              </a:rPr>
              <a:t>														Exodus 24:3-5</a:t>
            </a:r>
          </a:p>
        </p:txBody>
      </p:sp>
    </p:spTree>
    <p:extLst>
      <p:ext uri="{BB962C8B-B14F-4D97-AF65-F5344CB8AC3E}">
        <p14:creationId xmlns:p14="http://schemas.microsoft.com/office/powerpoint/2010/main" val="1267823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157</Words>
  <Application>Microsoft Office PowerPoint</Application>
  <PresentationFormat>On-screen Show (4:3)</PresentationFormat>
  <Paragraphs>44</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&amp;quot</vt:lpstr>
      <vt:lpstr>Arial</vt:lpstr>
      <vt:lpstr>Calibri</vt:lpstr>
      <vt:lpstr>Calibri Light</vt:lpstr>
      <vt:lpstr>Helvetica Neue</vt:lpstr>
      <vt:lpstr>Office Theme</vt:lpstr>
      <vt:lpstr>PowerPoint Presentation</vt:lpstr>
      <vt:lpstr>From the Water to the 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From the Water to the Table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the Water to the Table</dc:title>
  <dc:creator>Alyse Nash</dc:creator>
  <cp:lastModifiedBy>Eastview Church</cp:lastModifiedBy>
  <cp:revision>9</cp:revision>
  <dcterms:created xsi:type="dcterms:W3CDTF">2019-06-25T15:05:08Z</dcterms:created>
  <dcterms:modified xsi:type="dcterms:W3CDTF">2019-07-05T21:51:18Z</dcterms:modified>
</cp:coreProperties>
</file>