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73" r:id="rId10"/>
    <p:sldId id="263" r:id="rId11"/>
    <p:sldId id="266" r:id="rId12"/>
    <p:sldId id="267" r:id="rId13"/>
    <p:sldId id="268" r:id="rId14"/>
    <p:sldId id="269" r:id="rId15"/>
    <p:sldId id="27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8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>
        <p:scale>
          <a:sx n="70" d="100"/>
          <a:sy n="70" d="100"/>
        </p:scale>
        <p:origin x="141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C2B-F527-407E-997F-FFFAA3047CB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6DF-6797-4659-AA52-5C7A9944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3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C2B-F527-407E-997F-FFFAA3047CB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6DF-6797-4659-AA52-5C7A9944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1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C2B-F527-407E-997F-FFFAA3047CB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6DF-6797-4659-AA52-5C7A9944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2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C2B-F527-407E-997F-FFFAA3047CB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6DF-6797-4659-AA52-5C7A9944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C2B-F527-407E-997F-FFFAA3047CB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6DF-6797-4659-AA52-5C7A9944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C2B-F527-407E-997F-FFFAA3047CB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6DF-6797-4659-AA52-5C7A9944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7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C2B-F527-407E-997F-FFFAA3047CB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6DF-6797-4659-AA52-5C7A9944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9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C2B-F527-407E-997F-FFFAA3047CB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6DF-6797-4659-AA52-5C7A9944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6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C2B-F527-407E-997F-FFFAA3047CB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6DF-6797-4659-AA52-5C7A9944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2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C2B-F527-407E-997F-FFFAA3047CB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6DF-6797-4659-AA52-5C7A9944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4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8C2B-F527-407E-997F-FFFAA3047CB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3B6DF-6797-4659-AA52-5C7A9944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7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F8C2B-F527-407E-997F-FFFAA3047CBF}" type="datetimeFigureOut">
              <a:rPr lang="en-US" smtClean="0"/>
              <a:t>7/26/2019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3B6DF-6797-4659-AA52-5C7A9944A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9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5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214318-1A66-4496-BC50-4DE1AB5795B6}"/>
              </a:ext>
            </a:extLst>
          </p:cNvPr>
          <p:cNvSpPr/>
          <p:nvPr/>
        </p:nvSpPr>
        <p:spPr>
          <a:xfrm>
            <a:off x="185529" y="437322"/>
            <a:ext cx="779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>
                <a:solidFill>
                  <a:schemeClr val="bg1"/>
                </a:solidFill>
              </a:rPr>
              <a:t>ἐπίσκοπος (</a:t>
            </a:r>
            <a:r>
              <a:rPr lang="en-US" sz="3200" b="1" dirty="0" err="1">
                <a:solidFill>
                  <a:schemeClr val="bg1"/>
                </a:solidFill>
              </a:rPr>
              <a:t>episkopos</a:t>
            </a:r>
            <a:r>
              <a:rPr lang="en-US" sz="3200" b="1" dirty="0">
                <a:solidFill>
                  <a:schemeClr val="bg1"/>
                </a:solidFill>
              </a:rPr>
              <a:t>)</a:t>
            </a:r>
            <a:r>
              <a:rPr lang="en-US" sz="3200" b="1" dirty="0"/>
              <a:t>)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69286B-155B-4229-B7D5-36FB9A8644F8}"/>
              </a:ext>
            </a:extLst>
          </p:cNvPr>
          <p:cNvSpPr txBox="1"/>
          <p:nvPr/>
        </p:nvSpPr>
        <p:spPr>
          <a:xfrm>
            <a:off x="371060" y="940495"/>
            <a:ext cx="4651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Overseer  (KJV: Bishop)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497F89-FB71-4A3E-BC77-E8721EC0EB66}"/>
              </a:ext>
            </a:extLst>
          </p:cNvPr>
          <p:cNvSpPr txBox="1"/>
          <p:nvPr/>
        </p:nvSpPr>
        <p:spPr>
          <a:xfrm>
            <a:off x="993915" y="1443668"/>
            <a:ext cx="6546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visit, look, care, inspect, protect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9508B831-0774-4F34-AAE4-7D50FEAD6C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64" y="189286"/>
            <a:ext cx="1575842" cy="193192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2D5C426-F1BF-4FCF-AC0D-102AA92F6FEE}"/>
              </a:ext>
            </a:extLst>
          </p:cNvPr>
          <p:cNvSpPr/>
          <p:nvPr/>
        </p:nvSpPr>
        <p:spPr>
          <a:xfrm>
            <a:off x="185529" y="2264483"/>
            <a:ext cx="6375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>
                <a:solidFill>
                  <a:schemeClr val="bg1"/>
                </a:solidFill>
              </a:rPr>
              <a:t>πρεσβυτέρους (</a:t>
            </a:r>
            <a:r>
              <a:rPr lang="en-US" sz="3200" b="1" dirty="0" err="1">
                <a:solidFill>
                  <a:schemeClr val="bg1"/>
                </a:solidFill>
              </a:rPr>
              <a:t>presbyterous</a:t>
            </a:r>
            <a:r>
              <a:rPr lang="en-US" sz="3200" b="1" dirty="0">
                <a:solidFill>
                  <a:schemeClr val="bg1"/>
                </a:solidFill>
              </a:rPr>
              <a:t>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CBFA57-162A-4225-831F-465545106F36}"/>
              </a:ext>
            </a:extLst>
          </p:cNvPr>
          <p:cNvSpPr txBox="1"/>
          <p:nvPr/>
        </p:nvSpPr>
        <p:spPr>
          <a:xfrm>
            <a:off x="371060" y="2767656"/>
            <a:ext cx="4651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Elder</a:t>
            </a:r>
            <a:endParaRPr lang="en-US" b="1" dirty="0"/>
          </a:p>
        </p:txBody>
      </p:sp>
      <p:pic>
        <p:nvPicPr>
          <p:cNvPr id="11" name="Picture 10" descr="A picture containing indoor, table, sitting, floor&#10;&#10;Description automatically generated">
            <a:extLst>
              <a:ext uri="{FF2B5EF4-FFF2-40B4-BE49-F238E27FC236}">
                <a16:creationId xmlns:a16="http://schemas.microsoft.com/office/drawing/2014/main" id="{BE3332C3-B8BE-4BDD-8B97-D092236086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727" y="2357249"/>
            <a:ext cx="2850744" cy="218616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6A2404B-AEA5-4006-B999-8A3C22153E24}"/>
              </a:ext>
            </a:extLst>
          </p:cNvPr>
          <p:cNvSpPr txBox="1"/>
          <p:nvPr/>
        </p:nvSpPr>
        <p:spPr>
          <a:xfrm>
            <a:off x="371060" y="5231620"/>
            <a:ext cx="4651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Pastor (Shepherd)</a:t>
            </a:r>
            <a:endParaRPr lang="en-US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F9118F-AC1C-45DF-B70C-1D95B3C73B28}"/>
              </a:ext>
            </a:extLst>
          </p:cNvPr>
          <p:cNvSpPr/>
          <p:nvPr/>
        </p:nvSpPr>
        <p:spPr>
          <a:xfrm>
            <a:off x="185529" y="4728447"/>
            <a:ext cx="43939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>
                <a:solidFill>
                  <a:schemeClr val="bg1"/>
                </a:solidFill>
                <a:latin typeface="Arial" panose="020B0604020202020204" pitchFamily="34" charset="0"/>
              </a:rPr>
              <a:t>ποιμένας (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</a:rPr>
              <a:t>poimenas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</a:rPr>
              <a:t>) 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5" name="Picture 14" descr="A herd of sheep walking across a lush green field&#10;&#10;Description automatically generated">
            <a:extLst>
              <a:ext uri="{FF2B5EF4-FFF2-40B4-BE49-F238E27FC236}">
                <a16:creationId xmlns:a16="http://schemas.microsoft.com/office/drawing/2014/main" id="{4EFE1B02-7574-4A9F-BF20-479A1DE6A2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727" y="4675441"/>
            <a:ext cx="2850744" cy="207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10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3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F05A0D-B06B-4E11-8287-B96E0AEF6D68}"/>
              </a:ext>
            </a:extLst>
          </p:cNvPr>
          <p:cNvSpPr/>
          <p:nvPr/>
        </p:nvSpPr>
        <p:spPr>
          <a:xfrm>
            <a:off x="245165" y="1413063"/>
            <a:ext cx="86536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From Miletus he sent to Ephesus and called to him the elders of the church.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…Be on guard for yourselves and for all the flock, among which the Holy Spirit has made you overseers, to shepherd the church of God which He purchased with His own blood.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</a:t>
            </a:r>
            <a:r>
              <a:rPr lang="en-US" sz="3200" i="1" dirty="0">
                <a:solidFill>
                  <a:schemeClr val="bg1"/>
                </a:solidFill>
              </a:rPr>
              <a:t>Acts 20:17, 28</a:t>
            </a:r>
          </a:p>
        </p:txBody>
      </p:sp>
    </p:spTree>
    <p:extLst>
      <p:ext uri="{BB962C8B-B14F-4D97-AF65-F5344CB8AC3E}">
        <p14:creationId xmlns:p14="http://schemas.microsoft.com/office/powerpoint/2010/main" val="53469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F05A0D-B06B-4E11-8287-B96E0AEF6D68}"/>
              </a:ext>
            </a:extLst>
          </p:cNvPr>
          <p:cNvSpPr/>
          <p:nvPr/>
        </p:nvSpPr>
        <p:spPr>
          <a:xfrm>
            <a:off x="245165" y="1413063"/>
            <a:ext cx="86536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From Miletus he sent to Ephesus and called to him the </a:t>
            </a:r>
            <a:r>
              <a:rPr lang="en-US" sz="3200" b="1" dirty="0">
                <a:solidFill>
                  <a:srgbClr val="FFFF00"/>
                </a:solidFill>
              </a:rPr>
              <a:t>elders</a:t>
            </a:r>
            <a:r>
              <a:rPr lang="en-US" sz="3200" dirty="0">
                <a:solidFill>
                  <a:schemeClr val="bg1"/>
                </a:solidFill>
              </a:rPr>
              <a:t> of the church.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…Be on guard for yourselves and for all the flock, among which the Holy Spirit has made you </a:t>
            </a:r>
            <a:r>
              <a:rPr lang="en-US" sz="3200" b="1" dirty="0">
                <a:solidFill>
                  <a:srgbClr val="FFFF00"/>
                </a:solidFill>
              </a:rPr>
              <a:t>overseers</a:t>
            </a:r>
            <a:r>
              <a:rPr lang="en-US" sz="3200" dirty="0">
                <a:solidFill>
                  <a:schemeClr val="bg1"/>
                </a:solidFill>
              </a:rPr>
              <a:t>, to </a:t>
            </a:r>
            <a:r>
              <a:rPr lang="en-US" sz="3200" b="1" dirty="0">
                <a:solidFill>
                  <a:srgbClr val="FFFF00"/>
                </a:solidFill>
              </a:rPr>
              <a:t>shepherd</a:t>
            </a:r>
            <a:r>
              <a:rPr lang="en-US" sz="3200" dirty="0">
                <a:solidFill>
                  <a:schemeClr val="bg1"/>
                </a:solidFill>
              </a:rPr>
              <a:t> the church of God which He purchased with His own blood.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</a:t>
            </a:r>
            <a:r>
              <a:rPr lang="en-US" sz="3200" i="1" dirty="0">
                <a:solidFill>
                  <a:schemeClr val="bg1"/>
                </a:solidFill>
              </a:rPr>
              <a:t>Acts 20:17, 28</a:t>
            </a:r>
          </a:p>
        </p:txBody>
      </p:sp>
    </p:spTree>
    <p:extLst>
      <p:ext uri="{BB962C8B-B14F-4D97-AF65-F5344CB8AC3E}">
        <p14:creationId xmlns:p14="http://schemas.microsoft.com/office/powerpoint/2010/main" val="359862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F05A0D-B06B-4E11-8287-B96E0AEF6D68}"/>
              </a:ext>
            </a:extLst>
          </p:cNvPr>
          <p:cNvSpPr/>
          <p:nvPr/>
        </p:nvSpPr>
        <p:spPr>
          <a:xfrm>
            <a:off x="245165" y="684193"/>
            <a:ext cx="86536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 </a:t>
            </a:r>
            <a:r>
              <a:rPr lang="en-US" sz="3200" dirty="0">
                <a:solidFill>
                  <a:schemeClr val="bg1"/>
                </a:solidFill>
              </a:rPr>
              <a:t>Therefore, I exhort the elders among you, as your fellow elder and witness of the sufferings of Christ, and a partaker also of the glory that is to be revealed, </a:t>
            </a:r>
            <a:r>
              <a:rPr lang="en-US" sz="3200" b="1" baseline="30000" dirty="0">
                <a:solidFill>
                  <a:schemeClr val="bg1"/>
                </a:solidFill>
              </a:rPr>
              <a:t>2 </a:t>
            </a:r>
            <a:r>
              <a:rPr lang="en-US" sz="3200" dirty="0">
                <a:solidFill>
                  <a:schemeClr val="bg1"/>
                </a:solidFill>
              </a:rPr>
              <a:t>shepherd the flock of God among you, exercising oversight not under compulsion, but voluntarily, according to the will of God; and not for sordid gain, but with eagerness; </a:t>
            </a:r>
            <a:r>
              <a:rPr lang="en-US" sz="3200" b="1" baseline="30000" dirty="0">
                <a:solidFill>
                  <a:schemeClr val="bg1"/>
                </a:solidFill>
              </a:rPr>
              <a:t>3 </a:t>
            </a:r>
            <a:r>
              <a:rPr lang="en-US" sz="3200" dirty="0">
                <a:solidFill>
                  <a:schemeClr val="bg1"/>
                </a:solidFill>
              </a:rPr>
              <a:t>nor yet as lording it over those allotted to your charge, but proving to be examples to the flock.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</a:t>
            </a:r>
            <a:r>
              <a:rPr lang="en-US" sz="3200" i="1" dirty="0">
                <a:solidFill>
                  <a:schemeClr val="bg1"/>
                </a:solidFill>
              </a:rPr>
              <a:t>1 Peter 5:1-3</a:t>
            </a:r>
          </a:p>
        </p:txBody>
      </p:sp>
    </p:spTree>
    <p:extLst>
      <p:ext uri="{BB962C8B-B14F-4D97-AF65-F5344CB8AC3E}">
        <p14:creationId xmlns:p14="http://schemas.microsoft.com/office/powerpoint/2010/main" val="346030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F05A0D-B06B-4E11-8287-B96E0AEF6D68}"/>
              </a:ext>
            </a:extLst>
          </p:cNvPr>
          <p:cNvSpPr/>
          <p:nvPr/>
        </p:nvSpPr>
        <p:spPr>
          <a:xfrm>
            <a:off x="245165" y="684193"/>
            <a:ext cx="86536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 </a:t>
            </a:r>
            <a:r>
              <a:rPr lang="en-US" sz="3200" dirty="0">
                <a:solidFill>
                  <a:schemeClr val="bg1"/>
                </a:solidFill>
              </a:rPr>
              <a:t>Therefore, I exhort the </a:t>
            </a:r>
            <a:r>
              <a:rPr lang="en-US" sz="3200" b="1" dirty="0">
                <a:solidFill>
                  <a:srgbClr val="FFFF00"/>
                </a:solidFill>
              </a:rPr>
              <a:t>elders</a:t>
            </a:r>
            <a:r>
              <a:rPr lang="en-US" sz="3200" dirty="0">
                <a:solidFill>
                  <a:schemeClr val="bg1"/>
                </a:solidFill>
              </a:rPr>
              <a:t> among you, as your fellow elder and witness of the sufferings of Christ, and a partaker also of the glory that is to be revealed, </a:t>
            </a:r>
            <a:r>
              <a:rPr lang="en-US" sz="3200" b="1" baseline="30000" dirty="0">
                <a:solidFill>
                  <a:schemeClr val="bg1"/>
                </a:solidFill>
              </a:rPr>
              <a:t>2 </a:t>
            </a:r>
            <a:r>
              <a:rPr lang="en-US" sz="3200" b="1" dirty="0">
                <a:solidFill>
                  <a:srgbClr val="FFFF00"/>
                </a:solidFill>
              </a:rPr>
              <a:t>shepherd</a:t>
            </a:r>
            <a:r>
              <a:rPr lang="en-US" sz="3200" dirty="0">
                <a:solidFill>
                  <a:schemeClr val="bg1"/>
                </a:solidFill>
              </a:rPr>
              <a:t> the flock of God among you, exercising </a:t>
            </a:r>
            <a:r>
              <a:rPr lang="en-US" sz="3200" b="1" dirty="0">
                <a:solidFill>
                  <a:srgbClr val="FFFF00"/>
                </a:solidFill>
              </a:rPr>
              <a:t>oversight</a:t>
            </a:r>
            <a:r>
              <a:rPr lang="en-US" sz="3200" dirty="0">
                <a:solidFill>
                  <a:schemeClr val="bg1"/>
                </a:solidFill>
              </a:rPr>
              <a:t> not under compulsion, but voluntarily, according to the will of God; and not for sordid gain, but with eagerness; </a:t>
            </a:r>
            <a:r>
              <a:rPr lang="en-US" sz="3200" b="1" baseline="30000" dirty="0">
                <a:solidFill>
                  <a:schemeClr val="bg1"/>
                </a:solidFill>
              </a:rPr>
              <a:t>3 </a:t>
            </a:r>
            <a:r>
              <a:rPr lang="en-US" sz="3200" dirty="0">
                <a:solidFill>
                  <a:schemeClr val="bg1"/>
                </a:solidFill>
              </a:rPr>
              <a:t>nor yet as lording it over those allotted to your charge, but proving to be examples to the flock.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</a:t>
            </a:r>
            <a:r>
              <a:rPr lang="en-US" sz="3200" i="1" dirty="0">
                <a:solidFill>
                  <a:schemeClr val="bg1"/>
                </a:solidFill>
              </a:rPr>
              <a:t>1 Peter 5:1-3</a:t>
            </a:r>
          </a:p>
        </p:txBody>
      </p:sp>
    </p:spTree>
    <p:extLst>
      <p:ext uri="{BB962C8B-B14F-4D97-AF65-F5344CB8AC3E}">
        <p14:creationId xmlns:p14="http://schemas.microsoft.com/office/powerpoint/2010/main" val="169699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F05A0D-B06B-4E11-8287-B96E0AEF6D68}"/>
              </a:ext>
            </a:extLst>
          </p:cNvPr>
          <p:cNvSpPr/>
          <p:nvPr/>
        </p:nvSpPr>
        <p:spPr>
          <a:xfrm>
            <a:off x="245165" y="684193"/>
            <a:ext cx="86536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 </a:t>
            </a:r>
            <a:r>
              <a:rPr lang="en-US" sz="3200" dirty="0">
                <a:solidFill>
                  <a:schemeClr val="bg1"/>
                </a:solidFill>
              </a:rPr>
              <a:t>Therefore, I exhort the </a:t>
            </a:r>
            <a:r>
              <a:rPr lang="en-US" sz="3200" b="1" dirty="0">
                <a:solidFill>
                  <a:srgbClr val="FFFF00"/>
                </a:solidFill>
              </a:rPr>
              <a:t>elders</a:t>
            </a:r>
            <a:r>
              <a:rPr lang="en-US" sz="3200" dirty="0">
                <a:solidFill>
                  <a:schemeClr val="bg1"/>
                </a:solidFill>
              </a:rPr>
              <a:t> among you, as your fellow elder and witness of the sufferings of Christ, and a partaker also of the glory that is to be revealed, </a:t>
            </a:r>
            <a:r>
              <a:rPr lang="en-US" sz="3200" b="1" baseline="30000" dirty="0">
                <a:solidFill>
                  <a:schemeClr val="bg1"/>
                </a:solidFill>
              </a:rPr>
              <a:t>2 </a:t>
            </a:r>
            <a:r>
              <a:rPr lang="en-US" sz="3200" b="1" dirty="0">
                <a:solidFill>
                  <a:srgbClr val="FFFF00"/>
                </a:solidFill>
              </a:rPr>
              <a:t>shepherd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u="sng" dirty="0">
                <a:solidFill>
                  <a:schemeClr val="bg1"/>
                </a:solidFill>
              </a:rPr>
              <a:t>the flock of God among you</a:t>
            </a:r>
            <a:r>
              <a:rPr lang="en-US" sz="3200" dirty="0">
                <a:solidFill>
                  <a:schemeClr val="bg1"/>
                </a:solidFill>
              </a:rPr>
              <a:t>, exercising </a:t>
            </a:r>
            <a:r>
              <a:rPr lang="en-US" sz="3200" b="1" dirty="0">
                <a:solidFill>
                  <a:srgbClr val="FFFF00"/>
                </a:solidFill>
              </a:rPr>
              <a:t>oversight</a:t>
            </a:r>
            <a:r>
              <a:rPr lang="en-US" sz="3200" dirty="0">
                <a:solidFill>
                  <a:schemeClr val="bg1"/>
                </a:solidFill>
              </a:rPr>
              <a:t> not under compulsion, but voluntarily, according to the will of God; and not for sordid gain, but with eagerness; </a:t>
            </a:r>
            <a:r>
              <a:rPr lang="en-US" sz="3200" b="1" baseline="30000" dirty="0">
                <a:solidFill>
                  <a:schemeClr val="bg1"/>
                </a:solidFill>
              </a:rPr>
              <a:t>3 </a:t>
            </a:r>
            <a:r>
              <a:rPr lang="en-US" sz="3200" dirty="0">
                <a:solidFill>
                  <a:schemeClr val="bg1"/>
                </a:solidFill>
              </a:rPr>
              <a:t>nor yet as lording it over </a:t>
            </a:r>
            <a:r>
              <a:rPr lang="en-US" sz="3200" u="sng" dirty="0">
                <a:solidFill>
                  <a:schemeClr val="bg1"/>
                </a:solidFill>
              </a:rPr>
              <a:t>those allotted to your charge</a:t>
            </a:r>
            <a:r>
              <a:rPr lang="en-US" sz="3200" dirty="0">
                <a:solidFill>
                  <a:schemeClr val="bg1"/>
                </a:solidFill>
              </a:rPr>
              <a:t>, but proving to be examples to the flock.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</a:t>
            </a:r>
            <a:r>
              <a:rPr lang="en-US" sz="3200" i="1" dirty="0">
                <a:solidFill>
                  <a:schemeClr val="bg1"/>
                </a:solidFill>
              </a:rPr>
              <a:t>1 Peter 5:1-3</a:t>
            </a:r>
          </a:p>
        </p:txBody>
      </p:sp>
    </p:spTree>
    <p:extLst>
      <p:ext uri="{BB962C8B-B14F-4D97-AF65-F5344CB8AC3E}">
        <p14:creationId xmlns:p14="http://schemas.microsoft.com/office/powerpoint/2010/main" val="190871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F05A0D-B06B-4E11-8287-B96E0AEF6D68}"/>
              </a:ext>
            </a:extLst>
          </p:cNvPr>
          <p:cNvSpPr/>
          <p:nvPr/>
        </p:nvSpPr>
        <p:spPr>
          <a:xfrm>
            <a:off x="122582" y="1876889"/>
            <a:ext cx="889883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For this reason I left you in Crete, that you would set in order what remains and appoint elders in every city as I directed you… For the overseer must be…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                                                                         Titus 1:5, 7</a:t>
            </a:r>
          </a:p>
        </p:txBody>
      </p:sp>
    </p:spTree>
    <p:extLst>
      <p:ext uri="{BB962C8B-B14F-4D97-AF65-F5344CB8AC3E}">
        <p14:creationId xmlns:p14="http://schemas.microsoft.com/office/powerpoint/2010/main" val="354815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F05A0D-B06B-4E11-8287-B96E0AEF6D68}"/>
              </a:ext>
            </a:extLst>
          </p:cNvPr>
          <p:cNvSpPr/>
          <p:nvPr/>
        </p:nvSpPr>
        <p:spPr>
          <a:xfrm>
            <a:off x="122582" y="1876889"/>
            <a:ext cx="889883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For this reason I left you in Crete, that you would set in order what remains and appoint </a:t>
            </a:r>
            <a:r>
              <a:rPr lang="en-US" sz="3200" b="1" dirty="0">
                <a:solidFill>
                  <a:srgbClr val="FFFF00"/>
                </a:solidFill>
              </a:rPr>
              <a:t>elders</a:t>
            </a:r>
            <a:r>
              <a:rPr lang="en-US" sz="3200" dirty="0">
                <a:solidFill>
                  <a:schemeClr val="bg1"/>
                </a:solidFill>
              </a:rPr>
              <a:t> in every city as I directed you… For the </a:t>
            </a:r>
            <a:r>
              <a:rPr lang="en-US" sz="3200" b="1" dirty="0">
                <a:solidFill>
                  <a:srgbClr val="FFFF00"/>
                </a:solidFill>
              </a:rPr>
              <a:t>overseer</a:t>
            </a:r>
            <a:r>
              <a:rPr lang="en-US" sz="3200" dirty="0">
                <a:solidFill>
                  <a:schemeClr val="bg1"/>
                </a:solidFill>
              </a:rPr>
              <a:t> must be…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                                                                         Titus 1:5, 7</a:t>
            </a:r>
          </a:p>
        </p:txBody>
      </p:sp>
    </p:spTree>
    <p:extLst>
      <p:ext uri="{BB962C8B-B14F-4D97-AF65-F5344CB8AC3E}">
        <p14:creationId xmlns:p14="http://schemas.microsoft.com/office/powerpoint/2010/main" val="227729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2C3508-590E-456A-A4A8-73B830BA77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491" y="3428998"/>
            <a:ext cx="3861123" cy="3861123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AFB6CA38-344F-45EB-BA02-65BEE6EEF3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3659" y="3428998"/>
            <a:ext cx="3861123" cy="3861123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0EB80AF1-BD00-466E-BBE5-618798DF20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593" y="3428997"/>
            <a:ext cx="3861123" cy="386112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9EDBF26-5322-4BA1-AB07-7C6B3783F59B}"/>
              </a:ext>
            </a:extLst>
          </p:cNvPr>
          <p:cNvCxnSpPr/>
          <p:nvPr/>
        </p:nvCxnSpPr>
        <p:spPr>
          <a:xfrm>
            <a:off x="6586331" y="4194313"/>
            <a:ext cx="2557669" cy="26636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BCA44A1-838B-43FF-AA14-F92CCABA9ED0}"/>
              </a:ext>
            </a:extLst>
          </p:cNvPr>
          <p:cNvCxnSpPr>
            <a:cxnSpLocks/>
          </p:cNvCxnSpPr>
          <p:nvPr/>
        </p:nvCxnSpPr>
        <p:spPr>
          <a:xfrm flipH="1">
            <a:off x="6785112" y="4194313"/>
            <a:ext cx="1970301" cy="26636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F0BD05C-63E8-46C1-A673-BF17136AF44C}"/>
              </a:ext>
            </a:extLst>
          </p:cNvPr>
          <p:cNvSpPr/>
          <p:nvPr/>
        </p:nvSpPr>
        <p:spPr>
          <a:xfrm>
            <a:off x="-1" y="19371"/>
            <a:ext cx="899822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</a:rPr>
              <a:t> </a:t>
            </a:r>
            <a:r>
              <a:rPr lang="en-US" sz="3200" dirty="0">
                <a:solidFill>
                  <a:srgbClr val="000000"/>
                </a:solidFill>
              </a:rPr>
              <a:t>When they had appointed </a:t>
            </a:r>
            <a:r>
              <a:rPr lang="en-US" sz="3200" b="1" dirty="0">
                <a:solidFill>
                  <a:srgbClr val="FF0000"/>
                </a:solidFill>
              </a:rPr>
              <a:t>elder</a:t>
            </a:r>
            <a:r>
              <a:rPr lang="en-US" sz="3200" b="1" u="sng" dirty="0">
                <a:solidFill>
                  <a:srgbClr val="FF0000"/>
                </a:solidFill>
              </a:rPr>
              <a:t>s</a:t>
            </a:r>
            <a:r>
              <a:rPr lang="en-US" sz="3200" dirty="0">
                <a:solidFill>
                  <a:srgbClr val="000000"/>
                </a:solidFill>
              </a:rPr>
              <a:t> for them in every church, having prayed with fasting, they commended them to the Lord in whom they had believed. </a:t>
            </a:r>
          </a:p>
          <a:p>
            <a:r>
              <a:rPr lang="en-US" sz="3200" i="1" dirty="0">
                <a:solidFill>
                  <a:srgbClr val="000000"/>
                </a:solidFill>
              </a:rPr>
              <a:t>															Acts 14:23</a:t>
            </a:r>
            <a:endParaRPr lang="en-US" sz="3200" i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6388A2-0628-47AD-BCF1-27FA434F6172}"/>
              </a:ext>
            </a:extLst>
          </p:cNvPr>
          <p:cNvSpPr/>
          <p:nvPr/>
        </p:nvSpPr>
        <p:spPr>
          <a:xfrm>
            <a:off x="46381" y="2132209"/>
            <a:ext cx="890546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For this reason I left you in Crete, that you would set in order what remains and appoint </a:t>
            </a:r>
            <a:r>
              <a:rPr lang="en-US" sz="3200" b="1" dirty="0">
                <a:solidFill>
                  <a:srgbClr val="FF0000"/>
                </a:solidFill>
              </a:rPr>
              <a:t>elder</a:t>
            </a:r>
            <a:r>
              <a:rPr lang="en-US" sz="3200" b="1" u="sng" dirty="0">
                <a:solidFill>
                  <a:srgbClr val="FF0000"/>
                </a:solidFill>
              </a:rPr>
              <a:t>s</a:t>
            </a:r>
            <a:r>
              <a:rPr lang="en-US" sz="3200" dirty="0">
                <a:solidFill>
                  <a:srgbClr val="000000"/>
                </a:solidFill>
              </a:rPr>
              <a:t> in every city as I directed you 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														</a:t>
            </a:r>
            <a:r>
              <a:rPr lang="en-US" sz="3200" i="1" dirty="0">
                <a:solidFill>
                  <a:srgbClr val="000000"/>
                </a:solidFill>
              </a:rPr>
              <a:t>Titus 1:5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88258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214318-1A66-4496-BC50-4DE1AB5795B6}"/>
              </a:ext>
            </a:extLst>
          </p:cNvPr>
          <p:cNvSpPr/>
          <p:nvPr/>
        </p:nvSpPr>
        <p:spPr>
          <a:xfrm>
            <a:off x="921026" y="0"/>
            <a:ext cx="78320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Paul and Timothy, servants of Christ Jesus,    To all the saints in Christ Jesus who are at Philippi, with the </a:t>
            </a:r>
            <a:r>
              <a:rPr lang="en-US" sz="3200" b="1" dirty="0">
                <a:solidFill>
                  <a:srgbClr val="FFFF00"/>
                </a:solidFill>
              </a:rPr>
              <a:t>overseers</a:t>
            </a:r>
            <a:r>
              <a:rPr lang="en-US" sz="3200" dirty="0">
                <a:solidFill>
                  <a:schemeClr val="bg1"/>
                </a:solidFill>
              </a:rPr>
              <a:t> and </a:t>
            </a:r>
            <a:r>
              <a:rPr lang="en-US" sz="3200" b="1" u="sng" dirty="0">
                <a:solidFill>
                  <a:srgbClr val="FFFF00"/>
                </a:solidFill>
              </a:rPr>
              <a:t>deacons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</a:t>
            </a:r>
            <a:r>
              <a:rPr lang="en-US" sz="3200" i="1" dirty="0">
                <a:solidFill>
                  <a:schemeClr val="bg1"/>
                </a:solidFill>
              </a:rPr>
              <a:t>Philippians 1:1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AE9E37-4CED-4BD4-84A1-6CA97C9B555C}"/>
              </a:ext>
            </a:extLst>
          </p:cNvPr>
          <p:cNvSpPr/>
          <p:nvPr/>
        </p:nvSpPr>
        <p:spPr>
          <a:xfrm>
            <a:off x="675861" y="2822713"/>
            <a:ext cx="80771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saying is trustworthy: If anyone aspires to the office of </a:t>
            </a:r>
            <a:r>
              <a:rPr lang="en-US" sz="3200" b="1" dirty="0">
                <a:solidFill>
                  <a:srgbClr val="FFFF00"/>
                </a:solidFill>
              </a:rPr>
              <a:t>overseer</a:t>
            </a:r>
            <a:r>
              <a:rPr lang="en-US" sz="3200" dirty="0">
                <a:solidFill>
                  <a:schemeClr val="bg1"/>
                </a:solidFill>
              </a:rPr>
              <a:t>, he desires a noble task. …</a:t>
            </a:r>
            <a:r>
              <a:rPr lang="en-US" sz="3200" b="1" u="sng" dirty="0">
                <a:solidFill>
                  <a:srgbClr val="FFFF00"/>
                </a:solidFill>
              </a:rPr>
              <a:t>Deacons</a:t>
            </a:r>
            <a:r>
              <a:rPr lang="en-US" sz="3200" dirty="0">
                <a:solidFill>
                  <a:schemeClr val="bg1"/>
                </a:solidFill>
              </a:rPr>
              <a:t> likewise… 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</a:t>
            </a:r>
            <a:r>
              <a:rPr lang="en-US" sz="3200" i="1" dirty="0">
                <a:solidFill>
                  <a:schemeClr val="bg1"/>
                </a:solidFill>
              </a:rPr>
              <a:t>1 Timothy 3:1, 8</a:t>
            </a:r>
            <a:endParaRPr lang="en-US" sz="4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08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urniture&#10;&#10;Description automatically generated">
            <a:extLst>
              <a:ext uri="{FF2B5EF4-FFF2-40B4-BE49-F238E27FC236}">
                <a16:creationId xmlns:a16="http://schemas.microsoft.com/office/drawing/2014/main" id="{71C4CB4E-3E0D-4AA6-9A25-C36FB92D6F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10"/>
            <a:ext cx="9143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E6F927-F876-475D-B1B1-2157666100BC}"/>
              </a:ext>
            </a:extLst>
          </p:cNvPr>
          <p:cNvSpPr txBox="1"/>
          <p:nvPr/>
        </p:nvSpPr>
        <p:spPr>
          <a:xfrm>
            <a:off x="357798" y="2975113"/>
            <a:ext cx="8428384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The Organized Church </a:t>
            </a:r>
          </a:p>
        </p:txBody>
      </p:sp>
    </p:spTree>
    <p:extLst>
      <p:ext uri="{BB962C8B-B14F-4D97-AF65-F5344CB8AC3E}">
        <p14:creationId xmlns:p14="http://schemas.microsoft.com/office/powerpoint/2010/main" val="421312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214318-1A66-4496-BC50-4DE1AB5795B6}"/>
              </a:ext>
            </a:extLst>
          </p:cNvPr>
          <p:cNvSpPr/>
          <p:nvPr/>
        </p:nvSpPr>
        <p:spPr>
          <a:xfrm>
            <a:off x="245165" y="702364"/>
            <a:ext cx="78320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Servant</a:t>
            </a:r>
            <a:endParaRPr lang="en-US" sz="3200" b="1" i="1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CE2D60-35D1-4813-818F-C8E9293149C7}"/>
              </a:ext>
            </a:extLst>
          </p:cNvPr>
          <p:cNvSpPr txBox="1"/>
          <p:nvPr/>
        </p:nvSpPr>
        <p:spPr>
          <a:xfrm>
            <a:off x="556592" y="1287139"/>
            <a:ext cx="6268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to care for, to serve, to wait at table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D04264-3A75-47F2-8C50-7C28BD8E3A6F}"/>
              </a:ext>
            </a:extLst>
          </p:cNvPr>
          <p:cNvSpPr/>
          <p:nvPr/>
        </p:nvSpPr>
        <p:spPr>
          <a:xfrm>
            <a:off x="0" y="117589"/>
            <a:ext cx="38525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>
                <a:solidFill>
                  <a:schemeClr val="bg1"/>
                </a:solidFill>
              </a:rPr>
              <a:t>διακόνοις (</a:t>
            </a:r>
            <a:r>
              <a:rPr lang="en-US" sz="3200" b="1" dirty="0" err="1">
                <a:solidFill>
                  <a:schemeClr val="bg1"/>
                </a:solidFill>
              </a:rPr>
              <a:t>diakonois</a:t>
            </a:r>
            <a:r>
              <a:rPr lang="en-US" sz="3200" b="1" dirty="0">
                <a:solidFill>
                  <a:schemeClr val="bg1"/>
                </a:solidFill>
              </a:rPr>
              <a:t>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0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E847A3-FE33-43ED-8C6A-3C96DBE64444}"/>
              </a:ext>
            </a:extLst>
          </p:cNvPr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1 </a:t>
            </a:r>
            <a:r>
              <a:rPr lang="en-US" sz="3200" dirty="0">
                <a:solidFill>
                  <a:schemeClr val="bg1"/>
                </a:solidFill>
              </a:rPr>
              <a:t>Now in these days when the disciples were increasing in number, a complaint by the Hellenists arose against the Hebrews because their widows were being neglected in the daily distribution. </a:t>
            </a:r>
            <a:r>
              <a:rPr lang="en-US" sz="3200" b="1" baseline="30000" dirty="0">
                <a:solidFill>
                  <a:schemeClr val="bg1"/>
                </a:solidFill>
              </a:rPr>
              <a:t>2 </a:t>
            </a:r>
            <a:r>
              <a:rPr lang="en-US" sz="3200" dirty="0">
                <a:solidFill>
                  <a:schemeClr val="bg1"/>
                </a:solidFill>
              </a:rPr>
              <a:t>And the twelve summoned the full number of the disciples and said, “It is not right that we should give up preaching the word of God to serve tables. </a:t>
            </a:r>
            <a:r>
              <a:rPr lang="en-US" sz="3200" b="1" baseline="30000" dirty="0">
                <a:solidFill>
                  <a:schemeClr val="bg1"/>
                </a:solidFill>
              </a:rPr>
              <a:t>3 </a:t>
            </a:r>
            <a:r>
              <a:rPr lang="en-US" sz="3200" dirty="0">
                <a:solidFill>
                  <a:schemeClr val="bg1"/>
                </a:solidFill>
              </a:rPr>
              <a:t>Therefore, brothers,</a:t>
            </a:r>
            <a:r>
              <a:rPr lang="en-US" sz="3200" baseline="30000" dirty="0">
                <a:solidFill>
                  <a:schemeClr val="bg1"/>
                </a:solidFill>
              </a:rPr>
              <a:t>  </a:t>
            </a:r>
            <a:r>
              <a:rPr lang="en-US" sz="3200" dirty="0">
                <a:solidFill>
                  <a:schemeClr val="bg1"/>
                </a:solidFill>
              </a:rPr>
              <a:t>pick out from among you seven men of good repute, full of the Spirit and of wisdom, whom we will appoint to this duty. </a:t>
            </a:r>
            <a:r>
              <a:rPr lang="en-US" sz="3200" b="1" baseline="30000" dirty="0">
                <a:solidFill>
                  <a:schemeClr val="bg1"/>
                </a:solidFill>
              </a:rPr>
              <a:t>4 </a:t>
            </a:r>
            <a:r>
              <a:rPr lang="en-US" sz="3200" dirty="0">
                <a:solidFill>
                  <a:schemeClr val="bg1"/>
                </a:solidFill>
              </a:rPr>
              <a:t>But we will devote ourselves to prayer and to the ministry of the word.”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		</a:t>
            </a:r>
            <a:r>
              <a:rPr lang="en-US" sz="3200" i="1" dirty="0">
                <a:solidFill>
                  <a:schemeClr val="bg1"/>
                </a:solidFill>
              </a:rPr>
              <a:t>Acts 6:1-4</a:t>
            </a:r>
          </a:p>
        </p:txBody>
      </p:sp>
    </p:spTree>
    <p:extLst>
      <p:ext uri="{BB962C8B-B14F-4D97-AF65-F5344CB8AC3E}">
        <p14:creationId xmlns:p14="http://schemas.microsoft.com/office/powerpoint/2010/main" val="261642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E847A3-FE33-43ED-8C6A-3C96DBE64444}"/>
              </a:ext>
            </a:extLst>
          </p:cNvPr>
          <p:cNvSpPr/>
          <p:nvPr/>
        </p:nvSpPr>
        <p:spPr>
          <a:xfrm>
            <a:off x="0" y="181957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1 </a:t>
            </a:r>
            <a:r>
              <a:rPr lang="en-US" sz="3200" dirty="0">
                <a:solidFill>
                  <a:schemeClr val="bg1"/>
                </a:solidFill>
              </a:rPr>
              <a:t>Now in these days when the disciples were increasing in number, a complaint by the Hellenists arose against the Hebrews because their widows were being neglected in the daily distribution. </a:t>
            </a:r>
            <a:r>
              <a:rPr lang="en-US" sz="3200" b="1" baseline="30000" dirty="0">
                <a:solidFill>
                  <a:schemeClr val="bg1"/>
                </a:solidFill>
              </a:rPr>
              <a:t>2 </a:t>
            </a:r>
            <a:r>
              <a:rPr lang="en-US" sz="3200" dirty="0">
                <a:solidFill>
                  <a:schemeClr val="bg1"/>
                </a:solidFill>
              </a:rPr>
              <a:t>And the twelve summoned the full number of the disciples and said, “It is not right that we should give up preaching the word of God to </a:t>
            </a:r>
            <a:r>
              <a:rPr lang="en-US" sz="3200" b="1" dirty="0">
                <a:solidFill>
                  <a:srgbClr val="FFFF00"/>
                </a:solidFill>
              </a:rPr>
              <a:t>serve tables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b="1" baseline="30000" dirty="0">
                <a:solidFill>
                  <a:schemeClr val="bg1"/>
                </a:solidFill>
              </a:rPr>
              <a:t>3 </a:t>
            </a:r>
            <a:r>
              <a:rPr lang="en-US" sz="3200" dirty="0">
                <a:solidFill>
                  <a:schemeClr val="bg1"/>
                </a:solidFill>
              </a:rPr>
              <a:t>Therefore, brothers,</a:t>
            </a:r>
            <a:r>
              <a:rPr lang="en-US" sz="3200" baseline="30000" dirty="0">
                <a:solidFill>
                  <a:schemeClr val="bg1"/>
                </a:solidFill>
              </a:rPr>
              <a:t>  </a:t>
            </a:r>
            <a:r>
              <a:rPr lang="en-US" sz="3200" dirty="0">
                <a:solidFill>
                  <a:schemeClr val="bg1"/>
                </a:solidFill>
              </a:rPr>
              <a:t>pick out from among you seven men of good repute, full of the Spirit and of wisdom, whom we will appoint to this duty. </a:t>
            </a:r>
            <a:r>
              <a:rPr lang="en-US" sz="3200" b="1" baseline="30000" dirty="0">
                <a:solidFill>
                  <a:schemeClr val="bg1"/>
                </a:solidFill>
              </a:rPr>
              <a:t>4 </a:t>
            </a:r>
            <a:r>
              <a:rPr lang="en-US" sz="3200" dirty="0">
                <a:solidFill>
                  <a:schemeClr val="bg1"/>
                </a:solidFill>
              </a:rPr>
              <a:t>But we will devote ourselves to prayer and to the ministry of the word.”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		</a:t>
            </a:r>
            <a:r>
              <a:rPr lang="en-US" sz="3200" i="1" dirty="0">
                <a:solidFill>
                  <a:schemeClr val="bg1"/>
                </a:solidFill>
              </a:rPr>
              <a:t>Acts 6:1-4</a:t>
            </a:r>
          </a:p>
        </p:txBody>
      </p:sp>
    </p:spTree>
    <p:extLst>
      <p:ext uri="{BB962C8B-B14F-4D97-AF65-F5344CB8AC3E}">
        <p14:creationId xmlns:p14="http://schemas.microsoft.com/office/powerpoint/2010/main" val="234852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68BBD0-4473-4F6A-944C-50A3C225B26E}"/>
              </a:ext>
            </a:extLst>
          </p:cNvPr>
          <p:cNvSpPr txBox="1"/>
          <p:nvPr/>
        </p:nvSpPr>
        <p:spPr>
          <a:xfrm>
            <a:off x="894521" y="795132"/>
            <a:ext cx="7547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Elders/Overseers/Shepherds    </a:t>
            </a:r>
          </a:p>
          <a:p>
            <a:pPr algn="ctr"/>
            <a:endParaRPr lang="en-US" sz="4800" b="1" dirty="0">
              <a:solidFill>
                <a:srgbClr val="FFFF00"/>
              </a:solidFill>
            </a:endParaRPr>
          </a:p>
          <a:p>
            <a:pPr algn="ctr"/>
            <a:r>
              <a:rPr lang="en-US" sz="4800" b="1" dirty="0">
                <a:solidFill>
                  <a:srgbClr val="FFFF00"/>
                </a:solidFill>
              </a:rPr>
              <a:t>Deacons</a:t>
            </a:r>
          </a:p>
        </p:txBody>
      </p:sp>
    </p:spTree>
    <p:extLst>
      <p:ext uri="{BB962C8B-B14F-4D97-AF65-F5344CB8AC3E}">
        <p14:creationId xmlns:p14="http://schemas.microsoft.com/office/powerpoint/2010/main" val="338416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68BBD0-4473-4F6A-944C-50A3C225B26E}"/>
              </a:ext>
            </a:extLst>
          </p:cNvPr>
          <p:cNvSpPr txBox="1"/>
          <p:nvPr/>
        </p:nvSpPr>
        <p:spPr>
          <a:xfrm>
            <a:off x="894521" y="755376"/>
            <a:ext cx="75206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Elders/Overseers/Shepherds    </a:t>
            </a:r>
          </a:p>
          <a:p>
            <a:pPr algn="ctr"/>
            <a:endParaRPr lang="en-US" sz="4800" b="1" dirty="0">
              <a:solidFill>
                <a:srgbClr val="FFFF00"/>
              </a:solidFill>
            </a:endParaRPr>
          </a:p>
          <a:p>
            <a:pPr algn="ctr"/>
            <a:r>
              <a:rPr lang="en-US" sz="4800" b="1" dirty="0">
                <a:solidFill>
                  <a:srgbClr val="FFFF00"/>
                </a:solidFill>
              </a:rPr>
              <a:t>Deacons</a:t>
            </a:r>
          </a:p>
          <a:p>
            <a:pPr algn="ctr"/>
            <a:endParaRPr lang="en-US" sz="4800" b="1" dirty="0">
              <a:solidFill>
                <a:srgbClr val="FFFF00"/>
              </a:solidFill>
            </a:endParaRPr>
          </a:p>
          <a:p>
            <a:pPr algn="ctr"/>
            <a:r>
              <a:rPr lang="en-US" sz="4800" b="1" dirty="0">
                <a:solidFill>
                  <a:srgbClr val="FFFF00"/>
                </a:solidFill>
              </a:rPr>
              <a:t>Evangelist</a:t>
            </a:r>
          </a:p>
        </p:txBody>
      </p:sp>
    </p:spTree>
    <p:extLst>
      <p:ext uri="{BB962C8B-B14F-4D97-AF65-F5344CB8AC3E}">
        <p14:creationId xmlns:p14="http://schemas.microsoft.com/office/powerpoint/2010/main" val="250362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43574C2-1D66-4773-9465-062509BF0E9F}"/>
              </a:ext>
            </a:extLst>
          </p:cNvPr>
          <p:cNvSpPr/>
          <p:nvPr/>
        </p:nvSpPr>
        <p:spPr>
          <a:xfrm>
            <a:off x="118071" y="103569"/>
            <a:ext cx="49751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>
                <a:solidFill>
                  <a:schemeClr val="bg1"/>
                </a:solidFill>
              </a:rPr>
              <a:t>εὐαγγελιστάς (</a:t>
            </a:r>
            <a:r>
              <a:rPr lang="en-US" sz="3200" b="1" dirty="0" err="1">
                <a:solidFill>
                  <a:schemeClr val="bg1"/>
                </a:solidFill>
              </a:rPr>
              <a:t>euangelistas</a:t>
            </a:r>
            <a:r>
              <a:rPr lang="en-US" sz="3200" b="1" dirty="0">
                <a:solidFill>
                  <a:schemeClr val="bg1"/>
                </a:solidFill>
              </a:rPr>
              <a:t>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4DAB2B-F3D0-4363-B09E-E48230B7F871}"/>
              </a:ext>
            </a:extLst>
          </p:cNvPr>
          <p:cNvSpPr/>
          <p:nvPr/>
        </p:nvSpPr>
        <p:spPr>
          <a:xfrm>
            <a:off x="245165" y="702364"/>
            <a:ext cx="78320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Evangelist</a:t>
            </a:r>
            <a:endParaRPr lang="en-US" sz="3200" b="1" i="1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62B4D6-83E7-41A3-8648-88E538FB9DCC}"/>
              </a:ext>
            </a:extLst>
          </p:cNvPr>
          <p:cNvSpPr txBox="1"/>
          <p:nvPr/>
        </p:nvSpPr>
        <p:spPr>
          <a:xfrm>
            <a:off x="556592" y="1287139"/>
            <a:ext cx="6268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One who proclaims good news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5340AF-395D-4DD7-BD80-E2BE11A10FDC}"/>
              </a:ext>
            </a:extLst>
          </p:cNvPr>
          <p:cNvSpPr/>
          <p:nvPr/>
        </p:nvSpPr>
        <p:spPr>
          <a:xfrm>
            <a:off x="195469" y="3013070"/>
            <a:ext cx="87530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“do the work of an evangelist, fulfill your ministry.” 													</a:t>
            </a:r>
            <a:r>
              <a:rPr lang="en-US" sz="3200" i="1" dirty="0">
                <a:solidFill>
                  <a:schemeClr val="bg1"/>
                </a:solidFill>
              </a:rPr>
              <a:t>2 Timothy 4:5</a:t>
            </a:r>
          </a:p>
        </p:txBody>
      </p:sp>
    </p:spTree>
    <p:extLst>
      <p:ext uri="{BB962C8B-B14F-4D97-AF65-F5344CB8AC3E}">
        <p14:creationId xmlns:p14="http://schemas.microsoft.com/office/powerpoint/2010/main" val="228597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1DE166-A31F-4157-A95D-67EBD32476FF}"/>
              </a:ext>
            </a:extLst>
          </p:cNvPr>
          <p:cNvSpPr/>
          <p:nvPr/>
        </p:nvSpPr>
        <p:spPr>
          <a:xfrm>
            <a:off x="0" y="29718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“instruct” </a:t>
            </a:r>
            <a:r>
              <a:rPr lang="en-US" sz="3200" i="1" dirty="0">
                <a:solidFill>
                  <a:schemeClr val="bg1"/>
                </a:solidFill>
              </a:rPr>
              <a:t>1 Tim 1:3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“fight the good fight” </a:t>
            </a:r>
            <a:r>
              <a:rPr lang="en-US" sz="3200" i="1" dirty="0">
                <a:solidFill>
                  <a:schemeClr val="bg1"/>
                </a:solidFill>
              </a:rPr>
              <a:t>1 Tim 1:18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“pointing out these things to the brethren” </a:t>
            </a:r>
            <a:r>
              <a:rPr lang="en-US" sz="3200" i="1" dirty="0">
                <a:solidFill>
                  <a:schemeClr val="bg1"/>
                </a:solidFill>
              </a:rPr>
              <a:t>1 Tim 4:6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“Prescribe and teach these things” </a:t>
            </a:r>
            <a:r>
              <a:rPr lang="en-US" sz="3200" i="1" dirty="0">
                <a:solidFill>
                  <a:schemeClr val="bg1"/>
                </a:solidFill>
              </a:rPr>
              <a:t>1 Tim 4:11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“give attention to the public reading of Scripture, to exhortation and teaching.” </a:t>
            </a:r>
            <a:r>
              <a:rPr lang="en-US" sz="3200" i="1" dirty="0">
                <a:solidFill>
                  <a:schemeClr val="bg1"/>
                </a:solidFill>
              </a:rPr>
              <a:t>1 Tim 4:13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“Pay close attention to yourself and your teaching”    													</a:t>
            </a:r>
            <a:r>
              <a:rPr lang="en-US" sz="3200" i="1" dirty="0">
                <a:solidFill>
                  <a:schemeClr val="bg1"/>
                </a:solidFill>
              </a:rPr>
              <a:t>1 Tim 4:16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“Teach and preach these principles” </a:t>
            </a:r>
            <a:r>
              <a:rPr lang="en-US" sz="3200" i="1" dirty="0">
                <a:solidFill>
                  <a:schemeClr val="bg1"/>
                </a:solidFill>
              </a:rPr>
              <a:t>1 Tim 6:2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“Instruct those who are rich in this present world…instruct them to do good…” </a:t>
            </a:r>
            <a:r>
              <a:rPr lang="en-US" sz="3200" i="1" dirty="0">
                <a:solidFill>
                  <a:schemeClr val="bg1"/>
                </a:solidFill>
              </a:rPr>
              <a:t>1 Tim 6:17,18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“guard what has been entrusted to you” </a:t>
            </a:r>
            <a:r>
              <a:rPr lang="en-US" sz="3200" i="1" dirty="0">
                <a:solidFill>
                  <a:schemeClr val="bg1"/>
                </a:solidFill>
              </a:rPr>
              <a:t>1 Tim 6:20</a:t>
            </a:r>
          </a:p>
        </p:txBody>
      </p:sp>
    </p:spTree>
    <p:extLst>
      <p:ext uri="{BB962C8B-B14F-4D97-AF65-F5344CB8AC3E}">
        <p14:creationId xmlns:p14="http://schemas.microsoft.com/office/powerpoint/2010/main" val="391331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1DE166-A31F-4157-A95D-67EBD32476FF}"/>
              </a:ext>
            </a:extLst>
          </p:cNvPr>
          <p:cNvSpPr/>
          <p:nvPr/>
        </p:nvSpPr>
        <p:spPr>
          <a:xfrm>
            <a:off x="0" y="67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“Retain the standard of sound words” </a:t>
            </a:r>
            <a:r>
              <a:rPr lang="en-US" sz="3200" i="1" dirty="0">
                <a:solidFill>
                  <a:schemeClr val="bg1"/>
                </a:solidFill>
              </a:rPr>
              <a:t>2 Tim 1:13</a:t>
            </a:r>
          </a:p>
          <a:p>
            <a:endParaRPr lang="en-US" sz="3200" i="1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“And the things which you have heard from me in the presence of many witnesses, these entrust to faithful men, who will be able to teach others also” </a:t>
            </a:r>
            <a:r>
              <a:rPr lang="en-US" sz="3200" i="1" dirty="0">
                <a:solidFill>
                  <a:schemeClr val="bg1"/>
                </a:solidFill>
              </a:rPr>
              <a:t>2 Tim 2:2</a:t>
            </a:r>
          </a:p>
          <a:p>
            <a:endParaRPr lang="en-US" sz="3200" i="1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“Remind them of these things” </a:t>
            </a:r>
            <a:r>
              <a:rPr lang="en-US" sz="3200" i="1" dirty="0">
                <a:solidFill>
                  <a:schemeClr val="bg1"/>
                </a:solidFill>
              </a:rPr>
              <a:t>2 Tim 2:14</a:t>
            </a:r>
          </a:p>
          <a:p>
            <a:endParaRPr lang="en-US" sz="3200" i="1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“preach the word; be ready in season and out of season; reprove, rebuke, exhort, with great patience and instruction” </a:t>
            </a:r>
            <a:r>
              <a:rPr lang="en-US" sz="3200" i="1" dirty="0">
                <a:solidFill>
                  <a:schemeClr val="bg1"/>
                </a:solidFill>
              </a:rPr>
              <a:t>2 Tim 4:2</a:t>
            </a:r>
          </a:p>
        </p:txBody>
      </p:sp>
    </p:spTree>
    <p:extLst>
      <p:ext uri="{BB962C8B-B14F-4D97-AF65-F5344CB8AC3E}">
        <p14:creationId xmlns:p14="http://schemas.microsoft.com/office/powerpoint/2010/main" val="218599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1DE166-A31F-4157-A95D-67EBD32476FF}"/>
              </a:ext>
            </a:extLst>
          </p:cNvPr>
          <p:cNvSpPr/>
          <p:nvPr/>
        </p:nvSpPr>
        <p:spPr>
          <a:xfrm>
            <a:off x="0" y="181957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“set in order what remains” </a:t>
            </a:r>
            <a:r>
              <a:rPr lang="en-US" sz="3200" i="1" dirty="0">
                <a:solidFill>
                  <a:schemeClr val="bg1"/>
                </a:solidFill>
              </a:rPr>
              <a:t>Titus 1:5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“speak the things which are fitting for sound doctrine” </a:t>
            </a:r>
            <a:r>
              <a:rPr lang="en-US" sz="3200" i="1" dirty="0">
                <a:solidFill>
                  <a:schemeClr val="bg1"/>
                </a:solidFill>
              </a:rPr>
              <a:t>																Titus 2:1</a:t>
            </a:r>
          </a:p>
          <a:p>
            <a:endParaRPr lang="en-US" sz="3200" i="1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“These things speak and exhort and reprove with all authority.” 												</a:t>
            </a:r>
            <a:r>
              <a:rPr lang="en-US" sz="3200" i="1" dirty="0">
                <a:solidFill>
                  <a:schemeClr val="bg1"/>
                </a:solidFill>
              </a:rPr>
              <a:t>Titus 2:15</a:t>
            </a:r>
          </a:p>
          <a:p>
            <a:endParaRPr lang="en-US" sz="3200" i="1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“Remind them” </a:t>
            </a:r>
            <a:r>
              <a:rPr lang="en-US" sz="3200" i="1" dirty="0">
                <a:solidFill>
                  <a:schemeClr val="bg1"/>
                </a:solidFill>
              </a:rPr>
              <a:t>Titus 3:1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“speak confidently, so that those who have believed God may be careful to engage in good deeds” 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																Titus 3:8</a:t>
            </a:r>
          </a:p>
        </p:txBody>
      </p:sp>
    </p:spTree>
    <p:extLst>
      <p:ext uri="{BB962C8B-B14F-4D97-AF65-F5344CB8AC3E}">
        <p14:creationId xmlns:p14="http://schemas.microsoft.com/office/powerpoint/2010/main" val="256813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68BBD0-4473-4F6A-944C-50A3C225B26E}"/>
              </a:ext>
            </a:extLst>
          </p:cNvPr>
          <p:cNvSpPr txBox="1"/>
          <p:nvPr/>
        </p:nvSpPr>
        <p:spPr>
          <a:xfrm>
            <a:off x="894521" y="755376"/>
            <a:ext cx="75206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Elders/Overseers/Shepherds    </a:t>
            </a:r>
          </a:p>
          <a:p>
            <a:pPr algn="ctr"/>
            <a:endParaRPr lang="en-US" sz="4800" b="1" dirty="0">
              <a:solidFill>
                <a:srgbClr val="FFFF00"/>
              </a:solidFill>
            </a:endParaRPr>
          </a:p>
          <a:p>
            <a:pPr algn="ctr"/>
            <a:r>
              <a:rPr lang="en-US" sz="4800" b="1" dirty="0">
                <a:solidFill>
                  <a:srgbClr val="FFFF00"/>
                </a:solidFill>
              </a:rPr>
              <a:t>Deacons</a:t>
            </a:r>
          </a:p>
          <a:p>
            <a:pPr algn="ctr"/>
            <a:endParaRPr lang="en-US" sz="4800" b="1" dirty="0">
              <a:solidFill>
                <a:srgbClr val="FFFF00"/>
              </a:solidFill>
            </a:endParaRPr>
          </a:p>
          <a:p>
            <a:pPr algn="ctr"/>
            <a:r>
              <a:rPr lang="en-US" sz="4800" b="1" dirty="0">
                <a:solidFill>
                  <a:srgbClr val="FFFF00"/>
                </a:solidFill>
              </a:rPr>
              <a:t>Evangelist</a:t>
            </a:r>
          </a:p>
        </p:txBody>
      </p:sp>
    </p:spTree>
    <p:extLst>
      <p:ext uri="{BB962C8B-B14F-4D97-AF65-F5344CB8AC3E}">
        <p14:creationId xmlns:p14="http://schemas.microsoft.com/office/powerpoint/2010/main" val="33624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0D00B6-C2B3-41E6-A650-767F754424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169606"/>
            <a:ext cx="8178799" cy="451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46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1DE166-A31F-4157-A95D-67EBD32476FF}"/>
              </a:ext>
            </a:extLst>
          </p:cNvPr>
          <p:cNvSpPr/>
          <p:nvPr/>
        </p:nvSpPr>
        <p:spPr>
          <a:xfrm>
            <a:off x="0" y="67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11 </a:t>
            </a:r>
            <a:r>
              <a:rPr lang="en-US" sz="3200" dirty="0">
                <a:solidFill>
                  <a:schemeClr val="bg1"/>
                </a:solidFill>
              </a:rPr>
              <a:t>And he gave the </a:t>
            </a:r>
            <a:r>
              <a:rPr lang="en-US" sz="3200" b="1" dirty="0">
                <a:solidFill>
                  <a:srgbClr val="FFFF00"/>
                </a:solidFill>
              </a:rPr>
              <a:t>apostles</a:t>
            </a:r>
            <a:r>
              <a:rPr lang="en-US" sz="3200" dirty="0">
                <a:solidFill>
                  <a:schemeClr val="bg1"/>
                </a:solidFill>
              </a:rPr>
              <a:t>, the </a:t>
            </a:r>
            <a:r>
              <a:rPr lang="en-US" sz="3200" b="1" dirty="0">
                <a:solidFill>
                  <a:srgbClr val="FFFF00"/>
                </a:solidFill>
              </a:rPr>
              <a:t>prophets</a:t>
            </a:r>
            <a:r>
              <a:rPr lang="en-US" sz="3200" dirty="0">
                <a:solidFill>
                  <a:schemeClr val="bg1"/>
                </a:solidFill>
              </a:rPr>
              <a:t>, the </a:t>
            </a:r>
            <a:r>
              <a:rPr lang="en-US" sz="3200" b="1" dirty="0">
                <a:solidFill>
                  <a:srgbClr val="00B0F0"/>
                </a:solidFill>
              </a:rPr>
              <a:t>evangelists</a:t>
            </a:r>
            <a:r>
              <a:rPr lang="en-US" sz="3200" dirty="0">
                <a:solidFill>
                  <a:schemeClr val="bg1"/>
                </a:solidFill>
              </a:rPr>
              <a:t>, the </a:t>
            </a:r>
            <a:r>
              <a:rPr lang="en-US" sz="3200" b="1" dirty="0">
                <a:solidFill>
                  <a:srgbClr val="00B0F0"/>
                </a:solidFill>
              </a:rPr>
              <a:t>shepherds</a:t>
            </a:r>
            <a:r>
              <a:rPr lang="en-US" sz="3200" baseline="300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 and </a:t>
            </a:r>
            <a:r>
              <a:rPr lang="en-US" sz="3200" b="1" dirty="0">
                <a:solidFill>
                  <a:srgbClr val="00B0F0"/>
                </a:solidFill>
              </a:rPr>
              <a:t>teachers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b="1" baseline="30000" dirty="0">
                <a:solidFill>
                  <a:schemeClr val="bg1"/>
                </a:solidFill>
              </a:rPr>
              <a:t>12 </a:t>
            </a:r>
            <a:r>
              <a:rPr lang="en-US" sz="3200" dirty="0">
                <a:solidFill>
                  <a:schemeClr val="bg1"/>
                </a:solidFill>
              </a:rPr>
              <a:t>to equip the saints for the work of ministry, for building up the body of Christ, </a:t>
            </a:r>
            <a:r>
              <a:rPr lang="en-US" sz="3200" b="1" baseline="30000" dirty="0">
                <a:solidFill>
                  <a:schemeClr val="bg1"/>
                </a:solidFill>
              </a:rPr>
              <a:t>13 </a:t>
            </a:r>
            <a:r>
              <a:rPr lang="en-US" sz="3200" dirty="0">
                <a:solidFill>
                  <a:schemeClr val="bg1"/>
                </a:solidFill>
              </a:rPr>
              <a:t>until we all attain to the unity of the faith and of the knowledge of the Son of God, to mature manhood,</a:t>
            </a:r>
            <a:r>
              <a:rPr lang="en-US" sz="3200" baseline="300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to the measure of the stature of the fullness of Christ, </a:t>
            </a:r>
            <a:r>
              <a:rPr lang="en-US" sz="3200" b="1" baseline="30000" dirty="0">
                <a:solidFill>
                  <a:schemeClr val="bg1"/>
                </a:solidFill>
              </a:rPr>
              <a:t>14 </a:t>
            </a:r>
            <a:r>
              <a:rPr lang="en-US" sz="3200" dirty="0">
                <a:solidFill>
                  <a:schemeClr val="bg1"/>
                </a:solidFill>
              </a:rPr>
              <a:t>so that we may no longer be children, tossed to and </a:t>
            </a:r>
            <a:r>
              <a:rPr lang="en-US" sz="3200" dirty="0" err="1">
                <a:solidFill>
                  <a:schemeClr val="bg1"/>
                </a:solidFill>
              </a:rPr>
              <a:t>fro</a:t>
            </a:r>
            <a:r>
              <a:rPr lang="en-US" sz="3200" dirty="0">
                <a:solidFill>
                  <a:schemeClr val="bg1"/>
                </a:solidFill>
              </a:rPr>
              <a:t> by the waves and carried about by every wind of doctrine, by human cunning, by craftiness in deceitful schemes.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													Ephesians 4:11-14</a:t>
            </a:r>
          </a:p>
        </p:txBody>
      </p:sp>
    </p:spTree>
    <p:extLst>
      <p:ext uri="{BB962C8B-B14F-4D97-AF65-F5344CB8AC3E}">
        <p14:creationId xmlns:p14="http://schemas.microsoft.com/office/powerpoint/2010/main" val="232499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1DE166-A31F-4157-A95D-67EBD32476FF}"/>
              </a:ext>
            </a:extLst>
          </p:cNvPr>
          <p:cNvSpPr/>
          <p:nvPr/>
        </p:nvSpPr>
        <p:spPr>
          <a:xfrm>
            <a:off x="0" y="67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11 </a:t>
            </a:r>
            <a:r>
              <a:rPr lang="en-US" sz="3200" dirty="0">
                <a:solidFill>
                  <a:schemeClr val="bg1"/>
                </a:solidFill>
              </a:rPr>
              <a:t>And he gave the </a:t>
            </a:r>
            <a:r>
              <a:rPr lang="en-US" sz="3200" b="1" dirty="0">
                <a:solidFill>
                  <a:srgbClr val="FFFF00"/>
                </a:solidFill>
              </a:rPr>
              <a:t>apostles</a:t>
            </a:r>
            <a:r>
              <a:rPr lang="en-US" sz="3200" dirty="0">
                <a:solidFill>
                  <a:schemeClr val="bg1"/>
                </a:solidFill>
              </a:rPr>
              <a:t>, the </a:t>
            </a:r>
            <a:r>
              <a:rPr lang="en-US" sz="3200" b="1" dirty="0">
                <a:solidFill>
                  <a:srgbClr val="FFFF00"/>
                </a:solidFill>
              </a:rPr>
              <a:t>prophets</a:t>
            </a:r>
            <a:r>
              <a:rPr lang="en-US" sz="3200" dirty="0">
                <a:solidFill>
                  <a:schemeClr val="bg1"/>
                </a:solidFill>
              </a:rPr>
              <a:t>, the </a:t>
            </a:r>
            <a:r>
              <a:rPr lang="en-US" sz="3200" b="1" dirty="0">
                <a:solidFill>
                  <a:srgbClr val="00B0F0"/>
                </a:solidFill>
              </a:rPr>
              <a:t>evangelists</a:t>
            </a:r>
            <a:r>
              <a:rPr lang="en-US" sz="3200" dirty="0">
                <a:solidFill>
                  <a:schemeClr val="bg1"/>
                </a:solidFill>
              </a:rPr>
              <a:t>, the </a:t>
            </a:r>
            <a:r>
              <a:rPr lang="en-US" sz="3200" b="1" dirty="0">
                <a:solidFill>
                  <a:srgbClr val="00B0F0"/>
                </a:solidFill>
              </a:rPr>
              <a:t>shepherds</a:t>
            </a:r>
            <a:r>
              <a:rPr lang="en-US" sz="3200" baseline="300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 and </a:t>
            </a:r>
            <a:r>
              <a:rPr lang="en-US" sz="3200" b="1" dirty="0">
                <a:solidFill>
                  <a:srgbClr val="00B0F0"/>
                </a:solidFill>
              </a:rPr>
              <a:t>teachers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b="1" baseline="30000" dirty="0">
                <a:solidFill>
                  <a:schemeClr val="bg1"/>
                </a:solidFill>
              </a:rPr>
              <a:t>12 </a:t>
            </a:r>
            <a:r>
              <a:rPr lang="en-US" sz="3200" u="sng" dirty="0">
                <a:solidFill>
                  <a:schemeClr val="bg1"/>
                </a:solidFill>
              </a:rPr>
              <a:t>to equip the saints for the work of ministry</a:t>
            </a:r>
            <a:r>
              <a:rPr lang="en-US" sz="3200" dirty="0">
                <a:solidFill>
                  <a:schemeClr val="bg1"/>
                </a:solidFill>
              </a:rPr>
              <a:t>, for building up the body of Christ, </a:t>
            </a:r>
            <a:r>
              <a:rPr lang="en-US" sz="3200" b="1" baseline="30000" dirty="0">
                <a:solidFill>
                  <a:schemeClr val="bg1"/>
                </a:solidFill>
              </a:rPr>
              <a:t>13 </a:t>
            </a:r>
            <a:r>
              <a:rPr lang="en-US" sz="3200" dirty="0">
                <a:solidFill>
                  <a:schemeClr val="bg1"/>
                </a:solidFill>
              </a:rPr>
              <a:t>until we all attain to the unity of the faith and of the knowledge of the Son of God, to mature manhood,</a:t>
            </a:r>
            <a:r>
              <a:rPr lang="en-US" sz="3200" baseline="300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to the measure of the stature of the fullness of Christ, </a:t>
            </a:r>
            <a:r>
              <a:rPr lang="en-US" sz="3200" b="1" baseline="30000" dirty="0">
                <a:solidFill>
                  <a:schemeClr val="bg1"/>
                </a:solidFill>
              </a:rPr>
              <a:t>14 </a:t>
            </a:r>
            <a:r>
              <a:rPr lang="en-US" sz="3200" dirty="0">
                <a:solidFill>
                  <a:schemeClr val="bg1"/>
                </a:solidFill>
              </a:rPr>
              <a:t>so that we may no longer be children, tossed to and </a:t>
            </a:r>
            <a:r>
              <a:rPr lang="en-US" sz="3200" dirty="0" err="1">
                <a:solidFill>
                  <a:schemeClr val="bg1"/>
                </a:solidFill>
              </a:rPr>
              <a:t>fro</a:t>
            </a:r>
            <a:r>
              <a:rPr lang="en-US" sz="3200" dirty="0">
                <a:solidFill>
                  <a:schemeClr val="bg1"/>
                </a:solidFill>
              </a:rPr>
              <a:t> by the waves and carried about by every wind of doctrine, by human cunning, by craftiness in deceitful schemes.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													Ephesians 4:11-14</a:t>
            </a:r>
          </a:p>
        </p:txBody>
      </p:sp>
    </p:spTree>
    <p:extLst>
      <p:ext uri="{BB962C8B-B14F-4D97-AF65-F5344CB8AC3E}">
        <p14:creationId xmlns:p14="http://schemas.microsoft.com/office/powerpoint/2010/main" val="39741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urniture&#10;&#10;Description automatically generated">
            <a:extLst>
              <a:ext uri="{FF2B5EF4-FFF2-40B4-BE49-F238E27FC236}">
                <a16:creationId xmlns:a16="http://schemas.microsoft.com/office/drawing/2014/main" id="{71C4CB4E-3E0D-4AA6-9A25-C36FB92D6F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10"/>
            <a:ext cx="9143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E6F927-F876-475D-B1B1-2157666100BC}"/>
              </a:ext>
            </a:extLst>
          </p:cNvPr>
          <p:cNvSpPr txBox="1"/>
          <p:nvPr/>
        </p:nvSpPr>
        <p:spPr>
          <a:xfrm>
            <a:off x="357798" y="2975113"/>
            <a:ext cx="8428384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The Organized Church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768F35-7CE9-4517-A3E2-F959630DB6A8}"/>
              </a:ext>
            </a:extLst>
          </p:cNvPr>
          <p:cNvSpPr txBox="1"/>
          <p:nvPr/>
        </p:nvSpPr>
        <p:spPr>
          <a:xfrm>
            <a:off x="357798" y="40831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29CE14-6CB9-4A1A-AECA-C9B61A1C1726}"/>
              </a:ext>
            </a:extLst>
          </p:cNvPr>
          <p:cNvSpPr txBox="1"/>
          <p:nvPr/>
        </p:nvSpPr>
        <p:spPr>
          <a:xfrm>
            <a:off x="755374" y="5088835"/>
            <a:ext cx="10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D9572E-A384-4AD4-890F-4F392DCACCC5}"/>
              </a:ext>
            </a:extLst>
          </p:cNvPr>
          <p:cNvSpPr txBox="1"/>
          <p:nvPr/>
        </p:nvSpPr>
        <p:spPr>
          <a:xfrm>
            <a:off x="245659" y="4073315"/>
            <a:ext cx="8707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</a:rPr>
              <a:t>How were the early churches organized?</a:t>
            </a:r>
          </a:p>
        </p:txBody>
      </p:sp>
    </p:spTree>
    <p:extLst>
      <p:ext uri="{BB962C8B-B14F-4D97-AF65-F5344CB8AC3E}">
        <p14:creationId xmlns:p14="http://schemas.microsoft.com/office/powerpoint/2010/main" val="131630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bject, photo, wall&#10;&#10;Description automatically generated">
            <a:extLst>
              <a:ext uri="{FF2B5EF4-FFF2-40B4-BE49-F238E27FC236}">
                <a16:creationId xmlns:a16="http://schemas.microsoft.com/office/drawing/2014/main" id="{4106DEB2-0515-41BC-A72C-28C2E5FF8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41" y="643466"/>
            <a:ext cx="7912716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66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, text, sitting&#10;&#10;Description automatically generated">
            <a:extLst>
              <a:ext uri="{FF2B5EF4-FFF2-40B4-BE49-F238E27FC236}">
                <a16:creationId xmlns:a16="http://schemas.microsoft.com/office/drawing/2014/main" id="{94260A10-5DBD-4CB4-8B07-534277A2A2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2" r="8767" b="-1"/>
          <a:stretch/>
        </p:blipFill>
        <p:spPr>
          <a:xfrm>
            <a:off x="482600" y="643467"/>
            <a:ext cx="817879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48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urniture&#10;&#10;Description automatically generated">
            <a:extLst>
              <a:ext uri="{FF2B5EF4-FFF2-40B4-BE49-F238E27FC236}">
                <a16:creationId xmlns:a16="http://schemas.microsoft.com/office/drawing/2014/main" id="{71C4CB4E-3E0D-4AA6-9A25-C36FB92D6F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10"/>
            <a:ext cx="9143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E6F927-F876-475D-B1B1-2157666100BC}"/>
              </a:ext>
            </a:extLst>
          </p:cNvPr>
          <p:cNvSpPr txBox="1"/>
          <p:nvPr/>
        </p:nvSpPr>
        <p:spPr>
          <a:xfrm>
            <a:off x="357798" y="2975113"/>
            <a:ext cx="8428384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The Organized Church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768F35-7CE9-4517-A3E2-F959630DB6A8}"/>
              </a:ext>
            </a:extLst>
          </p:cNvPr>
          <p:cNvSpPr txBox="1"/>
          <p:nvPr/>
        </p:nvSpPr>
        <p:spPr>
          <a:xfrm>
            <a:off x="357798" y="40831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29CE14-6CB9-4A1A-AECA-C9B61A1C1726}"/>
              </a:ext>
            </a:extLst>
          </p:cNvPr>
          <p:cNvSpPr txBox="1"/>
          <p:nvPr/>
        </p:nvSpPr>
        <p:spPr>
          <a:xfrm>
            <a:off x="755374" y="5088835"/>
            <a:ext cx="10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D9572E-A384-4AD4-890F-4F392DCACCC5}"/>
              </a:ext>
            </a:extLst>
          </p:cNvPr>
          <p:cNvSpPr txBox="1"/>
          <p:nvPr/>
        </p:nvSpPr>
        <p:spPr>
          <a:xfrm>
            <a:off x="178899" y="4075139"/>
            <a:ext cx="8786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</a:rPr>
              <a:t>How were the early churches organized?</a:t>
            </a:r>
          </a:p>
        </p:txBody>
      </p:sp>
    </p:spTree>
    <p:extLst>
      <p:ext uri="{BB962C8B-B14F-4D97-AF65-F5344CB8AC3E}">
        <p14:creationId xmlns:p14="http://schemas.microsoft.com/office/powerpoint/2010/main" val="135050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214318-1A66-4496-BC50-4DE1AB5795B6}"/>
              </a:ext>
            </a:extLst>
          </p:cNvPr>
          <p:cNvSpPr/>
          <p:nvPr/>
        </p:nvSpPr>
        <p:spPr>
          <a:xfrm>
            <a:off x="921026" y="0"/>
            <a:ext cx="78320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Paul and Timothy, servants of Christ Jesus,    To all the saints in Christ Jesus who are at Philippi, with the </a:t>
            </a:r>
            <a:r>
              <a:rPr lang="en-US" sz="3200" b="1" dirty="0">
                <a:solidFill>
                  <a:srgbClr val="FFFF00"/>
                </a:solidFill>
              </a:rPr>
              <a:t>overseers</a:t>
            </a:r>
            <a:r>
              <a:rPr lang="en-US" sz="3200" dirty="0">
                <a:solidFill>
                  <a:schemeClr val="bg1"/>
                </a:solidFill>
              </a:rPr>
              <a:t> and </a:t>
            </a:r>
            <a:r>
              <a:rPr lang="en-US" sz="3200" b="1" dirty="0">
                <a:solidFill>
                  <a:srgbClr val="FFFF00"/>
                </a:solidFill>
              </a:rPr>
              <a:t>deacons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</a:t>
            </a:r>
            <a:r>
              <a:rPr lang="en-US" sz="3200" i="1" dirty="0">
                <a:solidFill>
                  <a:schemeClr val="bg1"/>
                </a:solidFill>
              </a:rPr>
              <a:t>Philippians 1:1</a:t>
            </a:r>
          </a:p>
        </p:txBody>
      </p:sp>
    </p:spTree>
    <p:extLst>
      <p:ext uri="{BB962C8B-B14F-4D97-AF65-F5344CB8AC3E}">
        <p14:creationId xmlns:p14="http://schemas.microsoft.com/office/powerpoint/2010/main" val="180342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214318-1A66-4496-BC50-4DE1AB5795B6}"/>
              </a:ext>
            </a:extLst>
          </p:cNvPr>
          <p:cNvSpPr/>
          <p:nvPr/>
        </p:nvSpPr>
        <p:spPr>
          <a:xfrm>
            <a:off x="921026" y="0"/>
            <a:ext cx="78320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Paul and Timothy, servants of Christ Jesus,    To all the saints in Christ Jesus who are at Philippi, with the </a:t>
            </a:r>
            <a:r>
              <a:rPr lang="en-US" sz="3200" b="1" dirty="0">
                <a:solidFill>
                  <a:srgbClr val="FFFF00"/>
                </a:solidFill>
              </a:rPr>
              <a:t>overseers</a:t>
            </a:r>
            <a:r>
              <a:rPr lang="en-US" sz="3200" dirty="0">
                <a:solidFill>
                  <a:schemeClr val="bg1"/>
                </a:solidFill>
              </a:rPr>
              <a:t> and </a:t>
            </a:r>
            <a:r>
              <a:rPr lang="en-US" sz="3200" b="1" dirty="0">
                <a:solidFill>
                  <a:srgbClr val="FFFF00"/>
                </a:solidFill>
              </a:rPr>
              <a:t>deacons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</a:t>
            </a:r>
            <a:r>
              <a:rPr lang="en-US" sz="3200" i="1" dirty="0">
                <a:solidFill>
                  <a:schemeClr val="bg1"/>
                </a:solidFill>
              </a:rPr>
              <a:t>Philippians 1:1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AE9E37-4CED-4BD4-84A1-6CA97C9B555C}"/>
              </a:ext>
            </a:extLst>
          </p:cNvPr>
          <p:cNvSpPr/>
          <p:nvPr/>
        </p:nvSpPr>
        <p:spPr>
          <a:xfrm>
            <a:off x="675861" y="2822713"/>
            <a:ext cx="80771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saying is trustworthy: If anyone aspires to the office of </a:t>
            </a:r>
            <a:r>
              <a:rPr lang="en-US" sz="3200" b="1" dirty="0">
                <a:solidFill>
                  <a:srgbClr val="FFFF00"/>
                </a:solidFill>
              </a:rPr>
              <a:t>overseer</a:t>
            </a:r>
            <a:r>
              <a:rPr lang="en-US" sz="3200" dirty="0">
                <a:solidFill>
                  <a:schemeClr val="bg1"/>
                </a:solidFill>
              </a:rPr>
              <a:t>, he desires a noble task. …</a:t>
            </a:r>
            <a:r>
              <a:rPr lang="en-US" sz="3200" b="1" dirty="0">
                <a:solidFill>
                  <a:srgbClr val="FFFF00"/>
                </a:solidFill>
              </a:rPr>
              <a:t>Deacons</a:t>
            </a:r>
            <a:r>
              <a:rPr lang="en-US" sz="3200" dirty="0">
                <a:solidFill>
                  <a:schemeClr val="bg1"/>
                </a:solidFill>
              </a:rPr>
              <a:t> likewise… 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</a:t>
            </a:r>
            <a:r>
              <a:rPr lang="en-US" sz="3200" i="1" dirty="0">
                <a:solidFill>
                  <a:schemeClr val="bg1"/>
                </a:solidFill>
              </a:rPr>
              <a:t>1 Timothy 3:1, 8</a:t>
            </a:r>
            <a:endParaRPr lang="en-US" sz="4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21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214318-1A66-4496-BC50-4DE1AB5795B6}"/>
              </a:ext>
            </a:extLst>
          </p:cNvPr>
          <p:cNvSpPr/>
          <p:nvPr/>
        </p:nvSpPr>
        <p:spPr>
          <a:xfrm>
            <a:off x="921026" y="0"/>
            <a:ext cx="78320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Paul and Timothy, servants of Christ Jesus,    To all the saints in Christ Jesus who are at Philippi, with the </a:t>
            </a:r>
            <a:r>
              <a:rPr lang="en-US" sz="3200" b="1" u="sng" dirty="0">
                <a:solidFill>
                  <a:srgbClr val="FFFF00"/>
                </a:solidFill>
              </a:rPr>
              <a:t>overseers</a:t>
            </a:r>
            <a:r>
              <a:rPr lang="en-US" sz="3200" dirty="0">
                <a:solidFill>
                  <a:schemeClr val="bg1"/>
                </a:solidFill>
              </a:rPr>
              <a:t> and </a:t>
            </a:r>
            <a:r>
              <a:rPr lang="en-US" sz="3200" b="1" dirty="0">
                <a:solidFill>
                  <a:srgbClr val="FFFF00"/>
                </a:solidFill>
              </a:rPr>
              <a:t>deacons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</a:t>
            </a:r>
            <a:r>
              <a:rPr lang="en-US" sz="3200" i="1" dirty="0">
                <a:solidFill>
                  <a:schemeClr val="bg1"/>
                </a:solidFill>
              </a:rPr>
              <a:t>Philippians 1:1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AE9E37-4CED-4BD4-84A1-6CA97C9B555C}"/>
              </a:ext>
            </a:extLst>
          </p:cNvPr>
          <p:cNvSpPr/>
          <p:nvPr/>
        </p:nvSpPr>
        <p:spPr>
          <a:xfrm>
            <a:off x="675861" y="2822713"/>
            <a:ext cx="80771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saying is trustworthy: If anyone aspires to the office of </a:t>
            </a:r>
            <a:r>
              <a:rPr lang="en-US" sz="3200" b="1" u="sng" dirty="0">
                <a:solidFill>
                  <a:srgbClr val="FFFF00"/>
                </a:solidFill>
              </a:rPr>
              <a:t>overseer</a:t>
            </a:r>
            <a:r>
              <a:rPr lang="en-US" sz="3200" dirty="0">
                <a:solidFill>
                  <a:schemeClr val="bg1"/>
                </a:solidFill>
              </a:rPr>
              <a:t>, he desires a noble task. …</a:t>
            </a:r>
            <a:r>
              <a:rPr lang="en-US" sz="3200" b="1" dirty="0">
                <a:solidFill>
                  <a:srgbClr val="FFFF00"/>
                </a:solidFill>
              </a:rPr>
              <a:t>Deacons</a:t>
            </a:r>
            <a:r>
              <a:rPr lang="en-US" sz="3200" dirty="0">
                <a:solidFill>
                  <a:schemeClr val="bg1"/>
                </a:solidFill>
              </a:rPr>
              <a:t> likewise… 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</a:t>
            </a:r>
            <a:r>
              <a:rPr lang="en-US" sz="3200" i="1" dirty="0">
                <a:solidFill>
                  <a:schemeClr val="bg1"/>
                </a:solidFill>
              </a:rPr>
              <a:t>1 Timothy 3:1, 8</a:t>
            </a:r>
            <a:endParaRPr lang="en-US" sz="4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9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784</Words>
  <Application>Microsoft Office PowerPoint</Application>
  <PresentationFormat>On-screen Show (4:3)</PresentationFormat>
  <Paragraphs>102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23</cp:revision>
  <dcterms:created xsi:type="dcterms:W3CDTF">2019-07-24T15:15:37Z</dcterms:created>
  <dcterms:modified xsi:type="dcterms:W3CDTF">2019-07-26T15:39:03Z</dcterms:modified>
</cp:coreProperties>
</file>