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 id="260" r:id="rId5"/>
    <p:sldId id="261" r:id="rId6"/>
    <p:sldId id="262" r:id="rId7"/>
    <p:sldId id="263" r:id="rId8"/>
    <p:sldId id="264" r:id="rId9"/>
    <p:sldId id="265" r:id="rId10"/>
    <p:sldId id="266" r:id="rId11"/>
    <p:sldId id="267" r:id="rId12"/>
    <p:sldId id="268"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FF8C2B-F527-407E-997F-FFFAA3047CBF}"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3B6DF-6797-4659-AA52-5C7A9944AE07}" type="slidenum">
              <a:rPr lang="en-US" smtClean="0"/>
              <a:t>‹#›</a:t>
            </a:fld>
            <a:endParaRPr lang="en-US"/>
          </a:p>
        </p:txBody>
      </p:sp>
    </p:spTree>
    <p:extLst>
      <p:ext uri="{BB962C8B-B14F-4D97-AF65-F5344CB8AC3E}">
        <p14:creationId xmlns:p14="http://schemas.microsoft.com/office/powerpoint/2010/main" val="944430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FF8C2B-F527-407E-997F-FFFAA3047CBF}"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3B6DF-6797-4659-AA52-5C7A9944AE07}" type="slidenum">
              <a:rPr lang="en-US" smtClean="0"/>
              <a:t>‹#›</a:t>
            </a:fld>
            <a:endParaRPr lang="en-US"/>
          </a:p>
        </p:txBody>
      </p:sp>
    </p:spTree>
    <p:extLst>
      <p:ext uri="{BB962C8B-B14F-4D97-AF65-F5344CB8AC3E}">
        <p14:creationId xmlns:p14="http://schemas.microsoft.com/office/powerpoint/2010/main" val="2905118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FF8C2B-F527-407E-997F-FFFAA3047CBF}"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3B6DF-6797-4659-AA52-5C7A9944AE07}" type="slidenum">
              <a:rPr lang="en-US" smtClean="0"/>
              <a:t>‹#›</a:t>
            </a:fld>
            <a:endParaRPr lang="en-US"/>
          </a:p>
        </p:txBody>
      </p:sp>
    </p:spTree>
    <p:extLst>
      <p:ext uri="{BB962C8B-B14F-4D97-AF65-F5344CB8AC3E}">
        <p14:creationId xmlns:p14="http://schemas.microsoft.com/office/powerpoint/2010/main" val="2225521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FF8C2B-F527-407E-997F-FFFAA3047CBF}"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3B6DF-6797-4659-AA52-5C7A9944AE07}" type="slidenum">
              <a:rPr lang="en-US" smtClean="0"/>
              <a:t>‹#›</a:t>
            </a:fld>
            <a:endParaRPr lang="en-US"/>
          </a:p>
        </p:txBody>
      </p:sp>
    </p:spTree>
    <p:extLst>
      <p:ext uri="{BB962C8B-B14F-4D97-AF65-F5344CB8AC3E}">
        <p14:creationId xmlns:p14="http://schemas.microsoft.com/office/powerpoint/2010/main" val="48713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FF8C2B-F527-407E-997F-FFFAA3047CBF}"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3B6DF-6797-4659-AA52-5C7A9944AE07}" type="slidenum">
              <a:rPr lang="en-US" smtClean="0"/>
              <a:t>‹#›</a:t>
            </a:fld>
            <a:endParaRPr lang="en-US"/>
          </a:p>
        </p:txBody>
      </p:sp>
    </p:spTree>
    <p:extLst>
      <p:ext uri="{BB962C8B-B14F-4D97-AF65-F5344CB8AC3E}">
        <p14:creationId xmlns:p14="http://schemas.microsoft.com/office/powerpoint/2010/main" val="10025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FF8C2B-F527-407E-997F-FFFAA3047CBF}" type="datetimeFigureOut">
              <a:rPr lang="en-US" smtClean="0"/>
              <a:t>7/19/2019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23B6DF-6797-4659-AA52-5C7A9944AE07}" type="slidenum">
              <a:rPr lang="en-US" smtClean="0"/>
              <a:t>‹#›</a:t>
            </a:fld>
            <a:endParaRPr lang="en-US"/>
          </a:p>
        </p:txBody>
      </p:sp>
    </p:spTree>
    <p:extLst>
      <p:ext uri="{BB962C8B-B14F-4D97-AF65-F5344CB8AC3E}">
        <p14:creationId xmlns:p14="http://schemas.microsoft.com/office/powerpoint/2010/main" val="584474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FF8C2B-F527-407E-997F-FFFAA3047CBF}" type="datetimeFigureOut">
              <a:rPr lang="en-US" smtClean="0"/>
              <a:t>7/19/2019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23B6DF-6797-4659-AA52-5C7A9944AE07}" type="slidenum">
              <a:rPr lang="en-US" smtClean="0"/>
              <a:t>‹#›</a:t>
            </a:fld>
            <a:endParaRPr lang="en-US"/>
          </a:p>
        </p:txBody>
      </p:sp>
    </p:spTree>
    <p:extLst>
      <p:ext uri="{BB962C8B-B14F-4D97-AF65-F5344CB8AC3E}">
        <p14:creationId xmlns:p14="http://schemas.microsoft.com/office/powerpoint/2010/main" val="707998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FF8C2B-F527-407E-997F-FFFAA3047CBF}" type="datetimeFigureOut">
              <a:rPr lang="en-US" smtClean="0"/>
              <a:t>7/19/2019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23B6DF-6797-4659-AA52-5C7A9944AE07}" type="slidenum">
              <a:rPr lang="en-US" smtClean="0"/>
              <a:t>‹#›</a:t>
            </a:fld>
            <a:endParaRPr lang="en-US"/>
          </a:p>
        </p:txBody>
      </p:sp>
    </p:spTree>
    <p:extLst>
      <p:ext uri="{BB962C8B-B14F-4D97-AF65-F5344CB8AC3E}">
        <p14:creationId xmlns:p14="http://schemas.microsoft.com/office/powerpoint/2010/main" val="980163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F8C2B-F527-407E-997F-FFFAA3047CBF}" type="datetimeFigureOut">
              <a:rPr lang="en-US" smtClean="0"/>
              <a:t>7/19/2019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23B6DF-6797-4659-AA52-5C7A9944AE07}" type="slidenum">
              <a:rPr lang="en-US" smtClean="0"/>
              <a:t>‹#›</a:t>
            </a:fld>
            <a:endParaRPr lang="en-US"/>
          </a:p>
        </p:txBody>
      </p:sp>
    </p:spTree>
    <p:extLst>
      <p:ext uri="{BB962C8B-B14F-4D97-AF65-F5344CB8AC3E}">
        <p14:creationId xmlns:p14="http://schemas.microsoft.com/office/powerpoint/2010/main" val="2565820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FF8C2B-F527-407E-997F-FFFAA3047CBF}" type="datetimeFigureOut">
              <a:rPr lang="en-US" smtClean="0"/>
              <a:t>7/19/2019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23B6DF-6797-4659-AA52-5C7A9944AE07}" type="slidenum">
              <a:rPr lang="en-US" smtClean="0"/>
              <a:t>‹#›</a:t>
            </a:fld>
            <a:endParaRPr lang="en-US"/>
          </a:p>
        </p:txBody>
      </p:sp>
    </p:spTree>
    <p:extLst>
      <p:ext uri="{BB962C8B-B14F-4D97-AF65-F5344CB8AC3E}">
        <p14:creationId xmlns:p14="http://schemas.microsoft.com/office/powerpoint/2010/main" val="2408541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FF8C2B-F527-407E-997F-FFFAA3047CBF}" type="datetimeFigureOut">
              <a:rPr lang="en-US" smtClean="0"/>
              <a:t>7/19/2019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23B6DF-6797-4659-AA52-5C7A9944AE07}" type="slidenum">
              <a:rPr lang="en-US" smtClean="0"/>
              <a:t>‹#›</a:t>
            </a:fld>
            <a:endParaRPr lang="en-US"/>
          </a:p>
        </p:txBody>
      </p:sp>
    </p:spTree>
    <p:extLst>
      <p:ext uri="{BB962C8B-B14F-4D97-AF65-F5344CB8AC3E}">
        <p14:creationId xmlns:p14="http://schemas.microsoft.com/office/powerpoint/2010/main" val="845977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F8C2B-F527-407E-997F-FFFAA3047CBF}" type="datetimeFigureOut">
              <a:rPr lang="en-US" smtClean="0"/>
              <a:t>7/19/2019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23B6DF-6797-4659-AA52-5C7A9944AE07}" type="slidenum">
              <a:rPr lang="en-US" smtClean="0"/>
              <a:t>‹#›</a:t>
            </a:fld>
            <a:endParaRPr lang="en-US"/>
          </a:p>
        </p:txBody>
      </p:sp>
    </p:spTree>
    <p:extLst>
      <p:ext uri="{BB962C8B-B14F-4D97-AF65-F5344CB8AC3E}">
        <p14:creationId xmlns:p14="http://schemas.microsoft.com/office/powerpoint/2010/main" val="2013692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2533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8E6F927-F876-475D-B1B1-2157666100BC}"/>
              </a:ext>
            </a:extLst>
          </p:cNvPr>
          <p:cNvSpPr txBox="1"/>
          <p:nvPr/>
        </p:nvSpPr>
        <p:spPr>
          <a:xfrm>
            <a:off x="357798" y="2498035"/>
            <a:ext cx="8428384" cy="2062103"/>
          </a:xfrm>
          <a:prstGeom prst="rect">
            <a:avLst/>
          </a:prstGeom>
          <a:solidFill>
            <a:schemeClr val="tx1"/>
          </a:solidFill>
        </p:spPr>
        <p:txBody>
          <a:bodyPr wrap="square" rtlCol="0">
            <a:spAutoFit/>
          </a:bodyPr>
          <a:lstStyle/>
          <a:p>
            <a:r>
              <a:rPr lang="en-US" sz="3200" dirty="0">
                <a:solidFill>
                  <a:schemeClr val="bg1"/>
                </a:solidFill>
              </a:rPr>
              <a:t>Now some cried out one thing, some another, for the </a:t>
            </a:r>
            <a:r>
              <a:rPr lang="en-US" sz="3200" b="1" u="sng" dirty="0">
                <a:solidFill>
                  <a:schemeClr val="bg1"/>
                </a:solidFill>
              </a:rPr>
              <a:t>assembly</a:t>
            </a:r>
            <a:r>
              <a:rPr lang="en-US" sz="3200" b="1" dirty="0">
                <a:solidFill>
                  <a:schemeClr val="bg1"/>
                </a:solidFill>
              </a:rPr>
              <a:t> </a:t>
            </a:r>
            <a:r>
              <a:rPr lang="en-US" sz="3200" dirty="0">
                <a:solidFill>
                  <a:schemeClr val="bg1"/>
                </a:solidFill>
              </a:rPr>
              <a:t>was in confusion, and most of them did not know why they had come together. </a:t>
            </a:r>
          </a:p>
          <a:p>
            <a:r>
              <a:rPr lang="en-US" sz="3200" dirty="0">
                <a:solidFill>
                  <a:schemeClr val="bg1"/>
                </a:solidFill>
              </a:rPr>
              <a:t>														</a:t>
            </a:r>
            <a:r>
              <a:rPr lang="en-US" sz="3200" i="1" dirty="0">
                <a:solidFill>
                  <a:schemeClr val="bg1"/>
                </a:solidFill>
              </a:rPr>
              <a:t>Acts 19:32</a:t>
            </a:r>
            <a:endParaRPr lang="en-US" sz="9600" b="1" i="1" dirty="0">
              <a:solidFill>
                <a:schemeClr val="bg1"/>
              </a:solidFill>
            </a:endParaRPr>
          </a:p>
        </p:txBody>
      </p:sp>
    </p:spTree>
    <p:extLst>
      <p:ext uri="{BB962C8B-B14F-4D97-AF65-F5344CB8AC3E}">
        <p14:creationId xmlns:p14="http://schemas.microsoft.com/office/powerpoint/2010/main" val="3417946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8E6F927-F876-475D-B1B1-2157666100BC}"/>
              </a:ext>
            </a:extLst>
          </p:cNvPr>
          <p:cNvSpPr txBox="1"/>
          <p:nvPr/>
        </p:nvSpPr>
        <p:spPr>
          <a:xfrm>
            <a:off x="112643" y="1659285"/>
            <a:ext cx="8918713" cy="3539430"/>
          </a:xfrm>
          <a:prstGeom prst="rect">
            <a:avLst/>
          </a:prstGeom>
          <a:solidFill>
            <a:schemeClr val="tx1"/>
          </a:solidFill>
        </p:spPr>
        <p:txBody>
          <a:bodyPr wrap="square" rtlCol="0">
            <a:spAutoFit/>
          </a:bodyPr>
          <a:lstStyle/>
          <a:p>
            <a:r>
              <a:rPr lang="en-US" sz="3200" dirty="0">
                <a:solidFill>
                  <a:schemeClr val="bg1"/>
                </a:solidFill>
              </a:rPr>
              <a:t>This is the Moses who said to the Israelites, ‘God will raise up for you a prophet like me from your brothers.’ </a:t>
            </a:r>
            <a:r>
              <a:rPr lang="en-US" sz="3200" b="1" baseline="30000" dirty="0">
                <a:solidFill>
                  <a:schemeClr val="bg1"/>
                </a:solidFill>
              </a:rPr>
              <a:t> </a:t>
            </a:r>
            <a:r>
              <a:rPr lang="en-US" sz="3200" dirty="0">
                <a:solidFill>
                  <a:schemeClr val="bg1"/>
                </a:solidFill>
              </a:rPr>
              <a:t>This is the one who was in the </a:t>
            </a:r>
            <a:r>
              <a:rPr lang="en-US" sz="3200" b="1" u="sng" dirty="0">
                <a:solidFill>
                  <a:schemeClr val="bg1"/>
                </a:solidFill>
              </a:rPr>
              <a:t>congregation</a:t>
            </a:r>
            <a:r>
              <a:rPr lang="en-US" sz="3200" dirty="0">
                <a:solidFill>
                  <a:schemeClr val="bg1"/>
                </a:solidFill>
              </a:rPr>
              <a:t> in the wilderness with the angel who spoke to him at Mount Sinai, and with our fathers. He received living oracles to give to us.</a:t>
            </a:r>
          </a:p>
          <a:p>
            <a:r>
              <a:rPr lang="en-US" sz="3200" i="1" dirty="0">
                <a:solidFill>
                  <a:schemeClr val="bg1"/>
                </a:solidFill>
              </a:rPr>
              <a:t>													Acts 7:37-38</a:t>
            </a:r>
          </a:p>
        </p:txBody>
      </p:sp>
    </p:spTree>
    <p:extLst>
      <p:ext uri="{BB962C8B-B14F-4D97-AF65-F5344CB8AC3E}">
        <p14:creationId xmlns:p14="http://schemas.microsoft.com/office/powerpoint/2010/main" val="1666926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8E6F927-F876-475D-B1B1-2157666100BC}"/>
              </a:ext>
            </a:extLst>
          </p:cNvPr>
          <p:cNvSpPr txBox="1"/>
          <p:nvPr/>
        </p:nvSpPr>
        <p:spPr>
          <a:xfrm>
            <a:off x="112643" y="1924329"/>
            <a:ext cx="8918713" cy="2554545"/>
          </a:xfrm>
          <a:prstGeom prst="rect">
            <a:avLst/>
          </a:prstGeom>
          <a:solidFill>
            <a:schemeClr val="tx1"/>
          </a:solidFill>
        </p:spPr>
        <p:txBody>
          <a:bodyPr wrap="square" rtlCol="0">
            <a:spAutoFit/>
          </a:bodyPr>
          <a:lstStyle/>
          <a:p>
            <a:r>
              <a:rPr lang="en-US" sz="3200" b="1" baseline="30000" dirty="0">
                <a:solidFill>
                  <a:schemeClr val="bg1"/>
                </a:solidFill>
              </a:rPr>
              <a:t> </a:t>
            </a:r>
            <a:r>
              <a:rPr lang="en-US" sz="3200" dirty="0">
                <a:solidFill>
                  <a:schemeClr val="bg1"/>
                </a:solidFill>
              </a:rPr>
              <a:t>Pay careful attention to yourselves and to all the flock, in which the Holy Spirit has made you overseers, to care for </a:t>
            </a:r>
            <a:r>
              <a:rPr lang="en-US" sz="3200" b="1" u="sng" dirty="0">
                <a:solidFill>
                  <a:schemeClr val="bg1"/>
                </a:solidFill>
              </a:rPr>
              <a:t>the church of God</a:t>
            </a:r>
            <a:r>
              <a:rPr lang="en-US" sz="3200" dirty="0">
                <a:solidFill>
                  <a:schemeClr val="bg1"/>
                </a:solidFill>
              </a:rPr>
              <a:t>,</a:t>
            </a:r>
            <a:r>
              <a:rPr lang="en-US" sz="3200" baseline="30000" dirty="0">
                <a:solidFill>
                  <a:schemeClr val="bg1"/>
                </a:solidFill>
              </a:rPr>
              <a:t> </a:t>
            </a:r>
            <a:r>
              <a:rPr lang="en-US" sz="3200" dirty="0">
                <a:solidFill>
                  <a:schemeClr val="bg1"/>
                </a:solidFill>
              </a:rPr>
              <a:t>which he obtained with his own blood. 	</a:t>
            </a:r>
          </a:p>
          <a:p>
            <a:r>
              <a:rPr lang="en-US" sz="3200" dirty="0">
                <a:solidFill>
                  <a:schemeClr val="bg1"/>
                </a:solidFill>
              </a:rPr>
              <a:t>															</a:t>
            </a:r>
            <a:r>
              <a:rPr lang="en-US" sz="3200" i="1" dirty="0">
                <a:solidFill>
                  <a:schemeClr val="bg1"/>
                </a:solidFill>
              </a:rPr>
              <a:t>Acts 20:28</a:t>
            </a:r>
            <a:endParaRPr lang="en-US" sz="3200" i="1" baseline="30000" dirty="0">
              <a:solidFill>
                <a:schemeClr val="bg1"/>
              </a:solidFill>
            </a:endParaRPr>
          </a:p>
        </p:txBody>
      </p:sp>
    </p:spTree>
    <p:extLst>
      <p:ext uri="{BB962C8B-B14F-4D97-AF65-F5344CB8AC3E}">
        <p14:creationId xmlns:p14="http://schemas.microsoft.com/office/powerpoint/2010/main" val="5905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EE52FCF-9437-4F61-8A4C-480E79550C53}"/>
              </a:ext>
            </a:extLst>
          </p:cNvPr>
          <p:cNvSpPr/>
          <p:nvPr/>
        </p:nvSpPr>
        <p:spPr>
          <a:xfrm>
            <a:off x="132522" y="1031367"/>
            <a:ext cx="9011478" cy="2062103"/>
          </a:xfrm>
          <a:prstGeom prst="rect">
            <a:avLst/>
          </a:prstGeom>
        </p:spPr>
        <p:txBody>
          <a:bodyPr wrap="square">
            <a:spAutoFit/>
          </a:bodyPr>
          <a:lstStyle/>
          <a:p>
            <a:r>
              <a:rPr lang="en-US" sz="3200" dirty="0">
                <a:solidFill>
                  <a:schemeClr val="bg1"/>
                </a:solidFill>
              </a:rPr>
              <a:t>And I tell you, you are Peter, and on this rock I will build </a:t>
            </a:r>
            <a:r>
              <a:rPr lang="en-US" sz="3200" b="1" u="sng" dirty="0">
                <a:solidFill>
                  <a:schemeClr val="bg1"/>
                </a:solidFill>
              </a:rPr>
              <a:t>my church</a:t>
            </a:r>
            <a:r>
              <a:rPr lang="en-US" sz="3200" dirty="0">
                <a:solidFill>
                  <a:schemeClr val="bg1"/>
                </a:solidFill>
              </a:rPr>
              <a:t>, and the gates of hell shall not prevail against it. </a:t>
            </a:r>
            <a:endParaRPr lang="en-US" sz="3200" i="1" dirty="0">
              <a:solidFill>
                <a:schemeClr val="bg1"/>
              </a:solidFill>
            </a:endParaRPr>
          </a:p>
          <a:p>
            <a:r>
              <a:rPr lang="en-US" sz="3200" i="1" dirty="0">
                <a:solidFill>
                  <a:schemeClr val="bg1"/>
                </a:solidFill>
              </a:rPr>
              <a:t>													Matthew 16:18</a:t>
            </a:r>
          </a:p>
        </p:txBody>
      </p:sp>
      <p:sp>
        <p:nvSpPr>
          <p:cNvPr id="3" name="TextBox 2">
            <a:extLst>
              <a:ext uri="{FF2B5EF4-FFF2-40B4-BE49-F238E27FC236}">
                <a16:creationId xmlns:a16="http://schemas.microsoft.com/office/drawing/2014/main" id="{66472E8C-F59F-43C2-8D99-DD9AEDBFD86C}"/>
              </a:ext>
            </a:extLst>
          </p:cNvPr>
          <p:cNvSpPr txBox="1"/>
          <p:nvPr/>
        </p:nvSpPr>
        <p:spPr>
          <a:xfrm>
            <a:off x="132522" y="145775"/>
            <a:ext cx="9011478" cy="646331"/>
          </a:xfrm>
          <a:prstGeom prst="rect">
            <a:avLst/>
          </a:prstGeom>
          <a:noFill/>
        </p:spPr>
        <p:txBody>
          <a:bodyPr wrap="square" rtlCol="0">
            <a:spAutoFit/>
          </a:bodyPr>
          <a:lstStyle/>
          <a:p>
            <a:pPr algn="ctr"/>
            <a:r>
              <a:rPr lang="en-US" sz="3600" b="1" dirty="0">
                <a:solidFill>
                  <a:srgbClr val="FFFF00"/>
                </a:solidFill>
              </a:rPr>
              <a:t>The Church and the Gospels</a:t>
            </a:r>
          </a:p>
        </p:txBody>
      </p:sp>
      <p:sp>
        <p:nvSpPr>
          <p:cNvPr id="5" name="Rectangle 4">
            <a:extLst>
              <a:ext uri="{FF2B5EF4-FFF2-40B4-BE49-F238E27FC236}">
                <a16:creationId xmlns:a16="http://schemas.microsoft.com/office/drawing/2014/main" id="{AF224CAD-F223-4057-AF81-3E928D511DB2}"/>
              </a:ext>
            </a:extLst>
          </p:cNvPr>
          <p:cNvSpPr/>
          <p:nvPr/>
        </p:nvSpPr>
        <p:spPr>
          <a:xfrm>
            <a:off x="66261" y="3764531"/>
            <a:ext cx="9011478" cy="2554545"/>
          </a:xfrm>
          <a:prstGeom prst="rect">
            <a:avLst/>
          </a:prstGeom>
        </p:spPr>
        <p:txBody>
          <a:bodyPr wrap="square">
            <a:spAutoFit/>
          </a:bodyPr>
          <a:lstStyle/>
          <a:p>
            <a:r>
              <a:rPr lang="en-US" sz="3200" dirty="0">
                <a:solidFill>
                  <a:schemeClr val="bg1"/>
                </a:solidFill>
              </a:rPr>
              <a:t>“If your brother sins against you … If he refuses to listen to them, tell it to </a:t>
            </a:r>
            <a:r>
              <a:rPr lang="en-US" sz="3200" b="1" u="sng" dirty="0">
                <a:solidFill>
                  <a:schemeClr val="bg1"/>
                </a:solidFill>
              </a:rPr>
              <a:t>the church</a:t>
            </a:r>
            <a:r>
              <a:rPr lang="en-US" sz="3200" dirty="0">
                <a:solidFill>
                  <a:schemeClr val="bg1"/>
                </a:solidFill>
              </a:rPr>
              <a:t>. And if he refuses to listen even to </a:t>
            </a:r>
            <a:r>
              <a:rPr lang="en-US" sz="3200" b="1" u="sng" dirty="0">
                <a:solidFill>
                  <a:schemeClr val="bg1"/>
                </a:solidFill>
              </a:rPr>
              <a:t>the church</a:t>
            </a:r>
            <a:r>
              <a:rPr lang="en-US" sz="3200" dirty="0">
                <a:solidFill>
                  <a:schemeClr val="bg1"/>
                </a:solidFill>
              </a:rPr>
              <a:t>, let him be to you as a Gentile and a tax collector.</a:t>
            </a:r>
            <a:r>
              <a:rPr lang="en-US" sz="3200" i="1" dirty="0">
                <a:solidFill>
                  <a:schemeClr val="bg1"/>
                </a:solidFill>
              </a:rPr>
              <a:t>			</a:t>
            </a:r>
          </a:p>
          <a:p>
            <a:r>
              <a:rPr lang="en-US" sz="3200" i="1" dirty="0">
                <a:solidFill>
                  <a:schemeClr val="bg1"/>
                </a:solidFill>
              </a:rPr>
              <a:t>												Matthew 18:15, 17</a:t>
            </a:r>
          </a:p>
        </p:txBody>
      </p:sp>
    </p:spTree>
    <p:extLst>
      <p:ext uri="{BB962C8B-B14F-4D97-AF65-F5344CB8AC3E}">
        <p14:creationId xmlns:p14="http://schemas.microsoft.com/office/powerpoint/2010/main" val="2353817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EE52FCF-9437-4F61-8A4C-480E79550C53}"/>
              </a:ext>
            </a:extLst>
          </p:cNvPr>
          <p:cNvSpPr/>
          <p:nvPr/>
        </p:nvSpPr>
        <p:spPr>
          <a:xfrm>
            <a:off x="132522" y="1243402"/>
            <a:ext cx="9011478" cy="2554545"/>
          </a:xfrm>
          <a:prstGeom prst="rect">
            <a:avLst/>
          </a:prstGeom>
        </p:spPr>
        <p:txBody>
          <a:bodyPr wrap="square">
            <a:spAutoFit/>
          </a:bodyPr>
          <a:lstStyle/>
          <a:p>
            <a:r>
              <a:rPr lang="en-US" sz="3200" dirty="0">
                <a:solidFill>
                  <a:schemeClr val="bg1"/>
                </a:solidFill>
              </a:rPr>
              <a:t>But you will receive power when the Holy Spirit has come upon you, and you will be my witnesses in Jerusalem and in all Judea and Samaria, and to the end of the earth.</a:t>
            </a:r>
          </a:p>
          <a:p>
            <a:r>
              <a:rPr lang="en-US" sz="3200" i="1" dirty="0">
                <a:solidFill>
                  <a:schemeClr val="bg1"/>
                </a:solidFill>
              </a:rPr>
              <a:t>																Acts 1:8</a:t>
            </a:r>
          </a:p>
        </p:txBody>
      </p:sp>
      <p:sp>
        <p:nvSpPr>
          <p:cNvPr id="3" name="TextBox 2">
            <a:extLst>
              <a:ext uri="{FF2B5EF4-FFF2-40B4-BE49-F238E27FC236}">
                <a16:creationId xmlns:a16="http://schemas.microsoft.com/office/drawing/2014/main" id="{66472E8C-F59F-43C2-8D99-DD9AEDBFD86C}"/>
              </a:ext>
            </a:extLst>
          </p:cNvPr>
          <p:cNvSpPr txBox="1"/>
          <p:nvPr/>
        </p:nvSpPr>
        <p:spPr>
          <a:xfrm>
            <a:off x="132522" y="145775"/>
            <a:ext cx="9011478" cy="646331"/>
          </a:xfrm>
          <a:prstGeom prst="rect">
            <a:avLst/>
          </a:prstGeom>
          <a:noFill/>
        </p:spPr>
        <p:txBody>
          <a:bodyPr wrap="square" rtlCol="0">
            <a:spAutoFit/>
          </a:bodyPr>
          <a:lstStyle/>
          <a:p>
            <a:pPr algn="ctr"/>
            <a:r>
              <a:rPr lang="en-US" sz="3600" b="1" dirty="0">
                <a:solidFill>
                  <a:srgbClr val="FFFF00"/>
                </a:solidFill>
              </a:rPr>
              <a:t>The Church and Acts</a:t>
            </a:r>
          </a:p>
        </p:txBody>
      </p:sp>
    </p:spTree>
    <p:extLst>
      <p:ext uri="{BB962C8B-B14F-4D97-AF65-F5344CB8AC3E}">
        <p14:creationId xmlns:p14="http://schemas.microsoft.com/office/powerpoint/2010/main" val="3113736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EE52FCF-9437-4F61-8A4C-480E79550C53}"/>
              </a:ext>
            </a:extLst>
          </p:cNvPr>
          <p:cNvSpPr/>
          <p:nvPr/>
        </p:nvSpPr>
        <p:spPr>
          <a:xfrm>
            <a:off x="132522" y="1243402"/>
            <a:ext cx="9011478" cy="1077218"/>
          </a:xfrm>
          <a:prstGeom prst="rect">
            <a:avLst/>
          </a:prstGeom>
        </p:spPr>
        <p:txBody>
          <a:bodyPr wrap="square">
            <a:spAutoFit/>
          </a:bodyPr>
          <a:lstStyle/>
          <a:p>
            <a:r>
              <a:rPr lang="en-US" sz="3200" dirty="0">
                <a:solidFill>
                  <a:schemeClr val="bg1"/>
                </a:solidFill>
              </a:rPr>
              <a:t>“the church in Jerusalem”</a:t>
            </a:r>
          </a:p>
          <a:p>
            <a:r>
              <a:rPr lang="en-US" sz="3200" i="1" dirty="0">
                <a:solidFill>
                  <a:schemeClr val="bg1"/>
                </a:solidFill>
              </a:rPr>
              <a:t>												Acts 8:1</a:t>
            </a:r>
          </a:p>
        </p:txBody>
      </p:sp>
      <p:sp>
        <p:nvSpPr>
          <p:cNvPr id="3" name="TextBox 2">
            <a:extLst>
              <a:ext uri="{FF2B5EF4-FFF2-40B4-BE49-F238E27FC236}">
                <a16:creationId xmlns:a16="http://schemas.microsoft.com/office/drawing/2014/main" id="{66472E8C-F59F-43C2-8D99-DD9AEDBFD86C}"/>
              </a:ext>
            </a:extLst>
          </p:cNvPr>
          <p:cNvSpPr txBox="1"/>
          <p:nvPr/>
        </p:nvSpPr>
        <p:spPr>
          <a:xfrm>
            <a:off x="132522" y="145775"/>
            <a:ext cx="9011478" cy="646331"/>
          </a:xfrm>
          <a:prstGeom prst="rect">
            <a:avLst/>
          </a:prstGeom>
          <a:noFill/>
        </p:spPr>
        <p:txBody>
          <a:bodyPr wrap="square" rtlCol="0">
            <a:spAutoFit/>
          </a:bodyPr>
          <a:lstStyle/>
          <a:p>
            <a:pPr algn="ctr"/>
            <a:r>
              <a:rPr lang="en-US" sz="3600" b="1" dirty="0">
                <a:solidFill>
                  <a:srgbClr val="FFFF00"/>
                </a:solidFill>
              </a:rPr>
              <a:t>The Church and Acts</a:t>
            </a:r>
          </a:p>
        </p:txBody>
      </p:sp>
      <p:sp>
        <p:nvSpPr>
          <p:cNvPr id="4" name="Rectangle 3">
            <a:extLst>
              <a:ext uri="{FF2B5EF4-FFF2-40B4-BE49-F238E27FC236}">
                <a16:creationId xmlns:a16="http://schemas.microsoft.com/office/drawing/2014/main" id="{596ECCE0-3410-42D6-8E20-A40C162EAFCE}"/>
              </a:ext>
            </a:extLst>
          </p:cNvPr>
          <p:cNvSpPr/>
          <p:nvPr/>
        </p:nvSpPr>
        <p:spPr>
          <a:xfrm>
            <a:off x="132522" y="2351782"/>
            <a:ext cx="9011478" cy="1077218"/>
          </a:xfrm>
          <a:prstGeom prst="rect">
            <a:avLst/>
          </a:prstGeom>
        </p:spPr>
        <p:txBody>
          <a:bodyPr wrap="square">
            <a:spAutoFit/>
          </a:bodyPr>
          <a:lstStyle/>
          <a:p>
            <a:r>
              <a:rPr lang="en-US" sz="3200" dirty="0">
                <a:solidFill>
                  <a:schemeClr val="bg1"/>
                </a:solidFill>
              </a:rPr>
              <a:t>“the church at Antioch”</a:t>
            </a:r>
          </a:p>
          <a:p>
            <a:r>
              <a:rPr lang="en-US" sz="3200" i="1" dirty="0">
                <a:solidFill>
                  <a:schemeClr val="bg1"/>
                </a:solidFill>
              </a:rPr>
              <a:t>												Acts 13:1</a:t>
            </a:r>
          </a:p>
        </p:txBody>
      </p:sp>
      <p:sp>
        <p:nvSpPr>
          <p:cNvPr id="5" name="Rectangle 4">
            <a:extLst>
              <a:ext uri="{FF2B5EF4-FFF2-40B4-BE49-F238E27FC236}">
                <a16:creationId xmlns:a16="http://schemas.microsoft.com/office/drawing/2014/main" id="{D3F24225-2FB8-456D-B2AB-91CD6E5E1675}"/>
              </a:ext>
            </a:extLst>
          </p:cNvPr>
          <p:cNvSpPr/>
          <p:nvPr/>
        </p:nvSpPr>
        <p:spPr>
          <a:xfrm>
            <a:off x="132522" y="3641035"/>
            <a:ext cx="8878956" cy="1569660"/>
          </a:xfrm>
          <a:prstGeom prst="rect">
            <a:avLst/>
          </a:prstGeom>
        </p:spPr>
        <p:txBody>
          <a:bodyPr wrap="square">
            <a:spAutoFit/>
          </a:bodyPr>
          <a:lstStyle/>
          <a:p>
            <a:r>
              <a:rPr lang="en-US" sz="3200" dirty="0">
                <a:solidFill>
                  <a:schemeClr val="bg1"/>
                </a:solidFill>
              </a:rPr>
              <a:t>“And he went through Syria and Cilicia, strengthening the churches.”</a:t>
            </a:r>
            <a:r>
              <a:rPr lang="en-US" sz="3200" i="1" dirty="0">
                <a:solidFill>
                  <a:schemeClr val="bg1"/>
                </a:solidFill>
              </a:rPr>
              <a:t>																					Acts 15:41</a:t>
            </a:r>
          </a:p>
        </p:txBody>
      </p:sp>
      <p:sp>
        <p:nvSpPr>
          <p:cNvPr id="6" name="Rectangle 5">
            <a:extLst>
              <a:ext uri="{FF2B5EF4-FFF2-40B4-BE49-F238E27FC236}">
                <a16:creationId xmlns:a16="http://schemas.microsoft.com/office/drawing/2014/main" id="{7D0A931A-5D08-4B55-91B7-F32600F711F2}"/>
              </a:ext>
            </a:extLst>
          </p:cNvPr>
          <p:cNvSpPr/>
          <p:nvPr/>
        </p:nvSpPr>
        <p:spPr>
          <a:xfrm>
            <a:off x="132522" y="5288340"/>
            <a:ext cx="8878956" cy="1569660"/>
          </a:xfrm>
          <a:prstGeom prst="rect">
            <a:avLst/>
          </a:prstGeom>
        </p:spPr>
        <p:txBody>
          <a:bodyPr wrap="square">
            <a:spAutoFit/>
          </a:bodyPr>
          <a:lstStyle/>
          <a:p>
            <a:r>
              <a:rPr lang="en-US" sz="3200" dirty="0">
                <a:solidFill>
                  <a:schemeClr val="bg1"/>
                </a:solidFill>
              </a:rPr>
              <a:t>“When he had landed at Caesarea, he went up and greeted the church…”</a:t>
            </a:r>
            <a:r>
              <a:rPr lang="en-US" sz="3200" i="1" dirty="0">
                <a:solidFill>
                  <a:schemeClr val="bg1"/>
                </a:solidFill>
              </a:rPr>
              <a:t>																								Acts 18:22</a:t>
            </a:r>
          </a:p>
        </p:txBody>
      </p:sp>
    </p:spTree>
    <p:extLst>
      <p:ext uri="{BB962C8B-B14F-4D97-AF65-F5344CB8AC3E}">
        <p14:creationId xmlns:p14="http://schemas.microsoft.com/office/powerpoint/2010/main" val="1785417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472E8C-F59F-43C2-8D99-DD9AEDBFD86C}"/>
              </a:ext>
            </a:extLst>
          </p:cNvPr>
          <p:cNvSpPr txBox="1"/>
          <p:nvPr/>
        </p:nvSpPr>
        <p:spPr>
          <a:xfrm>
            <a:off x="132522" y="145775"/>
            <a:ext cx="9011478" cy="646331"/>
          </a:xfrm>
          <a:prstGeom prst="rect">
            <a:avLst/>
          </a:prstGeom>
          <a:noFill/>
        </p:spPr>
        <p:txBody>
          <a:bodyPr wrap="square" rtlCol="0">
            <a:spAutoFit/>
          </a:bodyPr>
          <a:lstStyle/>
          <a:p>
            <a:pPr algn="ctr"/>
            <a:r>
              <a:rPr lang="en-US" sz="3600" b="1" dirty="0">
                <a:solidFill>
                  <a:srgbClr val="FFFF00"/>
                </a:solidFill>
              </a:rPr>
              <a:t>The Church and the Letters of Paul</a:t>
            </a:r>
          </a:p>
        </p:txBody>
      </p:sp>
      <p:sp>
        <p:nvSpPr>
          <p:cNvPr id="7" name="TextBox 6">
            <a:extLst>
              <a:ext uri="{FF2B5EF4-FFF2-40B4-BE49-F238E27FC236}">
                <a16:creationId xmlns:a16="http://schemas.microsoft.com/office/drawing/2014/main" id="{B52D5800-E1CA-4496-8B11-518773189173}"/>
              </a:ext>
            </a:extLst>
          </p:cNvPr>
          <p:cNvSpPr txBox="1"/>
          <p:nvPr/>
        </p:nvSpPr>
        <p:spPr>
          <a:xfrm>
            <a:off x="0" y="1279412"/>
            <a:ext cx="9144000" cy="584775"/>
          </a:xfrm>
          <a:prstGeom prst="rect">
            <a:avLst/>
          </a:prstGeom>
          <a:noFill/>
        </p:spPr>
        <p:txBody>
          <a:bodyPr wrap="square" rtlCol="0">
            <a:spAutoFit/>
          </a:bodyPr>
          <a:lstStyle/>
          <a:p>
            <a:r>
              <a:rPr lang="en-US" sz="3200" dirty="0">
                <a:solidFill>
                  <a:schemeClr val="bg1"/>
                </a:solidFill>
              </a:rPr>
              <a:t>1. The church submits to Christ </a:t>
            </a:r>
            <a:r>
              <a:rPr lang="en-US" sz="3200" i="1" dirty="0">
                <a:solidFill>
                  <a:schemeClr val="bg1"/>
                </a:solidFill>
              </a:rPr>
              <a:t>1:22-23; 4:15; 5:24-25</a:t>
            </a:r>
            <a:endParaRPr lang="en-US" i="1" dirty="0"/>
          </a:p>
        </p:txBody>
      </p:sp>
      <p:sp>
        <p:nvSpPr>
          <p:cNvPr id="8" name="TextBox 7">
            <a:extLst>
              <a:ext uri="{FF2B5EF4-FFF2-40B4-BE49-F238E27FC236}">
                <a16:creationId xmlns:a16="http://schemas.microsoft.com/office/drawing/2014/main" id="{CF8DD1D4-D9D7-442A-B6A2-C802F12DCCFC}"/>
              </a:ext>
            </a:extLst>
          </p:cNvPr>
          <p:cNvSpPr txBox="1"/>
          <p:nvPr/>
        </p:nvSpPr>
        <p:spPr>
          <a:xfrm>
            <a:off x="66261" y="633081"/>
            <a:ext cx="9011478" cy="646331"/>
          </a:xfrm>
          <a:prstGeom prst="rect">
            <a:avLst/>
          </a:prstGeom>
          <a:noFill/>
        </p:spPr>
        <p:txBody>
          <a:bodyPr wrap="square" rtlCol="0">
            <a:spAutoFit/>
          </a:bodyPr>
          <a:lstStyle/>
          <a:p>
            <a:pPr algn="ctr"/>
            <a:r>
              <a:rPr lang="en-US" sz="3200" dirty="0">
                <a:solidFill>
                  <a:srgbClr val="FFFF00"/>
                </a:solidFill>
              </a:rPr>
              <a:t>(Ephesians</a:t>
            </a:r>
            <a:r>
              <a:rPr lang="en-US" sz="3600" dirty="0">
                <a:solidFill>
                  <a:srgbClr val="FFFF00"/>
                </a:solidFill>
              </a:rPr>
              <a:t>)</a:t>
            </a:r>
          </a:p>
        </p:txBody>
      </p:sp>
      <p:sp>
        <p:nvSpPr>
          <p:cNvPr id="9" name="TextBox 8">
            <a:extLst>
              <a:ext uri="{FF2B5EF4-FFF2-40B4-BE49-F238E27FC236}">
                <a16:creationId xmlns:a16="http://schemas.microsoft.com/office/drawing/2014/main" id="{5524D383-FC6E-4578-B8B9-55DBC683F34E}"/>
              </a:ext>
            </a:extLst>
          </p:cNvPr>
          <p:cNvSpPr txBox="1"/>
          <p:nvPr/>
        </p:nvSpPr>
        <p:spPr>
          <a:xfrm>
            <a:off x="0" y="1811083"/>
            <a:ext cx="9144000" cy="584775"/>
          </a:xfrm>
          <a:prstGeom prst="rect">
            <a:avLst/>
          </a:prstGeom>
          <a:noFill/>
        </p:spPr>
        <p:txBody>
          <a:bodyPr wrap="square" rtlCol="0">
            <a:spAutoFit/>
          </a:bodyPr>
          <a:lstStyle/>
          <a:p>
            <a:r>
              <a:rPr lang="en-US" sz="3200" dirty="0">
                <a:solidFill>
                  <a:schemeClr val="bg1"/>
                </a:solidFill>
              </a:rPr>
              <a:t>2. The church is the body of Christ </a:t>
            </a:r>
            <a:r>
              <a:rPr lang="en-US" sz="3200" i="1" dirty="0">
                <a:solidFill>
                  <a:schemeClr val="bg1"/>
                </a:solidFill>
              </a:rPr>
              <a:t>1:23; 4:12,16; 5:30</a:t>
            </a:r>
            <a:endParaRPr lang="en-US" i="1" dirty="0"/>
          </a:p>
        </p:txBody>
      </p:sp>
      <p:sp>
        <p:nvSpPr>
          <p:cNvPr id="10" name="TextBox 9">
            <a:extLst>
              <a:ext uri="{FF2B5EF4-FFF2-40B4-BE49-F238E27FC236}">
                <a16:creationId xmlns:a16="http://schemas.microsoft.com/office/drawing/2014/main" id="{C43C7B2A-053F-41DF-A7B9-D6B97B270892}"/>
              </a:ext>
            </a:extLst>
          </p:cNvPr>
          <p:cNvSpPr txBox="1"/>
          <p:nvPr/>
        </p:nvSpPr>
        <p:spPr>
          <a:xfrm>
            <a:off x="0" y="2351493"/>
            <a:ext cx="9144000" cy="584775"/>
          </a:xfrm>
          <a:prstGeom prst="rect">
            <a:avLst/>
          </a:prstGeom>
          <a:noFill/>
        </p:spPr>
        <p:txBody>
          <a:bodyPr wrap="square" rtlCol="0">
            <a:spAutoFit/>
          </a:bodyPr>
          <a:lstStyle/>
          <a:p>
            <a:r>
              <a:rPr lang="en-US" sz="3200" dirty="0">
                <a:solidFill>
                  <a:schemeClr val="bg1"/>
                </a:solidFill>
              </a:rPr>
              <a:t>3. The church is God’s household </a:t>
            </a:r>
            <a:r>
              <a:rPr lang="en-US" sz="3200" i="1" dirty="0">
                <a:solidFill>
                  <a:schemeClr val="bg1"/>
                </a:solidFill>
              </a:rPr>
              <a:t>2:19; 1 Timothy 3:15</a:t>
            </a:r>
            <a:endParaRPr lang="en-US" i="1" dirty="0"/>
          </a:p>
        </p:txBody>
      </p:sp>
      <p:sp>
        <p:nvSpPr>
          <p:cNvPr id="11" name="TextBox 10">
            <a:extLst>
              <a:ext uri="{FF2B5EF4-FFF2-40B4-BE49-F238E27FC236}">
                <a16:creationId xmlns:a16="http://schemas.microsoft.com/office/drawing/2014/main" id="{BBC945CD-42BF-44B9-AAC7-A83A5FDDB50F}"/>
              </a:ext>
            </a:extLst>
          </p:cNvPr>
          <p:cNvSpPr txBox="1"/>
          <p:nvPr/>
        </p:nvSpPr>
        <p:spPr>
          <a:xfrm>
            <a:off x="0" y="2883164"/>
            <a:ext cx="9144000" cy="584775"/>
          </a:xfrm>
          <a:prstGeom prst="rect">
            <a:avLst/>
          </a:prstGeom>
          <a:noFill/>
        </p:spPr>
        <p:txBody>
          <a:bodyPr wrap="square" rtlCol="0">
            <a:spAutoFit/>
          </a:bodyPr>
          <a:lstStyle/>
          <a:p>
            <a:r>
              <a:rPr lang="en-US" sz="3200" dirty="0">
                <a:solidFill>
                  <a:schemeClr val="bg1"/>
                </a:solidFill>
              </a:rPr>
              <a:t>4. The church is apostolic and prophetic </a:t>
            </a:r>
            <a:r>
              <a:rPr lang="en-US" sz="3200" i="1" dirty="0">
                <a:solidFill>
                  <a:schemeClr val="bg1"/>
                </a:solidFill>
              </a:rPr>
              <a:t>2:20</a:t>
            </a:r>
            <a:endParaRPr lang="en-US" i="1" dirty="0"/>
          </a:p>
        </p:txBody>
      </p:sp>
      <p:sp>
        <p:nvSpPr>
          <p:cNvPr id="12" name="TextBox 11">
            <a:extLst>
              <a:ext uri="{FF2B5EF4-FFF2-40B4-BE49-F238E27FC236}">
                <a16:creationId xmlns:a16="http://schemas.microsoft.com/office/drawing/2014/main" id="{D0ECD9F6-D02F-4AB4-83BD-59D03A8514A3}"/>
              </a:ext>
            </a:extLst>
          </p:cNvPr>
          <p:cNvSpPr txBox="1"/>
          <p:nvPr/>
        </p:nvSpPr>
        <p:spPr>
          <a:xfrm>
            <a:off x="0" y="3423574"/>
            <a:ext cx="9144000" cy="584775"/>
          </a:xfrm>
          <a:prstGeom prst="rect">
            <a:avLst/>
          </a:prstGeom>
          <a:noFill/>
        </p:spPr>
        <p:txBody>
          <a:bodyPr wrap="square" rtlCol="0">
            <a:spAutoFit/>
          </a:bodyPr>
          <a:lstStyle/>
          <a:p>
            <a:r>
              <a:rPr lang="en-US" sz="3200" dirty="0">
                <a:solidFill>
                  <a:schemeClr val="bg1"/>
                </a:solidFill>
              </a:rPr>
              <a:t>5. The church is a holy temple </a:t>
            </a:r>
            <a:r>
              <a:rPr lang="en-US" sz="3200" i="1" dirty="0">
                <a:solidFill>
                  <a:schemeClr val="bg1"/>
                </a:solidFill>
              </a:rPr>
              <a:t>2:21</a:t>
            </a:r>
            <a:endParaRPr lang="en-US" i="1" dirty="0"/>
          </a:p>
        </p:txBody>
      </p:sp>
      <p:sp>
        <p:nvSpPr>
          <p:cNvPr id="13" name="TextBox 12">
            <a:extLst>
              <a:ext uri="{FF2B5EF4-FFF2-40B4-BE49-F238E27FC236}">
                <a16:creationId xmlns:a16="http://schemas.microsoft.com/office/drawing/2014/main" id="{F9E34AB4-C25C-4C16-8927-EFC35E9DF000}"/>
              </a:ext>
            </a:extLst>
          </p:cNvPr>
          <p:cNvSpPr txBox="1"/>
          <p:nvPr/>
        </p:nvSpPr>
        <p:spPr>
          <a:xfrm>
            <a:off x="0" y="3955245"/>
            <a:ext cx="9144000" cy="584775"/>
          </a:xfrm>
          <a:prstGeom prst="rect">
            <a:avLst/>
          </a:prstGeom>
          <a:noFill/>
        </p:spPr>
        <p:txBody>
          <a:bodyPr wrap="square" rtlCol="0">
            <a:spAutoFit/>
          </a:bodyPr>
          <a:lstStyle/>
          <a:p>
            <a:r>
              <a:rPr lang="en-US" sz="3200" dirty="0">
                <a:solidFill>
                  <a:schemeClr val="bg1"/>
                </a:solidFill>
              </a:rPr>
              <a:t>6. The church is God’s dwelling place </a:t>
            </a:r>
            <a:r>
              <a:rPr lang="en-US" sz="3200" i="1" dirty="0">
                <a:solidFill>
                  <a:schemeClr val="bg1"/>
                </a:solidFill>
              </a:rPr>
              <a:t>2:22</a:t>
            </a:r>
            <a:endParaRPr lang="en-US" i="1" dirty="0"/>
          </a:p>
        </p:txBody>
      </p:sp>
      <p:sp>
        <p:nvSpPr>
          <p:cNvPr id="14" name="TextBox 13">
            <a:extLst>
              <a:ext uri="{FF2B5EF4-FFF2-40B4-BE49-F238E27FC236}">
                <a16:creationId xmlns:a16="http://schemas.microsoft.com/office/drawing/2014/main" id="{6B46A974-35DD-4268-B0E2-88E609E5572A}"/>
              </a:ext>
            </a:extLst>
          </p:cNvPr>
          <p:cNvSpPr txBox="1"/>
          <p:nvPr/>
        </p:nvSpPr>
        <p:spPr>
          <a:xfrm>
            <a:off x="0" y="4495655"/>
            <a:ext cx="9144000" cy="584775"/>
          </a:xfrm>
          <a:prstGeom prst="rect">
            <a:avLst/>
          </a:prstGeom>
          <a:noFill/>
        </p:spPr>
        <p:txBody>
          <a:bodyPr wrap="square" rtlCol="0">
            <a:spAutoFit/>
          </a:bodyPr>
          <a:lstStyle/>
          <a:p>
            <a:r>
              <a:rPr lang="en-US" sz="3200" dirty="0">
                <a:solidFill>
                  <a:schemeClr val="bg1"/>
                </a:solidFill>
              </a:rPr>
              <a:t>7. The church is evidence of God’s wisdom </a:t>
            </a:r>
            <a:r>
              <a:rPr lang="en-US" sz="3200" i="1" dirty="0">
                <a:solidFill>
                  <a:schemeClr val="bg1"/>
                </a:solidFill>
              </a:rPr>
              <a:t>3:10</a:t>
            </a:r>
            <a:endParaRPr lang="en-US" i="1" dirty="0"/>
          </a:p>
        </p:txBody>
      </p:sp>
      <p:sp>
        <p:nvSpPr>
          <p:cNvPr id="15" name="TextBox 14">
            <a:extLst>
              <a:ext uri="{FF2B5EF4-FFF2-40B4-BE49-F238E27FC236}">
                <a16:creationId xmlns:a16="http://schemas.microsoft.com/office/drawing/2014/main" id="{28D0DC6B-FDB0-41E5-BBF3-F07FB5061921}"/>
              </a:ext>
            </a:extLst>
          </p:cNvPr>
          <p:cNvSpPr txBox="1"/>
          <p:nvPr/>
        </p:nvSpPr>
        <p:spPr>
          <a:xfrm>
            <a:off x="0" y="5027326"/>
            <a:ext cx="9144000" cy="584775"/>
          </a:xfrm>
          <a:prstGeom prst="rect">
            <a:avLst/>
          </a:prstGeom>
          <a:noFill/>
        </p:spPr>
        <p:txBody>
          <a:bodyPr wrap="square" rtlCol="0">
            <a:spAutoFit/>
          </a:bodyPr>
          <a:lstStyle/>
          <a:p>
            <a:r>
              <a:rPr lang="en-US" sz="3200" dirty="0">
                <a:solidFill>
                  <a:schemeClr val="bg1"/>
                </a:solidFill>
              </a:rPr>
              <a:t>8. The church is where God is glorified </a:t>
            </a:r>
            <a:r>
              <a:rPr lang="en-US" sz="3200" i="1" dirty="0">
                <a:solidFill>
                  <a:schemeClr val="bg1"/>
                </a:solidFill>
              </a:rPr>
              <a:t>3:21</a:t>
            </a:r>
            <a:endParaRPr lang="en-US" i="1" dirty="0"/>
          </a:p>
        </p:txBody>
      </p:sp>
      <p:sp>
        <p:nvSpPr>
          <p:cNvPr id="16" name="TextBox 15">
            <a:extLst>
              <a:ext uri="{FF2B5EF4-FFF2-40B4-BE49-F238E27FC236}">
                <a16:creationId xmlns:a16="http://schemas.microsoft.com/office/drawing/2014/main" id="{514C81DE-8A73-4153-980A-1E41B85CD627}"/>
              </a:ext>
            </a:extLst>
          </p:cNvPr>
          <p:cNvSpPr txBox="1"/>
          <p:nvPr/>
        </p:nvSpPr>
        <p:spPr>
          <a:xfrm>
            <a:off x="0" y="5567736"/>
            <a:ext cx="9144000" cy="584775"/>
          </a:xfrm>
          <a:prstGeom prst="rect">
            <a:avLst/>
          </a:prstGeom>
          <a:noFill/>
        </p:spPr>
        <p:txBody>
          <a:bodyPr wrap="square" rtlCol="0">
            <a:spAutoFit/>
          </a:bodyPr>
          <a:lstStyle/>
          <a:p>
            <a:r>
              <a:rPr lang="en-US" sz="3200" dirty="0">
                <a:solidFill>
                  <a:schemeClr val="bg1"/>
                </a:solidFill>
              </a:rPr>
              <a:t>9. The church is one </a:t>
            </a:r>
            <a:r>
              <a:rPr lang="en-US" sz="3200" i="1" dirty="0">
                <a:solidFill>
                  <a:schemeClr val="bg1"/>
                </a:solidFill>
              </a:rPr>
              <a:t>4:4-6</a:t>
            </a:r>
            <a:endParaRPr lang="en-US" i="1" dirty="0"/>
          </a:p>
        </p:txBody>
      </p:sp>
      <p:sp>
        <p:nvSpPr>
          <p:cNvPr id="17" name="TextBox 16">
            <a:extLst>
              <a:ext uri="{FF2B5EF4-FFF2-40B4-BE49-F238E27FC236}">
                <a16:creationId xmlns:a16="http://schemas.microsoft.com/office/drawing/2014/main" id="{001258F2-C8D7-4E10-A9A9-B484B9DD4E23}"/>
              </a:ext>
            </a:extLst>
          </p:cNvPr>
          <p:cNvSpPr txBox="1"/>
          <p:nvPr/>
        </p:nvSpPr>
        <p:spPr>
          <a:xfrm>
            <a:off x="0" y="6099407"/>
            <a:ext cx="9144000" cy="584775"/>
          </a:xfrm>
          <a:prstGeom prst="rect">
            <a:avLst/>
          </a:prstGeom>
          <a:noFill/>
        </p:spPr>
        <p:txBody>
          <a:bodyPr wrap="square" rtlCol="0">
            <a:spAutoFit/>
          </a:bodyPr>
          <a:lstStyle/>
          <a:p>
            <a:r>
              <a:rPr lang="en-US" sz="3200" dirty="0">
                <a:solidFill>
                  <a:schemeClr val="bg1"/>
                </a:solidFill>
              </a:rPr>
              <a:t>10. The church is nourished/cherished by Christ </a:t>
            </a:r>
            <a:r>
              <a:rPr lang="en-US" sz="3200" i="1" dirty="0">
                <a:solidFill>
                  <a:schemeClr val="bg1"/>
                </a:solidFill>
              </a:rPr>
              <a:t>5:29</a:t>
            </a:r>
            <a:endParaRPr lang="en-US" i="1" dirty="0"/>
          </a:p>
        </p:txBody>
      </p:sp>
    </p:spTree>
    <p:extLst>
      <p:ext uri="{BB962C8B-B14F-4D97-AF65-F5344CB8AC3E}">
        <p14:creationId xmlns:p14="http://schemas.microsoft.com/office/powerpoint/2010/main" val="2495510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2" grpId="0"/>
      <p:bldP spid="13" grpId="0"/>
      <p:bldP spid="14" grpId="0"/>
      <p:bldP spid="15" grpId="0"/>
      <p:bldP spid="16"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furniture&#10;&#10;Description automatically generated">
            <a:extLst>
              <a:ext uri="{FF2B5EF4-FFF2-40B4-BE49-F238E27FC236}">
                <a16:creationId xmlns:a16="http://schemas.microsoft.com/office/drawing/2014/main" id="{71C4CB4E-3E0D-4AA6-9A25-C36FB92D6F1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0" y="10"/>
            <a:ext cx="9143980" cy="6857990"/>
          </a:xfrm>
          <a:prstGeom prst="rect">
            <a:avLst/>
          </a:prstGeom>
        </p:spPr>
      </p:pic>
      <p:sp>
        <p:nvSpPr>
          <p:cNvPr id="4" name="TextBox 3">
            <a:extLst>
              <a:ext uri="{FF2B5EF4-FFF2-40B4-BE49-F238E27FC236}">
                <a16:creationId xmlns:a16="http://schemas.microsoft.com/office/drawing/2014/main" id="{98E6F927-F876-475D-B1B1-2157666100BC}"/>
              </a:ext>
            </a:extLst>
          </p:cNvPr>
          <p:cNvSpPr txBox="1"/>
          <p:nvPr/>
        </p:nvSpPr>
        <p:spPr>
          <a:xfrm>
            <a:off x="357798" y="2975113"/>
            <a:ext cx="8428384" cy="1107996"/>
          </a:xfrm>
          <a:prstGeom prst="rect">
            <a:avLst/>
          </a:prstGeom>
          <a:solidFill>
            <a:schemeClr val="tx1"/>
          </a:solidFill>
        </p:spPr>
        <p:txBody>
          <a:bodyPr wrap="square" rtlCol="0">
            <a:spAutoFit/>
          </a:bodyPr>
          <a:lstStyle/>
          <a:p>
            <a:pPr algn="ctr"/>
            <a:r>
              <a:rPr lang="en-US" sz="6600" b="1" dirty="0">
                <a:solidFill>
                  <a:srgbClr val="FFFF00"/>
                </a:solidFill>
              </a:rPr>
              <a:t>The Organized Church </a:t>
            </a:r>
          </a:p>
        </p:txBody>
      </p:sp>
      <p:sp>
        <p:nvSpPr>
          <p:cNvPr id="5" name="TextBox 4">
            <a:extLst>
              <a:ext uri="{FF2B5EF4-FFF2-40B4-BE49-F238E27FC236}">
                <a16:creationId xmlns:a16="http://schemas.microsoft.com/office/drawing/2014/main" id="{720DD79F-992E-47D0-A03F-ADD3DDA4589E}"/>
              </a:ext>
            </a:extLst>
          </p:cNvPr>
          <p:cNvSpPr txBox="1"/>
          <p:nvPr/>
        </p:nvSpPr>
        <p:spPr>
          <a:xfrm>
            <a:off x="357798" y="4083109"/>
            <a:ext cx="8428384" cy="923330"/>
          </a:xfrm>
          <a:prstGeom prst="rect">
            <a:avLst/>
          </a:prstGeom>
          <a:noFill/>
        </p:spPr>
        <p:txBody>
          <a:bodyPr wrap="square" rtlCol="0">
            <a:spAutoFit/>
          </a:bodyPr>
          <a:lstStyle/>
          <a:p>
            <a:pPr algn="ctr"/>
            <a:r>
              <a:rPr lang="en-US" sz="5400" b="1" dirty="0">
                <a:ln>
                  <a:solidFill>
                    <a:sysClr val="windowText" lastClr="000000"/>
                  </a:solidFill>
                </a:ln>
                <a:solidFill>
                  <a:schemeClr val="bg1"/>
                </a:solidFill>
                <a:effectLst>
                  <a:glow rad="228600">
                    <a:schemeClr val="tx1">
                      <a:alpha val="40000"/>
                    </a:schemeClr>
                  </a:glow>
                </a:effectLst>
              </a:rPr>
              <a:t>What is the Church?</a:t>
            </a:r>
          </a:p>
        </p:txBody>
      </p:sp>
    </p:spTree>
    <p:extLst>
      <p:ext uri="{BB962C8B-B14F-4D97-AF65-F5344CB8AC3E}">
        <p14:creationId xmlns:p14="http://schemas.microsoft.com/office/powerpoint/2010/main" val="3641271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indoor&#10;&#10;Description automatically generated">
            <a:extLst>
              <a:ext uri="{FF2B5EF4-FFF2-40B4-BE49-F238E27FC236}">
                <a16:creationId xmlns:a16="http://schemas.microsoft.com/office/drawing/2014/main" id="{92724F38-98FF-4A8E-AE43-633580469D8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714500"/>
            <a:ext cx="9144000" cy="5143500"/>
          </a:xfrm>
          <a:prstGeom prst="rect">
            <a:avLst/>
          </a:prstGeom>
        </p:spPr>
      </p:pic>
    </p:spTree>
    <p:extLst>
      <p:ext uri="{BB962C8B-B14F-4D97-AF65-F5344CB8AC3E}">
        <p14:creationId xmlns:p14="http://schemas.microsoft.com/office/powerpoint/2010/main" val="3168861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furniture&#10;&#10;Description automatically generated">
            <a:extLst>
              <a:ext uri="{FF2B5EF4-FFF2-40B4-BE49-F238E27FC236}">
                <a16:creationId xmlns:a16="http://schemas.microsoft.com/office/drawing/2014/main" id="{71C4CB4E-3E0D-4AA6-9A25-C36FB92D6F1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0" y="10"/>
            <a:ext cx="9143980" cy="6857990"/>
          </a:xfrm>
          <a:prstGeom prst="rect">
            <a:avLst/>
          </a:prstGeom>
        </p:spPr>
      </p:pic>
      <p:sp>
        <p:nvSpPr>
          <p:cNvPr id="4" name="TextBox 3">
            <a:extLst>
              <a:ext uri="{FF2B5EF4-FFF2-40B4-BE49-F238E27FC236}">
                <a16:creationId xmlns:a16="http://schemas.microsoft.com/office/drawing/2014/main" id="{98E6F927-F876-475D-B1B1-2157666100BC}"/>
              </a:ext>
            </a:extLst>
          </p:cNvPr>
          <p:cNvSpPr txBox="1"/>
          <p:nvPr/>
        </p:nvSpPr>
        <p:spPr>
          <a:xfrm>
            <a:off x="357798" y="2975113"/>
            <a:ext cx="8428384" cy="1107996"/>
          </a:xfrm>
          <a:prstGeom prst="rect">
            <a:avLst/>
          </a:prstGeom>
          <a:solidFill>
            <a:schemeClr val="tx1"/>
          </a:solidFill>
        </p:spPr>
        <p:txBody>
          <a:bodyPr wrap="square" rtlCol="0">
            <a:spAutoFit/>
          </a:bodyPr>
          <a:lstStyle/>
          <a:p>
            <a:pPr algn="ctr"/>
            <a:r>
              <a:rPr lang="en-US" sz="6600" b="1" dirty="0">
                <a:solidFill>
                  <a:srgbClr val="FFFF00"/>
                </a:solidFill>
              </a:rPr>
              <a:t>The Organized Church </a:t>
            </a:r>
          </a:p>
        </p:txBody>
      </p:sp>
    </p:spTree>
    <p:extLst>
      <p:ext uri="{BB962C8B-B14F-4D97-AF65-F5344CB8AC3E}">
        <p14:creationId xmlns:p14="http://schemas.microsoft.com/office/powerpoint/2010/main" val="421312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furniture&#10;&#10;Description automatically generated">
            <a:extLst>
              <a:ext uri="{FF2B5EF4-FFF2-40B4-BE49-F238E27FC236}">
                <a16:creationId xmlns:a16="http://schemas.microsoft.com/office/drawing/2014/main" id="{71C4CB4E-3E0D-4AA6-9A25-C36FB92D6F1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0" y="10"/>
            <a:ext cx="9143980" cy="6857990"/>
          </a:xfrm>
          <a:prstGeom prst="rect">
            <a:avLst/>
          </a:prstGeom>
        </p:spPr>
      </p:pic>
      <p:sp>
        <p:nvSpPr>
          <p:cNvPr id="2" name="Rectangle 1">
            <a:extLst>
              <a:ext uri="{FF2B5EF4-FFF2-40B4-BE49-F238E27FC236}">
                <a16:creationId xmlns:a16="http://schemas.microsoft.com/office/drawing/2014/main" id="{0AB5860D-A444-483B-92AC-EB25145498AE}"/>
              </a:ext>
            </a:extLst>
          </p:cNvPr>
          <p:cNvSpPr/>
          <p:nvPr/>
        </p:nvSpPr>
        <p:spPr>
          <a:xfrm>
            <a:off x="0" y="2397948"/>
            <a:ext cx="9143979" cy="2062103"/>
          </a:xfrm>
          <a:prstGeom prst="rect">
            <a:avLst/>
          </a:prstGeom>
          <a:solidFill>
            <a:schemeClr val="tx1"/>
          </a:solidFill>
        </p:spPr>
        <p:txBody>
          <a:bodyPr wrap="square">
            <a:spAutoFit/>
          </a:bodyPr>
          <a:lstStyle/>
          <a:p>
            <a:r>
              <a:rPr lang="en-US" sz="3200" dirty="0">
                <a:solidFill>
                  <a:schemeClr val="bg1"/>
                </a:solidFill>
              </a:rPr>
              <a:t>The earth was </a:t>
            </a:r>
            <a:r>
              <a:rPr lang="en-US" sz="3200" u="sng" dirty="0">
                <a:solidFill>
                  <a:schemeClr val="bg1"/>
                </a:solidFill>
              </a:rPr>
              <a:t>without form and void</a:t>
            </a:r>
            <a:r>
              <a:rPr lang="en-US" sz="3200" dirty="0">
                <a:solidFill>
                  <a:schemeClr val="bg1"/>
                </a:solidFill>
              </a:rPr>
              <a:t>, and darkness was over the face of the deep. And the Spirit of God was hovering over the face of the waters.</a:t>
            </a:r>
          </a:p>
          <a:p>
            <a:r>
              <a:rPr lang="en-US" sz="3200" dirty="0">
                <a:solidFill>
                  <a:schemeClr val="bg1"/>
                </a:solidFill>
              </a:rPr>
              <a:t>															</a:t>
            </a:r>
            <a:r>
              <a:rPr lang="en-US" sz="3200" i="1" dirty="0">
                <a:solidFill>
                  <a:schemeClr val="bg1"/>
                </a:solidFill>
              </a:rPr>
              <a:t>Genesis 1:2</a:t>
            </a:r>
          </a:p>
        </p:txBody>
      </p:sp>
    </p:spTree>
    <p:extLst>
      <p:ext uri="{BB962C8B-B14F-4D97-AF65-F5344CB8AC3E}">
        <p14:creationId xmlns:p14="http://schemas.microsoft.com/office/powerpoint/2010/main" val="395588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furniture&#10;&#10;Description automatically generated">
            <a:extLst>
              <a:ext uri="{FF2B5EF4-FFF2-40B4-BE49-F238E27FC236}">
                <a16:creationId xmlns:a16="http://schemas.microsoft.com/office/drawing/2014/main" id="{71C4CB4E-3E0D-4AA6-9A25-C36FB92D6F1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20" y="0"/>
            <a:ext cx="9143980" cy="6857990"/>
          </a:xfrm>
          <a:prstGeom prst="rect">
            <a:avLst/>
          </a:prstGeom>
        </p:spPr>
      </p:pic>
      <p:sp>
        <p:nvSpPr>
          <p:cNvPr id="2" name="Rectangle 1">
            <a:extLst>
              <a:ext uri="{FF2B5EF4-FFF2-40B4-BE49-F238E27FC236}">
                <a16:creationId xmlns:a16="http://schemas.microsoft.com/office/drawing/2014/main" id="{0AB5860D-A444-483B-92AC-EB25145498AE}"/>
              </a:ext>
            </a:extLst>
          </p:cNvPr>
          <p:cNvSpPr/>
          <p:nvPr/>
        </p:nvSpPr>
        <p:spPr>
          <a:xfrm>
            <a:off x="0" y="2146157"/>
            <a:ext cx="9143979" cy="3046988"/>
          </a:xfrm>
          <a:prstGeom prst="rect">
            <a:avLst/>
          </a:prstGeom>
          <a:solidFill>
            <a:schemeClr val="tx1"/>
          </a:solidFill>
        </p:spPr>
        <p:txBody>
          <a:bodyPr wrap="square">
            <a:spAutoFit/>
          </a:bodyPr>
          <a:lstStyle/>
          <a:p>
            <a:r>
              <a:rPr lang="en-US" sz="3200" b="1" baseline="30000" dirty="0">
                <a:solidFill>
                  <a:schemeClr val="bg1"/>
                </a:solidFill>
              </a:rPr>
              <a:t> </a:t>
            </a:r>
            <a:r>
              <a:rPr lang="en-US" sz="3200" dirty="0">
                <a:solidFill>
                  <a:schemeClr val="bg1"/>
                </a:solidFill>
              </a:rPr>
              <a:t>Then God said, “Let us make man in our image, after our likeness. And </a:t>
            </a:r>
            <a:r>
              <a:rPr lang="en-US" sz="3200" b="1" u="sng" dirty="0">
                <a:solidFill>
                  <a:schemeClr val="bg1"/>
                </a:solidFill>
              </a:rPr>
              <a:t>let them have dominion</a:t>
            </a:r>
            <a:r>
              <a:rPr lang="en-US" sz="3200" b="1" dirty="0">
                <a:solidFill>
                  <a:schemeClr val="bg1"/>
                </a:solidFill>
              </a:rPr>
              <a:t> </a:t>
            </a:r>
            <a:r>
              <a:rPr lang="en-US" sz="3200" dirty="0">
                <a:solidFill>
                  <a:schemeClr val="bg1"/>
                </a:solidFill>
              </a:rPr>
              <a:t>over the fish of the sea and over the birds of the heavens and over the livestock and over all the earth and over every creeping thing that creeps on the earth.”																		</a:t>
            </a:r>
            <a:r>
              <a:rPr lang="en-US" sz="3200" i="1" dirty="0">
                <a:solidFill>
                  <a:schemeClr val="bg1"/>
                </a:solidFill>
              </a:rPr>
              <a:t>Genesis 1:26</a:t>
            </a:r>
          </a:p>
        </p:txBody>
      </p:sp>
    </p:spTree>
    <p:extLst>
      <p:ext uri="{BB962C8B-B14F-4D97-AF65-F5344CB8AC3E}">
        <p14:creationId xmlns:p14="http://schemas.microsoft.com/office/powerpoint/2010/main" val="545377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furniture&#10;&#10;Description automatically generated">
            <a:extLst>
              <a:ext uri="{FF2B5EF4-FFF2-40B4-BE49-F238E27FC236}">
                <a16:creationId xmlns:a16="http://schemas.microsoft.com/office/drawing/2014/main" id="{71C4CB4E-3E0D-4AA6-9A25-C36FB92D6F1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20" y="0"/>
            <a:ext cx="9143980" cy="6857990"/>
          </a:xfrm>
          <a:prstGeom prst="rect">
            <a:avLst/>
          </a:prstGeom>
        </p:spPr>
      </p:pic>
      <p:sp>
        <p:nvSpPr>
          <p:cNvPr id="2" name="Rectangle 1">
            <a:extLst>
              <a:ext uri="{FF2B5EF4-FFF2-40B4-BE49-F238E27FC236}">
                <a16:creationId xmlns:a16="http://schemas.microsoft.com/office/drawing/2014/main" id="{0AB5860D-A444-483B-92AC-EB25145498AE}"/>
              </a:ext>
            </a:extLst>
          </p:cNvPr>
          <p:cNvSpPr/>
          <p:nvPr/>
        </p:nvSpPr>
        <p:spPr>
          <a:xfrm>
            <a:off x="21" y="2490714"/>
            <a:ext cx="9143979" cy="1569660"/>
          </a:xfrm>
          <a:prstGeom prst="rect">
            <a:avLst/>
          </a:prstGeom>
          <a:solidFill>
            <a:schemeClr val="tx1"/>
          </a:solidFill>
        </p:spPr>
        <p:txBody>
          <a:bodyPr wrap="square">
            <a:spAutoFit/>
          </a:bodyPr>
          <a:lstStyle/>
          <a:p>
            <a:r>
              <a:rPr lang="en-US" sz="3200" dirty="0">
                <a:solidFill>
                  <a:schemeClr val="bg1"/>
                </a:solidFill>
              </a:rPr>
              <a:t>Now the serpent was </a:t>
            </a:r>
            <a:r>
              <a:rPr lang="en-US" sz="3200" b="1" u="sng" dirty="0">
                <a:solidFill>
                  <a:schemeClr val="bg1"/>
                </a:solidFill>
              </a:rPr>
              <a:t>more crafty</a:t>
            </a:r>
            <a:r>
              <a:rPr lang="en-US" sz="3200" b="1" dirty="0">
                <a:solidFill>
                  <a:schemeClr val="bg1"/>
                </a:solidFill>
              </a:rPr>
              <a:t> </a:t>
            </a:r>
            <a:r>
              <a:rPr lang="en-US" sz="3200" dirty="0">
                <a:solidFill>
                  <a:schemeClr val="bg1"/>
                </a:solidFill>
              </a:rPr>
              <a:t>than any other beast of the field that the </a:t>
            </a:r>
            <a:r>
              <a:rPr lang="en-US" sz="3200" cap="small" dirty="0">
                <a:solidFill>
                  <a:schemeClr val="bg1"/>
                </a:solidFill>
              </a:rPr>
              <a:t>Lord</a:t>
            </a:r>
            <a:r>
              <a:rPr lang="en-US" sz="3200" dirty="0">
                <a:solidFill>
                  <a:schemeClr val="bg1"/>
                </a:solidFill>
              </a:rPr>
              <a:t> God had made.																	</a:t>
            </a:r>
            <a:r>
              <a:rPr lang="en-US" sz="3200" i="1" dirty="0">
                <a:solidFill>
                  <a:schemeClr val="bg1"/>
                </a:solidFill>
              </a:rPr>
              <a:t>Genesis 3:1</a:t>
            </a:r>
          </a:p>
        </p:txBody>
      </p:sp>
    </p:spTree>
    <p:extLst>
      <p:ext uri="{BB962C8B-B14F-4D97-AF65-F5344CB8AC3E}">
        <p14:creationId xmlns:p14="http://schemas.microsoft.com/office/powerpoint/2010/main" val="79261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furniture&#10;&#10;Description automatically generated">
            <a:extLst>
              <a:ext uri="{FF2B5EF4-FFF2-40B4-BE49-F238E27FC236}">
                <a16:creationId xmlns:a16="http://schemas.microsoft.com/office/drawing/2014/main" id="{71C4CB4E-3E0D-4AA6-9A25-C36FB92D6F1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20" y="0"/>
            <a:ext cx="9143980" cy="6857990"/>
          </a:xfrm>
          <a:prstGeom prst="rect">
            <a:avLst/>
          </a:prstGeom>
        </p:spPr>
      </p:pic>
      <p:sp>
        <p:nvSpPr>
          <p:cNvPr id="2" name="Rectangle 1">
            <a:extLst>
              <a:ext uri="{FF2B5EF4-FFF2-40B4-BE49-F238E27FC236}">
                <a16:creationId xmlns:a16="http://schemas.microsoft.com/office/drawing/2014/main" id="{0AB5860D-A444-483B-92AC-EB25145498AE}"/>
              </a:ext>
            </a:extLst>
          </p:cNvPr>
          <p:cNvSpPr/>
          <p:nvPr/>
        </p:nvSpPr>
        <p:spPr>
          <a:xfrm>
            <a:off x="1431256" y="2644165"/>
            <a:ext cx="2438379" cy="1569660"/>
          </a:xfrm>
          <a:prstGeom prst="rect">
            <a:avLst/>
          </a:prstGeom>
          <a:solidFill>
            <a:schemeClr val="tx1"/>
          </a:solidFill>
        </p:spPr>
        <p:txBody>
          <a:bodyPr wrap="square">
            <a:spAutoFit/>
          </a:bodyPr>
          <a:lstStyle/>
          <a:p>
            <a:pPr algn="ctr"/>
            <a:r>
              <a:rPr lang="en-US" sz="3200" b="1" dirty="0">
                <a:solidFill>
                  <a:schemeClr val="bg1"/>
                </a:solidFill>
              </a:rPr>
              <a:t>Adam</a:t>
            </a:r>
          </a:p>
          <a:p>
            <a:pPr algn="ctr"/>
            <a:r>
              <a:rPr lang="en-US" sz="3200" b="1" dirty="0">
                <a:solidFill>
                  <a:schemeClr val="bg1"/>
                </a:solidFill>
              </a:rPr>
              <a:t>Eve</a:t>
            </a:r>
          </a:p>
          <a:p>
            <a:pPr algn="ctr"/>
            <a:r>
              <a:rPr lang="en-US" sz="3200" b="1" dirty="0">
                <a:solidFill>
                  <a:schemeClr val="bg1"/>
                </a:solidFill>
              </a:rPr>
              <a:t>Serpent</a:t>
            </a:r>
          </a:p>
        </p:txBody>
      </p:sp>
      <p:sp>
        <p:nvSpPr>
          <p:cNvPr id="4" name="Rectangle 3">
            <a:extLst>
              <a:ext uri="{FF2B5EF4-FFF2-40B4-BE49-F238E27FC236}">
                <a16:creationId xmlns:a16="http://schemas.microsoft.com/office/drawing/2014/main" id="{DD4DC81F-1F82-4202-A79F-DCF2C0CAF0A8}"/>
              </a:ext>
            </a:extLst>
          </p:cNvPr>
          <p:cNvSpPr/>
          <p:nvPr/>
        </p:nvSpPr>
        <p:spPr>
          <a:xfrm>
            <a:off x="5426785" y="2644165"/>
            <a:ext cx="2438379" cy="1569660"/>
          </a:xfrm>
          <a:prstGeom prst="rect">
            <a:avLst/>
          </a:prstGeom>
          <a:solidFill>
            <a:schemeClr val="tx1"/>
          </a:solidFill>
        </p:spPr>
        <p:txBody>
          <a:bodyPr wrap="square">
            <a:spAutoFit/>
          </a:bodyPr>
          <a:lstStyle/>
          <a:p>
            <a:pPr algn="ctr"/>
            <a:r>
              <a:rPr lang="en-US" sz="3200" b="1" dirty="0">
                <a:solidFill>
                  <a:schemeClr val="bg1"/>
                </a:solidFill>
              </a:rPr>
              <a:t>Serpent</a:t>
            </a:r>
          </a:p>
          <a:p>
            <a:pPr algn="ctr"/>
            <a:r>
              <a:rPr lang="en-US" sz="3200" b="1" dirty="0">
                <a:solidFill>
                  <a:schemeClr val="bg1"/>
                </a:solidFill>
              </a:rPr>
              <a:t>Eve</a:t>
            </a:r>
          </a:p>
          <a:p>
            <a:pPr algn="ctr"/>
            <a:r>
              <a:rPr lang="en-US" sz="3200" b="1" dirty="0">
                <a:solidFill>
                  <a:schemeClr val="bg1"/>
                </a:solidFill>
              </a:rPr>
              <a:t>Adam</a:t>
            </a:r>
          </a:p>
        </p:txBody>
      </p:sp>
    </p:spTree>
    <p:extLst>
      <p:ext uri="{BB962C8B-B14F-4D97-AF65-F5344CB8AC3E}">
        <p14:creationId xmlns:p14="http://schemas.microsoft.com/office/powerpoint/2010/main" val="1325563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indoor&#10;&#10;Description automatically generated">
            <a:extLst>
              <a:ext uri="{FF2B5EF4-FFF2-40B4-BE49-F238E27FC236}">
                <a16:creationId xmlns:a16="http://schemas.microsoft.com/office/drawing/2014/main" id="{92724F38-98FF-4A8E-AE43-633580469D8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857250"/>
            <a:ext cx="9144000" cy="5143500"/>
          </a:xfrm>
          <a:prstGeom prst="rect">
            <a:avLst/>
          </a:prstGeom>
        </p:spPr>
      </p:pic>
      <p:sp>
        <p:nvSpPr>
          <p:cNvPr id="2" name="Rectangle 1">
            <a:extLst>
              <a:ext uri="{FF2B5EF4-FFF2-40B4-BE49-F238E27FC236}">
                <a16:creationId xmlns:a16="http://schemas.microsoft.com/office/drawing/2014/main" id="{0156475C-B5F6-4BBE-BDD9-448B24F5FBA2}"/>
              </a:ext>
            </a:extLst>
          </p:cNvPr>
          <p:cNvSpPr/>
          <p:nvPr/>
        </p:nvSpPr>
        <p:spPr>
          <a:xfrm>
            <a:off x="0" y="4625009"/>
            <a:ext cx="9144000" cy="1375741"/>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034577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furniture&#10;&#10;Description automatically generated">
            <a:extLst>
              <a:ext uri="{FF2B5EF4-FFF2-40B4-BE49-F238E27FC236}">
                <a16:creationId xmlns:a16="http://schemas.microsoft.com/office/drawing/2014/main" id="{71C4CB4E-3E0D-4AA6-9A25-C36FB92D6F1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0" y="10"/>
            <a:ext cx="9143980" cy="6857990"/>
          </a:xfrm>
          <a:prstGeom prst="rect">
            <a:avLst/>
          </a:prstGeom>
        </p:spPr>
      </p:pic>
      <p:sp>
        <p:nvSpPr>
          <p:cNvPr id="4" name="TextBox 3">
            <a:extLst>
              <a:ext uri="{FF2B5EF4-FFF2-40B4-BE49-F238E27FC236}">
                <a16:creationId xmlns:a16="http://schemas.microsoft.com/office/drawing/2014/main" id="{98E6F927-F876-475D-B1B1-2157666100BC}"/>
              </a:ext>
            </a:extLst>
          </p:cNvPr>
          <p:cNvSpPr txBox="1"/>
          <p:nvPr/>
        </p:nvSpPr>
        <p:spPr>
          <a:xfrm>
            <a:off x="357798" y="2975113"/>
            <a:ext cx="8428384" cy="1107996"/>
          </a:xfrm>
          <a:prstGeom prst="rect">
            <a:avLst/>
          </a:prstGeom>
          <a:solidFill>
            <a:schemeClr val="tx1"/>
          </a:solidFill>
        </p:spPr>
        <p:txBody>
          <a:bodyPr wrap="square" rtlCol="0">
            <a:spAutoFit/>
          </a:bodyPr>
          <a:lstStyle/>
          <a:p>
            <a:pPr algn="ctr"/>
            <a:r>
              <a:rPr lang="en-US" sz="6600" b="1" dirty="0">
                <a:solidFill>
                  <a:srgbClr val="FFFF00"/>
                </a:solidFill>
              </a:rPr>
              <a:t>The Organized Church </a:t>
            </a:r>
          </a:p>
        </p:txBody>
      </p:sp>
      <p:sp>
        <p:nvSpPr>
          <p:cNvPr id="5" name="TextBox 4">
            <a:extLst>
              <a:ext uri="{FF2B5EF4-FFF2-40B4-BE49-F238E27FC236}">
                <a16:creationId xmlns:a16="http://schemas.microsoft.com/office/drawing/2014/main" id="{720DD79F-992E-47D0-A03F-ADD3DDA4589E}"/>
              </a:ext>
            </a:extLst>
          </p:cNvPr>
          <p:cNvSpPr txBox="1"/>
          <p:nvPr/>
        </p:nvSpPr>
        <p:spPr>
          <a:xfrm>
            <a:off x="357798" y="4083109"/>
            <a:ext cx="8428384" cy="923330"/>
          </a:xfrm>
          <a:prstGeom prst="rect">
            <a:avLst/>
          </a:prstGeom>
          <a:noFill/>
        </p:spPr>
        <p:txBody>
          <a:bodyPr wrap="square" rtlCol="0">
            <a:spAutoFit/>
          </a:bodyPr>
          <a:lstStyle/>
          <a:p>
            <a:pPr algn="ctr"/>
            <a:r>
              <a:rPr lang="en-US" sz="5400" b="1" dirty="0">
                <a:ln>
                  <a:solidFill>
                    <a:sysClr val="windowText" lastClr="000000"/>
                  </a:solidFill>
                </a:ln>
                <a:solidFill>
                  <a:schemeClr val="bg1"/>
                </a:solidFill>
                <a:effectLst>
                  <a:glow rad="228600">
                    <a:schemeClr val="tx1">
                      <a:alpha val="40000"/>
                    </a:schemeClr>
                  </a:glow>
                </a:effectLst>
              </a:rPr>
              <a:t>What is the Church?</a:t>
            </a:r>
          </a:p>
        </p:txBody>
      </p:sp>
    </p:spTree>
    <p:extLst>
      <p:ext uri="{BB962C8B-B14F-4D97-AF65-F5344CB8AC3E}">
        <p14:creationId xmlns:p14="http://schemas.microsoft.com/office/powerpoint/2010/main" val="38513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743</TotalTime>
  <Words>412</Words>
  <Application>Microsoft Office PowerPoint</Application>
  <PresentationFormat>On-screen Show (4:3)</PresentationFormat>
  <Paragraphs>48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13</cp:revision>
  <dcterms:created xsi:type="dcterms:W3CDTF">2019-07-16T14:39:46Z</dcterms:created>
  <dcterms:modified xsi:type="dcterms:W3CDTF">2019-07-19T20:47:27Z</dcterms:modified>
</cp:coreProperties>
</file>