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1" r:id="rId2"/>
    <p:sldId id="263" r:id="rId3"/>
    <p:sldId id="342" r:id="rId4"/>
    <p:sldId id="270" r:id="rId5"/>
    <p:sldId id="321" r:id="rId6"/>
    <p:sldId id="322" r:id="rId7"/>
    <p:sldId id="323" r:id="rId8"/>
    <p:sldId id="324" r:id="rId9"/>
    <p:sldId id="326" r:id="rId10"/>
    <p:sldId id="325" r:id="rId11"/>
    <p:sldId id="327" r:id="rId12"/>
    <p:sldId id="328" r:id="rId13"/>
    <p:sldId id="329" r:id="rId14"/>
    <p:sldId id="330" r:id="rId15"/>
    <p:sldId id="331" r:id="rId16"/>
    <p:sldId id="332" r:id="rId17"/>
    <p:sldId id="333" r:id="rId18"/>
    <p:sldId id="334" r:id="rId19"/>
    <p:sldId id="335" r:id="rId20"/>
    <p:sldId id="336" r:id="rId21"/>
    <p:sldId id="337" r:id="rId22"/>
    <p:sldId id="338" r:id="rId23"/>
    <p:sldId id="339" r:id="rId24"/>
    <p:sldId id="340" r:id="rId25"/>
    <p:sldId id="341"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79" autoAdjust="0"/>
    <p:restoredTop sz="94660"/>
  </p:normalViewPr>
  <p:slideViewPr>
    <p:cSldViewPr snapToGrid="0">
      <p:cViewPr varScale="1">
        <p:scale>
          <a:sx n="72" d="100"/>
          <a:sy n="72" d="100"/>
        </p:scale>
        <p:origin x="13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CC05F7-8B99-47B1-A0A8-2DEA18EC7D7F}"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153269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CC05F7-8B99-47B1-A0A8-2DEA18EC7D7F}"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3065323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CC05F7-8B99-47B1-A0A8-2DEA18EC7D7F}"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1790797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CC05F7-8B99-47B1-A0A8-2DEA18EC7D7F}"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42608160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CC05F7-8B99-47B1-A0A8-2DEA18EC7D7F}" type="datetimeFigureOut">
              <a:rPr lang="en-US" smtClean="0"/>
              <a:t>6/7/2019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41999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CC05F7-8B99-47B1-A0A8-2DEA18EC7D7F}"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340943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CC05F7-8B99-47B1-A0A8-2DEA18EC7D7F}" type="datetimeFigureOut">
              <a:rPr lang="en-US" smtClean="0"/>
              <a:t>6/7/2019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28717478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CC05F7-8B99-47B1-A0A8-2DEA18EC7D7F}" type="datetimeFigureOut">
              <a:rPr lang="en-US" smtClean="0"/>
              <a:t>6/7/2019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373035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CC05F7-8B99-47B1-A0A8-2DEA18EC7D7F}" type="datetimeFigureOut">
              <a:rPr lang="en-US" smtClean="0"/>
              <a:t>6/7/2019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875956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CC05F7-8B99-47B1-A0A8-2DEA18EC7D7F}"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1129288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FCC05F7-8B99-47B1-A0A8-2DEA18EC7D7F}" type="datetimeFigureOut">
              <a:rPr lang="en-US" smtClean="0"/>
              <a:t>6/7/2019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43F6E9-B743-40C1-80B1-C3EE03B20D2F}" type="slidenum">
              <a:rPr lang="en-US" smtClean="0"/>
              <a:t>‹#›</a:t>
            </a:fld>
            <a:endParaRPr lang="en-US"/>
          </a:p>
        </p:txBody>
      </p:sp>
    </p:spTree>
    <p:extLst>
      <p:ext uri="{BB962C8B-B14F-4D97-AF65-F5344CB8AC3E}">
        <p14:creationId xmlns:p14="http://schemas.microsoft.com/office/powerpoint/2010/main" val="34207731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CC05F7-8B99-47B1-A0A8-2DEA18EC7D7F}" type="datetimeFigureOut">
              <a:rPr lang="en-US" smtClean="0"/>
              <a:t>6/7/2019</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43F6E9-B743-40C1-80B1-C3EE03B20D2F}" type="slidenum">
              <a:rPr lang="en-US" smtClean="0"/>
              <a:t>‹#›</a:t>
            </a:fld>
            <a:endParaRPr lang="en-US"/>
          </a:p>
        </p:txBody>
      </p:sp>
    </p:spTree>
    <p:extLst>
      <p:ext uri="{BB962C8B-B14F-4D97-AF65-F5344CB8AC3E}">
        <p14:creationId xmlns:p14="http://schemas.microsoft.com/office/powerpoint/2010/main" val="12977118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6019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ircuit board&#10;&#10;Description automatically generated">
            <a:extLst>
              <a:ext uri="{FF2B5EF4-FFF2-40B4-BE49-F238E27FC236}">
                <a16:creationId xmlns:a16="http://schemas.microsoft.com/office/drawing/2014/main" id="{147E1F41-E90B-4F13-8E64-C9385782716F}"/>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154556" y="3767137"/>
            <a:ext cx="4572000" cy="2981325"/>
          </a:xfrm>
          <a:prstGeom prst="rect">
            <a:avLst/>
          </a:prstGeom>
        </p:spPr>
      </p:pic>
      <p:sp>
        <p:nvSpPr>
          <p:cNvPr id="4" name="Rectangle 3">
            <a:extLst>
              <a:ext uri="{FF2B5EF4-FFF2-40B4-BE49-F238E27FC236}">
                <a16:creationId xmlns:a16="http://schemas.microsoft.com/office/drawing/2014/main" id="{E807CFEC-871D-42A6-844C-1E1FF5922828}"/>
              </a:ext>
            </a:extLst>
          </p:cNvPr>
          <p:cNvSpPr/>
          <p:nvPr/>
        </p:nvSpPr>
        <p:spPr>
          <a:xfrm>
            <a:off x="0" y="0"/>
            <a:ext cx="8958470" cy="4031873"/>
          </a:xfrm>
          <a:prstGeom prst="rect">
            <a:avLst/>
          </a:prstGeom>
        </p:spPr>
        <p:txBody>
          <a:bodyPr wrap="square">
            <a:spAutoFit/>
          </a:bodyPr>
          <a:lstStyle/>
          <a:p>
            <a:r>
              <a:rPr lang="en-US" sz="3200" b="1" baseline="30000" dirty="0"/>
              <a:t>2 </a:t>
            </a:r>
            <a:r>
              <a:rPr lang="en-US" sz="3200" dirty="0"/>
              <a:t>So fire went out from the </a:t>
            </a:r>
            <a:r>
              <a:rPr lang="en-US" sz="3200" cap="small" dirty="0"/>
              <a:t>Lord</a:t>
            </a:r>
            <a:r>
              <a:rPr lang="en-US" sz="3200" dirty="0"/>
              <a:t> and devoured them, and they died before the </a:t>
            </a:r>
            <a:r>
              <a:rPr lang="en-US" sz="3200" cap="small" dirty="0"/>
              <a:t>Lord</a:t>
            </a:r>
            <a:r>
              <a:rPr lang="en-US" sz="3200" dirty="0"/>
              <a:t>. </a:t>
            </a:r>
            <a:r>
              <a:rPr lang="en-US" sz="3200" b="1" baseline="30000" dirty="0"/>
              <a:t>3 </a:t>
            </a:r>
            <a:r>
              <a:rPr lang="en-US" sz="3200" dirty="0"/>
              <a:t>And Moses said to Aaron, “This is what the </a:t>
            </a:r>
            <a:r>
              <a:rPr lang="en-US" sz="3200" cap="small" dirty="0"/>
              <a:t>Lord</a:t>
            </a:r>
            <a:r>
              <a:rPr lang="en-US" sz="3200" dirty="0"/>
              <a:t> spoke, saying:</a:t>
            </a:r>
          </a:p>
          <a:p>
            <a:r>
              <a:rPr lang="en-US" sz="3200" dirty="0"/>
              <a:t>‘By those who come near Me</a:t>
            </a:r>
            <a:br>
              <a:rPr lang="en-US" sz="3200" dirty="0"/>
            </a:br>
            <a:r>
              <a:rPr lang="en-US" sz="3200" b="1" dirty="0"/>
              <a:t>I must be regarded as holy</a:t>
            </a:r>
            <a:r>
              <a:rPr lang="en-US" sz="3200" dirty="0"/>
              <a:t>;</a:t>
            </a:r>
            <a:br>
              <a:rPr lang="en-US" sz="3200" dirty="0"/>
            </a:br>
            <a:r>
              <a:rPr lang="en-US" sz="3200" dirty="0"/>
              <a:t>And before all the people</a:t>
            </a:r>
            <a:br>
              <a:rPr lang="en-US" sz="3200" dirty="0"/>
            </a:br>
            <a:r>
              <a:rPr lang="en-US" sz="3200" dirty="0"/>
              <a:t>I must be glorified.’ ”</a:t>
            </a:r>
            <a:endParaRPr lang="en-US" sz="3200" i="1" dirty="0"/>
          </a:p>
          <a:p>
            <a:r>
              <a:rPr lang="en-US" sz="3200" i="1" dirty="0"/>
              <a:t>										Leviticus 10:2-3</a:t>
            </a:r>
          </a:p>
        </p:txBody>
      </p:sp>
    </p:spTree>
    <p:extLst>
      <p:ext uri="{BB962C8B-B14F-4D97-AF65-F5344CB8AC3E}">
        <p14:creationId xmlns:p14="http://schemas.microsoft.com/office/powerpoint/2010/main" val="1398434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ircuit board&#10;&#10;Description automatically generated">
            <a:extLst>
              <a:ext uri="{FF2B5EF4-FFF2-40B4-BE49-F238E27FC236}">
                <a16:creationId xmlns:a16="http://schemas.microsoft.com/office/drawing/2014/main" id="{147E1F41-E90B-4F13-8E64-C9385782716F}"/>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154556" y="3767137"/>
            <a:ext cx="4572000" cy="2981325"/>
          </a:xfrm>
          <a:prstGeom prst="rect">
            <a:avLst/>
          </a:prstGeom>
        </p:spPr>
      </p:pic>
      <p:sp>
        <p:nvSpPr>
          <p:cNvPr id="4" name="Rectangle 3">
            <a:extLst>
              <a:ext uri="{FF2B5EF4-FFF2-40B4-BE49-F238E27FC236}">
                <a16:creationId xmlns:a16="http://schemas.microsoft.com/office/drawing/2014/main" id="{E807CFEC-871D-42A6-844C-1E1FF5922828}"/>
              </a:ext>
            </a:extLst>
          </p:cNvPr>
          <p:cNvSpPr/>
          <p:nvPr/>
        </p:nvSpPr>
        <p:spPr>
          <a:xfrm>
            <a:off x="0" y="0"/>
            <a:ext cx="8958470" cy="2554545"/>
          </a:xfrm>
          <a:prstGeom prst="rect">
            <a:avLst/>
          </a:prstGeom>
        </p:spPr>
        <p:txBody>
          <a:bodyPr wrap="square">
            <a:spAutoFit/>
          </a:bodyPr>
          <a:lstStyle/>
          <a:p>
            <a:r>
              <a:rPr lang="en-US" sz="3200" b="1" baseline="30000" dirty="0"/>
              <a:t>13</a:t>
            </a:r>
            <a:r>
              <a:rPr lang="en-US" sz="3200" baseline="30000" dirty="0"/>
              <a:t> </a:t>
            </a:r>
            <a:r>
              <a:rPr lang="en-US" sz="3200" dirty="0"/>
              <a:t>And the </a:t>
            </a:r>
            <a:r>
              <a:rPr lang="en-US" sz="3200" cap="small" dirty="0"/>
              <a:t>Lord</a:t>
            </a:r>
            <a:r>
              <a:rPr lang="en-US" sz="3200" dirty="0"/>
              <a:t> spoke to Moses, saying, </a:t>
            </a:r>
            <a:r>
              <a:rPr lang="en-US" sz="3200" baseline="30000" dirty="0"/>
              <a:t>14 </a:t>
            </a:r>
            <a:r>
              <a:rPr lang="en-US" sz="3200" dirty="0"/>
              <a:t>“Take </a:t>
            </a:r>
            <a:r>
              <a:rPr lang="en-US" sz="3200" b="1" dirty="0"/>
              <a:t>outside the camp </a:t>
            </a:r>
            <a:r>
              <a:rPr lang="en-US" sz="3200" dirty="0"/>
              <a:t>him who has cursed; then let all who heard him lay their hands on his head, and let all the congregation stone him.</a:t>
            </a:r>
          </a:p>
          <a:p>
            <a:r>
              <a:rPr lang="en-US" sz="3200" i="1" dirty="0"/>
              <a:t>												Leviticus 24:13-14</a:t>
            </a:r>
          </a:p>
        </p:txBody>
      </p:sp>
    </p:spTree>
    <p:extLst>
      <p:ext uri="{BB962C8B-B14F-4D97-AF65-F5344CB8AC3E}">
        <p14:creationId xmlns:p14="http://schemas.microsoft.com/office/powerpoint/2010/main" val="2178505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a cage&#10;&#10;Description automatically generated">
            <a:extLst>
              <a:ext uri="{FF2B5EF4-FFF2-40B4-BE49-F238E27FC236}">
                <a16:creationId xmlns:a16="http://schemas.microsoft.com/office/drawing/2014/main" id="{9F588D3B-941B-4B59-9831-65DBAC5A23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34949" y="4386470"/>
            <a:ext cx="2857260" cy="2471530"/>
          </a:xfrm>
          <a:prstGeom prst="rect">
            <a:avLst/>
          </a:prstGeom>
        </p:spPr>
      </p:pic>
      <p:sp>
        <p:nvSpPr>
          <p:cNvPr id="4" name="Rectangle 3">
            <a:extLst>
              <a:ext uri="{FF2B5EF4-FFF2-40B4-BE49-F238E27FC236}">
                <a16:creationId xmlns:a16="http://schemas.microsoft.com/office/drawing/2014/main" id="{4152B70B-8836-4CC2-94AA-701C965BEFDE}"/>
              </a:ext>
            </a:extLst>
          </p:cNvPr>
          <p:cNvSpPr/>
          <p:nvPr/>
        </p:nvSpPr>
        <p:spPr>
          <a:xfrm>
            <a:off x="0" y="0"/>
            <a:ext cx="8892209" cy="6494085"/>
          </a:xfrm>
          <a:prstGeom prst="rect">
            <a:avLst/>
          </a:prstGeom>
        </p:spPr>
        <p:txBody>
          <a:bodyPr wrap="square">
            <a:spAutoFit/>
          </a:bodyPr>
          <a:lstStyle/>
          <a:p>
            <a:r>
              <a:rPr lang="en-US" sz="3200" dirty="0">
                <a:solidFill>
                  <a:srgbClr val="000000"/>
                </a:solidFill>
                <a:latin typeface="&amp;quot"/>
              </a:rPr>
              <a:t>When Solomon had finished praying, fire came down from heaven and consumed the burnt offering and the sacrifices; and </a:t>
            </a:r>
            <a:r>
              <a:rPr lang="en-US" sz="3200" b="1" dirty="0">
                <a:solidFill>
                  <a:srgbClr val="000000"/>
                </a:solidFill>
                <a:latin typeface="&amp;quot"/>
              </a:rPr>
              <a:t>the glory of the </a:t>
            </a:r>
            <a:r>
              <a:rPr lang="en-US" sz="3200" b="1" cap="small" dirty="0">
                <a:solidFill>
                  <a:srgbClr val="000000"/>
                </a:solidFill>
                <a:latin typeface="&amp;quot"/>
              </a:rPr>
              <a:t>Lord</a:t>
            </a:r>
            <a:r>
              <a:rPr lang="en-US" sz="3200" b="1" dirty="0">
                <a:solidFill>
                  <a:srgbClr val="000000"/>
                </a:solidFill>
                <a:latin typeface="&amp;quot"/>
              </a:rPr>
              <a:t> filled the temple</a:t>
            </a:r>
            <a:r>
              <a:rPr lang="en-US" sz="3200" dirty="0">
                <a:solidFill>
                  <a:srgbClr val="000000"/>
                </a:solidFill>
                <a:latin typeface="&amp;quot"/>
              </a:rPr>
              <a:t>. </a:t>
            </a:r>
            <a:r>
              <a:rPr lang="en-US" sz="3200" b="1" baseline="30000" dirty="0">
                <a:solidFill>
                  <a:srgbClr val="000000"/>
                </a:solidFill>
                <a:latin typeface="&amp;quot"/>
              </a:rPr>
              <a:t>2 </a:t>
            </a:r>
            <a:r>
              <a:rPr lang="en-US" sz="3200" dirty="0">
                <a:solidFill>
                  <a:srgbClr val="000000"/>
                </a:solidFill>
                <a:latin typeface="&amp;quot"/>
              </a:rPr>
              <a:t>And the priests could not enter the house of the </a:t>
            </a:r>
            <a:r>
              <a:rPr lang="en-US" sz="3200" cap="small" dirty="0">
                <a:solidFill>
                  <a:srgbClr val="000000"/>
                </a:solidFill>
                <a:latin typeface="&amp;quot"/>
              </a:rPr>
              <a:t>Lord</a:t>
            </a:r>
            <a:r>
              <a:rPr lang="en-US" sz="3200" dirty="0">
                <a:solidFill>
                  <a:srgbClr val="000000"/>
                </a:solidFill>
                <a:latin typeface="&amp;quot"/>
              </a:rPr>
              <a:t>, because </a:t>
            </a:r>
            <a:r>
              <a:rPr lang="en-US" sz="3200" b="1" dirty="0">
                <a:solidFill>
                  <a:srgbClr val="000000"/>
                </a:solidFill>
                <a:latin typeface="&amp;quot"/>
              </a:rPr>
              <a:t>the glory of the </a:t>
            </a:r>
            <a:r>
              <a:rPr lang="en-US" sz="3200" b="1" cap="small" dirty="0">
                <a:solidFill>
                  <a:srgbClr val="000000"/>
                </a:solidFill>
                <a:latin typeface="&amp;quot"/>
              </a:rPr>
              <a:t>Lord</a:t>
            </a:r>
            <a:r>
              <a:rPr lang="en-US" sz="3200" b="1" dirty="0">
                <a:solidFill>
                  <a:srgbClr val="000000"/>
                </a:solidFill>
                <a:latin typeface="&amp;quot"/>
              </a:rPr>
              <a:t> had filled the </a:t>
            </a:r>
            <a:r>
              <a:rPr lang="en-US" sz="3200" b="1" cap="small" dirty="0">
                <a:solidFill>
                  <a:srgbClr val="000000"/>
                </a:solidFill>
                <a:latin typeface="&amp;quot"/>
              </a:rPr>
              <a:t>Lord</a:t>
            </a:r>
            <a:r>
              <a:rPr lang="en-US" sz="3200" b="1" dirty="0">
                <a:solidFill>
                  <a:srgbClr val="000000"/>
                </a:solidFill>
                <a:latin typeface="&amp;quot"/>
              </a:rPr>
              <a:t>’s house</a:t>
            </a:r>
            <a:r>
              <a:rPr lang="en-US" sz="3200" dirty="0">
                <a:solidFill>
                  <a:srgbClr val="000000"/>
                </a:solidFill>
                <a:latin typeface="&amp;quot"/>
              </a:rPr>
              <a:t>. </a:t>
            </a:r>
            <a:r>
              <a:rPr lang="en-US" sz="3200" b="1" baseline="30000" dirty="0">
                <a:solidFill>
                  <a:srgbClr val="000000"/>
                </a:solidFill>
                <a:latin typeface="&amp;quot"/>
              </a:rPr>
              <a:t>3 </a:t>
            </a:r>
            <a:r>
              <a:rPr lang="en-US" sz="3200" dirty="0">
                <a:solidFill>
                  <a:srgbClr val="000000"/>
                </a:solidFill>
                <a:latin typeface="&amp;quot"/>
              </a:rPr>
              <a:t>When all the children of Israel saw how the fire came down, and </a:t>
            </a:r>
            <a:r>
              <a:rPr lang="en-US" sz="3200" b="1" dirty="0">
                <a:solidFill>
                  <a:srgbClr val="000000"/>
                </a:solidFill>
                <a:latin typeface="&amp;quot"/>
              </a:rPr>
              <a:t>the glory of the </a:t>
            </a:r>
            <a:r>
              <a:rPr lang="en-US" sz="3200" b="1" cap="small" dirty="0">
                <a:solidFill>
                  <a:srgbClr val="000000"/>
                </a:solidFill>
                <a:latin typeface="&amp;quot"/>
              </a:rPr>
              <a:t>Lord</a:t>
            </a:r>
            <a:r>
              <a:rPr lang="en-US" sz="3200" b="1" dirty="0">
                <a:solidFill>
                  <a:srgbClr val="000000"/>
                </a:solidFill>
                <a:latin typeface="&amp;quot"/>
              </a:rPr>
              <a:t> </a:t>
            </a:r>
            <a:r>
              <a:rPr lang="en-US" sz="3200" dirty="0">
                <a:solidFill>
                  <a:srgbClr val="000000"/>
                </a:solidFill>
                <a:latin typeface="&amp;quot"/>
              </a:rPr>
              <a:t>on the temple, they bowed their faces to the ground on the pavement, and worshiped and praised the </a:t>
            </a:r>
            <a:r>
              <a:rPr lang="en-US" sz="3200" cap="small" dirty="0">
                <a:solidFill>
                  <a:srgbClr val="000000"/>
                </a:solidFill>
                <a:latin typeface="&amp;quot"/>
              </a:rPr>
              <a:t>Lord</a:t>
            </a:r>
            <a:r>
              <a:rPr lang="en-US" sz="3200" dirty="0">
                <a:solidFill>
                  <a:srgbClr val="000000"/>
                </a:solidFill>
                <a:latin typeface="&amp;quot"/>
              </a:rPr>
              <a:t>, saying:</a:t>
            </a:r>
          </a:p>
          <a:p>
            <a:r>
              <a:rPr lang="en-US" sz="3200" dirty="0">
                <a:solidFill>
                  <a:srgbClr val="000000"/>
                </a:solidFill>
                <a:latin typeface="&amp;quot"/>
              </a:rPr>
              <a:t>“For He is good,</a:t>
            </a:r>
            <a:br>
              <a:rPr lang="en-US" sz="3200" dirty="0">
                <a:solidFill>
                  <a:srgbClr val="000000"/>
                </a:solidFill>
                <a:latin typeface="&amp;quot"/>
              </a:rPr>
            </a:br>
            <a:r>
              <a:rPr lang="en-US" sz="3200" dirty="0">
                <a:solidFill>
                  <a:srgbClr val="000000"/>
                </a:solidFill>
                <a:latin typeface="&amp;quot"/>
              </a:rPr>
              <a:t>For His mercy endures forever.”</a:t>
            </a:r>
          </a:p>
          <a:p>
            <a:r>
              <a:rPr lang="en-US" sz="3200" b="0" i="1" u="none" strike="noStrike" dirty="0">
                <a:solidFill>
                  <a:srgbClr val="000000"/>
                </a:solidFill>
                <a:effectLst/>
                <a:latin typeface="&amp;quot"/>
              </a:rPr>
              <a:t>2 Chronicles 7:1-3</a:t>
            </a:r>
          </a:p>
        </p:txBody>
      </p:sp>
    </p:spTree>
    <p:extLst>
      <p:ext uri="{BB962C8B-B14F-4D97-AF65-F5344CB8AC3E}">
        <p14:creationId xmlns:p14="http://schemas.microsoft.com/office/powerpoint/2010/main" val="29912122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152B70B-8836-4CC2-94AA-701C965BEFDE}"/>
              </a:ext>
            </a:extLst>
          </p:cNvPr>
          <p:cNvSpPr/>
          <p:nvPr/>
        </p:nvSpPr>
        <p:spPr>
          <a:xfrm>
            <a:off x="0" y="0"/>
            <a:ext cx="8892209" cy="4031873"/>
          </a:xfrm>
          <a:prstGeom prst="rect">
            <a:avLst/>
          </a:prstGeom>
        </p:spPr>
        <p:txBody>
          <a:bodyPr wrap="square">
            <a:spAutoFit/>
          </a:bodyPr>
          <a:lstStyle/>
          <a:p>
            <a:r>
              <a:rPr lang="en-US" sz="3200" b="1" baseline="30000" dirty="0"/>
              <a:t>23 </a:t>
            </a:r>
            <a:r>
              <a:rPr lang="en-US" sz="3200" dirty="0"/>
              <a:t>And Moses and Aaron went into the tabernacle of meeting, and came out and blessed the people. </a:t>
            </a:r>
            <a:r>
              <a:rPr lang="en-US" sz="3200" b="1" dirty="0"/>
              <a:t>Then the glory of the </a:t>
            </a:r>
            <a:r>
              <a:rPr lang="en-US" sz="3200" b="1" cap="small" dirty="0"/>
              <a:t>Lord</a:t>
            </a:r>
            <a:r>
              <a:rPr lang="en-US" sz="3200" b="1" dirty="0"/>
              <a:t> appeared to all the people</a:t>
            </a:r>
            <a:r>
              <a:rPr lang="en-US" sz="3200" dirty="0"/>
              <a:t>, </a:t>
            </a:r>
            <a:r>
              <a:rPr lang="en-US" sz="3200" b="1" baseline="30000" dirty="0"/>
              <a:t>24 </a:t>
            </a:r>
            <a:r>
              <a:rPr lang="en-US" sz="3200" dirty="0"/>
              <a:t>and fire came out from before the </a:t>
            </a:r>
            <a:r>
              <a:rPr lang="en-US" sz="3200" cap="small" dirty="0"/>
              <a:t>Lord</a:t>
            </a:r>
            <a:r>
              <a:rPr lang="en-US" sz="3200" dirty="0"/>
              <a:t> and consumed the burnt offering and the fat on the altar. When all the people saw it, they shouted and fell on their faces.</a:t>
            </a:r>
          </a:p>
          <a:p>
            <a:r>
              <a:rPr lang="en-US" sz="3200" b="0" i="1" u="none" strike="noStrike" dirty="0">
                <a:solidFill>
                  <a:srgbClr val="000000"/>
                </a:solidFill>
                <a:effectLst/>
                <a:latin typeface="&amp;quot"/>
              </a:rPr>
              <a:t>													Leviticus 9:23-24</a:t>
            </a:r>
          </a:p>
        </p:txBody>
      </p:sp>
    </p:spTree>
    <p:extLst>
      <p:ext uri="{BB962C8B-B14F-4D97-AF65-F5344CB8AC3E}">
        <p14:creationId xmlns:p14="http://schemas.microsoft.com/office/powerpoint/2010/main" val="1553192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looking at the camera&#10;&#10;Description automatically generated">
            <a:extLst>
              <a:ext uri="{FF2B5EF4-FFF2-40B4-BE49-F238E27FC236}">
                <a16:creationId xmlns:a16="http://schemas.microsoft.com/office/drawing/2014/main" id="{AC3BDE15-4AEB-4A91-83AA-0235B5123F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64945" y="3975652"/>
            <a:ext cx="2179055" cy="2882348"/>
          </a:xfrm>
          <a:prstGeom prst="rect">
            <a:avLst/>
          </a:prstGeom>
        </p:spPr>
      </p:pic>
      <p:sp>
        <p:nvSpPr>
          <p:cNvPr id="4" name="Rectangle 3">
            <a:extLst>
              <a:ext uri="{FF2B5EF4-FFF2-40B4-BE49-F238E27FC236}">
                <a16:creationId xmlns:a16="http://schemas.microsoft.com/office/drawing/2014/main" id="{32C763F0-A53A-4FA2-B379-71466DF22B5C}"/>
              </a:ext>
            </a:extLst>
          </p:cNvPr>
          <p:cNvSpPr/>
          <p:nvPr/>
        </p:nvSpPr>
        <p:spPr>
          <a:xfrm>
            <a:off x="66261" y="820245"/>
            <a:ext cx="9011478" cy="2062103"/>
          </a:xfrm>
          <a:prstGeom prst="rect">
            <a:avLst/>
          </a:prstGeom>
        </p:spPr>
        <p:txBody>
          <a:bodyPr wrap="square">
            <a:spAutoFit/>
          </a:bodyPr>
          <a:lstStyle/>
          <a:p>
            <a:r>
              <a:rPr lang="en-US" sz="3200" dirty="0">
                <a:solidFill>
                  <a:srgbClr val="000000"/>
                </a:solidFill>
                <a:latin typeface="&amp;quot"/>
              </a:rPr>
              <a:t>And the Word became flesh and </a:t>
            </a:r>
            <a:r>
              <a:rPr lang="en-US" sz="3200" b="1" dirty="0">
                <a:solidFill>
                  <a:srgbClr val="000000"/>
                </a:solidFill>
                <a:latin typeface="&amp;quot"/>
              </a:rPr>
              <a:t>dwelt</a:t>
            </a:r>
            <a:r>
              <a:rPr lang="en-US" sz="3200" dirty="0">
                <a:solidFill>
                  <a:srgbClr val="000000"/>
                </a:solidFill>
                <a:latin typeface="&amp;quot"/>
              </a:rPr>
              <a:t> among us, and we beheld His glory, the glory as of the only begotten of the Father, full of grace and truth.</a:t>
            </a:r>
          </a:p>
          <a:p>
            <a:r>
              <a:rPr lang="en-US" sz="3200" dirty="0">
                <a:solidFill>
                  <a:srgbClr val="000000"/>
                </a:solidFill>
                <a:latin typeface="&amp;quot"/>
              </a:rPr>
              <a:t>															</a:t>
            </a:r>
            <a:r>
              <a:rPr lang="en-US" sz="3200" i="1" dirty="0">
                <a:solidFill>
                  <a:srgbClr val="000000"/>
                </a:solidFill>
                <a:latin typeface="&amp;quot"/>
              </a:rPr>
              <a:t>John 1:14</a:t>
            </a:r>
            <a:endParaRPr lang="en-US" sz="3200" i="1" dirty="0">
              <a:latin typeface="&amp;quot"/>
            </a:endParaRPr>
          </a:p>
        </p:txBody>
      </p:sp>
    </p:spTree>
    <p:extLst>
      <p:ext uri="{BB962C8B-B14F-4D97-AF65-F5344CB8AC3E}">
        <p14:creationId xmlns:p14="http://schemas.microsoft.com/office/powerpoint/2010/main" val="3216150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looking at the camera&#10;&#10;Description automatically generated">
            <a:extLst>
              <a:ext uri="{FF2B5EF4-FFF2-40B4-BE49-F238E27FC236}">
                <a16:creationId xmlns:a16="http://schemas.microsoft.com/office/drawing/2014/main" id="{AC3BDE15-4AEB-4A91-83AA-0235B5123F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64945" y="3975652"/>
            <a:ext cx="2179055" cy="2882348"/>
          </a:xfrm>
          <a:prstGeom prst="rect">
            <a:avLst/>
          </a:prstGeom>
        </p:spPr>
      </p:pic>
      <p:sp>
        <p:nvSpPr>
          <p:cNvPr id="4" name="Rectangle 3">
            <a:extLst>
              <a:ext uri="{FF2B5EF4-FFF2-40B4-BE49-F238E27FC236}">
                <a16:creationId xmlns:a16="http://schemas.microsoft.com/office/drawing/2014/main" id="{32C763F0-A53A-4FA2-B379-71466DF22B5C}"/>
              </a:ext>
            </a:extLst>
          </p:cNvPr>
          <p:cNvSpPr/>
          <p:nvPr/>
        </p:nvSpPr>
        <p:spPr>
          <a:xfrm>
            <a:off x="66261" y="820245"/>
            <a:ext cx="9011478" cy="2062103"/>
          </a:xfrm>
          <a:prstGeom prst="rect">
            <a:avLst/>
          </a:prstGeom>
        </p:spPr>
        <p:txBody>
          <a:bodyPr wrap="square">
            <a:spAutoFit/>
          </a:bodyPr>
          <a:lstStyle/>
          <a:p>
            <a:r>
              <a:rPr lang="en-US" sz="3200" dirty="0">
                <a:solidFill>
                  <a:srgbClr val="000000"/>
                </a:solidFill>
                <a:latin typeface="&amp;quot"/>
              </a:rPr>
              <a:t>And the Word became flesh and </a:t>
            </a:r>
            <a:r>
              <a:rPr lang="en-US" sz="3200" b="1" dirty="0">
                <a:solidFill>
                  <a:srgbClr val="000000"/>
                </a:solidFill>
                <a:latin typeface="&amp;quot"/>
              </a:rPr>
              <a:t>dwelt</a:t>
            </a:r>
            <a:r>
              <a:rPr lang="en-US" sz="3200" dirty="0">
                <a:solidFill>
                  <a:srgbClr val="000000"/>
                </a:solidFill>
                <a:latin typeface="&amp;quot"/>
              </a:rPr>
              <a:t> among us, and we beheld </a:t>
            </a:r>
            <a:r>
              <a:rPr lang="en-US" sz="3200" b="1" dirty="0">
                <a:solidFill>
                  <a:srgbClr val="000000"/>
                </a:solidFill>
                <a:latin typeface="&amp;quot"/>
              </a:rPr>
              <a:t>His glory, the glory as of the only begotten of the Father</a:t>
            </a:r>
            <a:r>
              <a:rPr lang="en-US" sz="3200" dirty="0">
                <a:solidFill>
                  <a:srgbClr val="000000"/>
                </a:solidFill>
                <a:latin typeface="&amp;quot"/>
              </a:rPr>
              <a:t>, full of grace and truth.</a:t>
            </a:r>
          </a:p>
          <a:p>
            <a:r>
              <a:rPr lang="en-US" sz="3200" dirty="0">
                <a:solidFill>
                  <a:srgbClr val="000000"/>
                </a:solidFill>
                <a:latin typeface="&amp;quot"/>
              </a:rPr>
              <a:t>															</a:t>
            </a:r>
            <a:r>
              <a:rPr lang="en-US" sz="3200" i="1" dirty="0">
                <a:solidFill>
                  <a:srgbClr val="000000"/>
                </a:solidFill>
                <a:latin typeface="&amp;quot"/>
              </a:rPr>
              <a:t>John 1:14</a:t>
            </a:r>
            <a:endParaRPr lang="en-US" sz="3200" i="1" dirty="0">
              <a:latin typeface="&amp;quot"/>
            </a:endParaRPr>
          </a:p>
        </p:txBody>
      </p:sp>
    </p:spTree>
    <p:extLst>
      <p:ext uri="{BB962C8B-B14F-4D97-AF65-F5344CB8AC3E}">
        <p14:creationId xmlns:p14="http://schemas.microsoft.com/office/powerpoint/2010/main" val="22769170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looking at the camera&#10;&#10;Description automatically generated">
            <a:extLst>
              <a:ext uri="{FF2B5EF4-FFF2-40B4-BE49-F238E27FC236}">
                <a16:creationId xmlns:a16="http://schemas.microsoft.com/office/drawing/2014/main" id="{AC3BDE15-4AEB-4A91-83AA-0235B5123F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64945" y="3975652"/>
            <a:ext cx="2179055" cy="2882348"/>
          </a:xfrm>
          <a:prstGeom prst="rect">
            <a:avLst/>
          </a:prstGeom>
        </p:spPr>
      </p:pic>
      <p:sp>
        <p:nvSpPr>
          <p:cNvPr id="4" name="Rectangle 3">
            <a:extLst>
              <a:ext uri="{FF2B5EF4-FFF2-40B4-BE49-F238E27FC236}">
                <a16:creationId xmlns:a16="http://schemas.microsoft.com/office/drawing/2014/main" id="{32C763F0-A53A-4FA2-B379-71466DF22B5C}"/>
              </a:ext>
            </a:extLst>
          </p:cNvPr>
          <p:cNvSpPr/>
          <p:nvPr/>
        </p:nvSpPr>
        <p:spPr>
          <a:xfrm>
            <a:off x="66261" y="0"/>
            <a:ext cx="9011478" cy="3539430"/>
          </a:xfrm>
          <a:prstGeom prst="rect">
            <a:avLst/>
          </a:prstGeom>
        </p:spPr>
        <p:txBody>
          <a:bodyPr wrap="square">
            <a:spAutoFit/>
          </a:bodyPr>
          <a:lstStyle/>
          <a:p>
            <a:r>
              <a:rPr lang="en-US" sz="3200" b="1" baseline="30000" dirty="0"/>
              <a:t>19 </a:t>
            </a:r>
            <a:r>
              <a:rPr lang="en-US" sz="3200" dirty="0"/>
              <a:t>Jesus answered and said to them, “Destroy this </a:t>
            </a:r>
            <a:r>
              <a:rPr lang="en-US" sz="3200" b="1" dirty="0"/>
              <a:t>temple</a:t>
            </a:r>
            <a:r>
              <a:rPr lang="en-US" sz="3200" dirty="0"/>
              <a:t>, and in three days I will raise it up.”</a:t>
            </a:r>
          </a:p>
          <a:p>
            <a:r>
              <a:rPr lang="en-US" sz="3200" b="1" baseline="30000" dirty="0"/>
              <a:t>20 </a:t>
            </a:r>
            <a:r>
              <a:rPr lang="en-US" sz="3200" dirty="0"/>
              <a:t>Then the Jews said, “It has taken forty-six years to build this </a:t>
            </a:r>
            <a:r>
              <a:rPr lang="en-US" sz="3200" b="1" dirty="0"/>
              <a:t>temple</a:t>
            </a:r>
            <a:r>
              <a:rPr lang="en-US" sz="3200" dirty="0"/>
              <a:t>, and will You raise it up in three days?”</a:t>
            </a:r>
          </a:p>
          <a:p>
            <a:r>
              <a:rPr lang="en-US" sz="3200" b="1" baseline="30000" dirty="0"/>
              <a:t>21 </a:t>
            </a:r>
            <a:r>
              <a:rPr lang="en-US" sz="3200" dirty="0"/>
              <a:t>But He was speaking of the </a:t>
            </a:r>
            <a:r>
              <a:rPr lang="en-US" sz="3200" b="1" dirty="0"/>
              <a:t>temple</a:t>
            </a:r>
            <a:r>
              <a:rPr lang="en-US" sz="3200" dirty="0"/>
              <a:t> of His body.</a:t>
            </a:r>
          </a:p>
          <a:p>
            <a:r>
              <a:rPr lang="en-US" sz="3200" dirty="0"/>
              <a:t>														</a:t>
            </a:r>
            <a:r>
              <a:rPr lang="en-US" sz="3200" i="1" dirty="0"/>
              <a:t>John 2:19-21</a:t>
            </a:r>
          </a:p>
        </p:txBody>
      </p:sp>
    </p:spTree>
    <p:extLst>
      <p:ext uri="{BB962C8B-B14F-4D97-AF65-F5344CB8AC3E}">
        <p14:creationId xmlns:p14="http://schemas.microsoft.com/office/powerpoint/2010/main" val="2955413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2C763F0-A53A-4FA2-B379-71466DF22B5C}"/>
              </a:ext>
            </a:extLst>
          </p:cNvPr>
          <p:cNvSpPr/>
          <p:nvPr/>
        </p:nvSpPr>
        <p:spPr>
          <a:xfrm>
            <a:off x="66261" y="0"/>
            <a:ext cx="9011478" cy="2554545"/>
          </a:xfrm>
          <a:prstGeom prst="rect">
            <a:avLst/>
          </a:prstGeom>
        </p:spPr>
        <p:txBody>
          <a:bodyPr wrap="square">
            <a:spAutoFit/>
          </a:bodyPr>
          <a:lstStyle/>
          <a:p>
            <a:r>
              <a:rPr lang="en-US" sz="3200" b="1" baseline="30000" dirty="0"/>
              <a:t>16 </a:t>
            </a:r>
            <a:r>
              <a:rPr lang="en-US" sz="3200" dirty="0"/>
              <a:t>Do you not know that you are the temple of God and that the Spirit of God dwells in you? </a:t>
            </a:r>
            <a:r>
              <a:rPr lang="en-US" sz="3200" b="1" baseline="30000" dirty="0"/>
              <a:t>17 </a:t>
            </a:r>
            <a:r>
              <a:rPr lang="en-US" sz="3200" dirty="0"/>
              <a:t>If anyone defiles the temple of God, God will destroy him. For the temple of God is holy, which temple you are.</a:t>
            </a:r>
          </a:p>
          <a:p>
            <a:r>
              <a:rPr lang="en-US" sz="3200" dirty="0"/>
              <a:t>											</a:t>
            </a:r>
            <a:r>
              <a:rPr lang="en-US" sz="3200" i="1" dirty="0"/>
              <a:t>1 Corinthians 3:16-17</a:t>
            </a:r>
          </a:p>
        </p:txBody>
      </p:sp>
      <p:sp>
        <p:nvSpPr>
          <p:cNvPr id="2" name="Rectangle 1">
            <a:extLst>
              <a:ext uri="{FF2B5EF4-FFF2-40B4-BE49-F238E27FC236}">
                <a16:creationId xmlns:a16="http://schemas.microsoft.com/office/drawing/2014/main" id="{88FE5F24-5539-4CC0-AD9D-63D75CDA6DFB}"/>
              </a:ext>
            </a:extLst>
          </p:cNvPr>
          <p:cNvSpPr/>
          <p:nvPr/>
        </p:nvSpPr>
        <p:spPr>
          <a:xfrm>
            <a:off x="66261" y="3320463"/>
            <a:ext cx="8918713" cy="3046988"/>
          </a:xfrm>
          <a:prstGeom prst="rect">
            <a:avLst/>
          </a:prstGeom>
        </p:spPr>
        <p:txBody>
          <a:bodyPr wrap="square">
            <a:spAutoFit/>
          </a:bodyPr>
          <a:lstStyle/>
          <a:p>
            <a:r>
              <a:rPr lang="en-US" sz="3200" b="1" baseline="30000" dirty="0">
                <a:solidFill>
                  <a:srgbClr val="000000"/>
                </a:solidFill>
                <a:latin typeface="&amp;quot"/>
              </a:rPr>
              <a:t>19 </a:t>
            </a:r>
            <a:r>
              <a:rPr lang="en-US" sz="3200" dirty="0">
                <a:solidFill>
                  <a:srgbClr val="000000"/>
                </a:solidFill>
                <a:latin typeface="&amp;quot"/>
              </a:rPr>
              <a:t>Or do you not know that your body is the temple of the Holy Spirit who is in you, whom you have from God, and you are not your own? </a:t>
            </a:r>
            <a:r>
              <a:rPr lang="en-US" sz="3200" b="1" baseline="30000" dirty="0">
                <a:solidFill>
                  <a:srgbClr val="000000"/>
                </a:solidFill>
                <a:latin typeface="&amp;quot"/>
              </a:rPr>
              <a:t>20 </a:t>
            </a:r>
            <a:r>
              <a:rPr lang="en-US" sz="3200" dirty="0">
                <a:solidFill>
                  <a:srgbClr val="000000"/>
                </a:solidFill>
                <a:latin typeface="&amp;quot"/>
              </a:rPr>
              <a:t>For you were bought at a price; therefore glorify God in your body and in your spirit, which are God’s. </a:t>
            </a:r>
          </a:p>
          <a:p>
            <a:r>
              <a:rPr lang="en-US" sz="3200" dirty="0">
                <a:solidFill>
                  <a:srgbClr val="000000"/>
                </a:solidFill>
                <a:latin typeface="&amp;quot"/>
              </a:rPr>
              <a:t>											</a:t>
            </a:r>
            <a:r>
              <a:rPr lang="en-US" sz="3200" i="1" dirty="0">
                <a:solidFill>
                  <a:srgbClr val="000000"/>
                </a:solidFill>
                <a:latin typeface="&amp;quot"/>
              </a:rPr>
              <a:t>1 Corinthians 6:19-20</a:t>
            </a:r>
            <a:endParaRPr lang="en-US" sz="3200" i="1" dirty="0"/>
          </a:p>
        </p:txBody>
      </p:sp>
    </p:spTree>
    <p:extLst>
      <p:ext uri="{BB962C8B-B14F-4D97-AF65-F5344CB8AC3E}">
        <p14:creationId xmlns:p14="http://schemas.microsoft.com/office/powerpoint/2010/main" val="18821343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2C763F0-A53A-4FA2-B379-71466DF22B5C}"/>
              </a:ext>
            </a:extLst>
          </p:cNvPr>
          <p:cNvSpPr/>
          <p:nvPr/>
        </p:nvSpPr>
        <p:spPr>
          <a:xfrm>
            <a:off x="66261" y="0"/>
            <a:ext cx="9011478" cy="2554545"/>
          </a:xfrm>
          <a:prstGeom prst="rect">
            <a:avLst/>
          </a:prstGeom>
        </p:spPr>
        <p:txBody>
          <a:bodyPr wrap="square">
            <a:spAutoFit/>
          </a:bodyPr>
          <a:lstStyle/>
          <a:p>
            <a:r>
              <a:rPr lang="en-US" sz="3200" b="1" baseline="30000" dirty="0"/>
              <a:t>16 </a:t>
            </a:r>
            <a:r>
              <a:rPr lang="en-US" sz="3200" dirty="0"/>
              <a:t>Do you not know that </a:t>
            </a:r>
            <a:r>
              <a:rPr lang="en-US" sz="3200" b="1" dirty="0"/>
              <a:t>you are the temple of God </a:t>
            </a:r>
            <a:r>
              <a:rPr lang="en-US" sz="3200" dirty="0"/>
              <a:t>and that the Spirit of God dwells in you? </a:t>
            </a:r>
            <a:r>
              <a:rPr lang="en-US" sz="3200" b="1" baseline="30000" dirty="0"/>
              <a:t>17 </a:t>
            </a:r>
            <a:r>
              <a:rPr lang="en-US" sz="3200" dirty="0"/>
              <a:t>If anyone defiles the temple of God, God will destroy him. For the temple of God is holy, which temple you are.</a:t>
            </a:r>
          </a:p>
          <a:p>
            <a:r>
              <a:rPr lang="en-US" sz="3200" dirty="0"/>
              <a:t>											</a:t>
            </a:r>
            <a:r>
              <a:rPr lang="en-US" sz="3200" i="1" dirty="0"/>
              <a:t>1 Corinthians 3:16-17</a:t>
            </a:r>
          </a:p>
        </p:txBody>
      </p:sp>
      <p:sp>
        <p:nvSpPr>
          <p:cNvPr id="2" name="Rectangle 1">
            <a:extLst>
              <a:ext uri="{FF2B5EF4-FFF2-40B4-BE49-F238E27FC236}">
                <a16:creationId xmlns:a16="http://schemas.microsoft.com/office/drawing/2014/main" id="{88FE5F24-5539-4CC0-AD9D-63D75CDA6DFB}"/>
              </a:ext>
            </a:extLst>
          </p:cNvPr>
          <p:cNvSpPr/>
          <p:nvPr/>
        </p:nvSpPr>
        <p:spPr>
          <a:xfrm>
            <a:off x="66261" y="3320463"/>
            <a:ext cx="8918713" cy="3046988"/>
          </a:xfrm>
          <a:prstGeom prst="rect">
            <a:avLst/>
          </a:prstGeom>
        </p:spPr>
        <p:txBody>
          <a:bodyPr wrap="square">
            <a:spAutoFit/>
          </a:bodyPr>
          <a:lstStyle/>
          <a:p>
            <a:r>
              <a:rPr lang="en-US" sz="3200" b="1" baseline="30000" dirty="0">
                <a:solidFill>
                  <a:srgbClr val="000000"/>
                </a:solidFill>
                <a:latin typeface="&amp;quot"/>
              </a:rPr>
              <a:t>19 </a:t>
            </a:r>
            <a:r>
              <a:rPr lang="en-US" sz="3200" dirty="0">
                <a:solidFill>
                  <a:srgbClr val="000000"/>
                </a:solidFill>
                <a:latin typeface="&amp;quot"/>
              </a:rPr>
              <a:t>Or do you not know that </a:t>
            </a:r>
            <a:r>
              <a:rPr lang="en-US" sz="3200" b="1" dirty="0">
                <a:solidFill>
                  <a:srgbClr val="000000"/>
                </a:solidFill>
                <a:latin typeface="&amp;quot"/>
              </a:rPr>
              <a:t>your body is the temple </a:t>
            </a:r>
            <a:r>
              <a:rPr lang="en-US" sz="3200" dirty="0">
                <a:solidFill>
                  <a:srgbClr val="000000"/>
                </a:solidFill>
                <a:latin typeface="&amp;quot"/>
              </a:rPr>
              <a:t>of the Holy Spirit who is in you, whom you have from God, and you are not your own? </a:t>
            </a:r>
            <a:r>
              <a:rPr lang="en-US" sz="3200" b="1" baseline="30000" dirty="0">
                <a:solidFill>
                  <a:srgbClr val="000000"/>
                </a:solidFill>
                <a:latin typeface="&amp;quot"/>
              </a:rPr>
              <a:t>20 </a:t>
            </a:r>
            <a:r>
              <a:rPr lang="en-US" sz="3200" dirty="0">
                <a:solidFill>
                  <a:srgbClr val="000000"/>
                </a:solidFill>
                <a:latin typeface="&amp;quot"/>
              </a:rPr>
              <a:t>For you were bought at a price; therefore glorify God in your body and in your spirit, which are God’s. </a:t>
            </a:r>
          </a:p>
          <a:p>
            <a:r>
              <a:rPr lang="en-US" sz="3200" dirty="0">
                <a:solidFill>
                  <a:srgbClr val="000000"/>
                </a:solidFill>
                <a:latin typeface="&amp;quot"/>
              </a:rPr>
              <a:t>											</a:t>
            </a:r>
            <a:r>
              <a:rPr lang="en-US" sz="3200" i="1" dirty="0">
                <a:solidFill>
                  <a:srgbClr val="000000"/>
                </a:solidFill>
                <a:latin typeface="&amp;quot"/>
              </a:rPr>
              <a:t>1 Corinthians 6:19-20</a:t>
            </a:r>
            <a:endParaRPr lang="en-US" sz="3200" i="1" dirty="0"/>
          </a:p>
        </p:txBody>
      </p:sp>
    </p:spTree>
    <p:extLst>
      <p:ext uri="{BB962C8B-B14F-4D97-AF65-F5344CB8AC3E}">
        <p14:creationId xmlns:p14="http://schemas.microsoft.com/office/powerpoint/2010/main" val="141788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2C763F0-A53A-4FA2-B379-71466DF22B5C}"/>
              </a:ext>
            </a:extLst>
          </p:cNvPr>
          <p:cNvSpPr/>
          <p:nvPr/>
        </p:nvSpPr>
        <p:spPr>
          <a:xfrm>
            <a:off x="66261" y="0"/>
            <a:ext cx="9011478" cy="2554545"/>
          </a:xfrm>
          <a:prstGeom prst="rect">
            <a:avLst/>
          </a:prstGeom>
        </p:spPr>
        <p:txBody>
          <a:bodyPr wrap="square">
            <a:spAutoFit/>
          </a:bodyPr>
          <a:lstStyle/>
          <a:p>
            <a:r>
              <a:rPr lang="en-US" sz="3200" b="1" baseline="30000" dirty="0"/>
              <a:t>16 </a:t>
            </a:r>
            <a:r>
              <a:rPr lang="en-US" sz="3200" dirty="0"/>
              <a:t>Do you not know that you are the temple of God and that </a:t>
            </a:r>
            <a:r>
              <a:rPr lang="en-US" sz="3200" b="1" dirty="0"/>
              <a:t>the Spirit of God dwells in you</a:t>
            </a:r>
            <a:r>
              <a:rPr lang="en-US" sz="3200" dirty="0"/>
              <a:t>? </a:t>
            </a:r>
            <a:r>
              <a:rPr lang="en-US" sz="3200" b="1" baseline="30000" dirty="0"/>
              <a:t>17 </a:t>
            </a:r>
            <a:r>
              <a:rPr lang="en-US" sz="3200" dirty="0"/>
              <a:t>If anyone defiles the temple of God, God will destroy him. For the temple of God is holy, which temple you are.</a:t>
            </a:r>
          </a:p>
          <a:p>
            <a:r>
              <a:rPr lang="en-US" sz="3200" dirty="0"/>
              <a:t>											</a:t>
            </a:r>
            <a:r>
              <a:rPr lang="en-US" sz="3200" i="1" dirty="0"/>
              <a:t>1 Corinthians 3:16-17</a:t>
            </a:r>
          </a:p>
        </p:txBody>
      </p:sp>
      <p:sp>
        <p:nvSpPr>
          <p:cNvPr id="2" name="Rectangle 1">
            <a:extLst>
              <a:ext uri="{FF2B5EF4-FFF2-40B4-BE49-F238E27FC236}">
                <a16:creationId xmlns:a16="http://schemas.microsoft.com/office/drawing/2014/main" id="{88FE5F24-5539-4CC0-AD9D-63D75CDA6DFB}"/>
              </a:ext>
            </a:extLst>
          </p:cNvPr>
          <p:cNvSpPr/>
          <p:nvPr/>
        </p:nvSpPr>
        <p:spPr>
          <a:xfrm>
            <a:off x="66261" y="3320463"/>
            <a:ext cx="8918713" cy="3046988"/>
          </a:xfrm>
          <a:prstGeom prst="rect">
            <a:avLst/>
          </a:prstGeom>
        </p:spPr>
        <p:txBody>
          <a:bodyPr wrap="square">
            <a:spAutoFit/>
          </a:bodyPr>
          <a:lstStyle/>
          <a:p>
            <a:r>
              <a:rPr lang="en-US" sz="3200" b="1" baseline="30000" dirty="0">
                <a:solidFill>
                  <a:srgbClr val="000000"/>
                </a:solidFill>
                <a:latin typeface="&amp;quot"/>
              </a:rPr>
              <a:t>19 </a:t>
            </a:r>
            <a:r>
              <a:rPr lang="en-US" sz="3200" dirty="0">
                <a:solidFill>
                  <a:srgbClr val="000000"/>
                </a:solidFill>
                <a:latin typeface="&amp;quot"/>
              </a:rPr>
              <a:t>Or do you not know that your body is the temple of </a:t>
            </a:r>
            <a:r>
              <a:rPr lang="en-US" sz="3200" b="1" dirty="0">
                <a:solidFill>
                  <a:srgbClr val="000000"/>
                </a:solidFill>
                <a:latin typeface="&amp;quot"/>
              </a:rPr>
              <a:t>the Holy Spirit who is in you</a:t>
            </a:r>
            <a:r>
              <a:rPr lang="en-US" sz="3200" dirty="0">
                <a:solidFill>
                  <a:srgbClr val="000000"/>
                </a:solidFill>
                <a:latin typeface="&amp;quot"/>
              </a:rPr>
              <a:t>, whom you have from God, and you are not your own? </a:t>
            </a:r>
            <a:r>
              <a:rPr lang="en-US" sz="3200" b="1" baseline="30000" dirty="0">
                <a:solidFill>
                  <a:srgbClr val="000000"/>
                </a:solidFill>
                <a:latin typeface="&amp;quot"/>
              </a:rPr>
              <a:t>20 </a:t>
            </a:r>
            <a:r>
              <a:rPr lang="en-US" sz="3200" dirty="0">
                <a:solidFill>
                  <a:srgbClr val="000000"/>
                </a:solidFill>
                <a:latin typeface="&amp;quot"/>
              </a:rPr>
              <a:t>For you were bought at a price; therefore glorify God in your body and in your spirit, which are God’s. </a:t>
            </a:r>
          </a:p>
          <a:p>
            <a:r>
              <a:rPr lang="en-US" sz="3200" dirty="0">
                <a:solidFill>
                  <a:srgbClr val="000000"/>
                </a:solidFill>
                <a:latin typeface="&amp;quot"/>
              </a:rPr>
              <a:t>											</a:t>
            </a:r>
            <a:r>
              <a:rPr lang="en-US" sz="3200" i="1" dirty="0">
                <a:solidFill>
                  <a:srgbClr val="000000"/>
                </a:solidFill>
                <a:latin typeface="&amp;quot"/>
              </a:rPr>
              <a:t>1 Corinthians 6:19-20</a:t>
            </a:r>
            <a:endParaRPr lang="en-US" sz="3200" i="1" dirty="0"/>
          </a:p>
        </p:txBody>
      </p:sp>
    </p:spTree>
    <p:extLst>
      <p:ext uri="{BB962C8B-B14F-4D97-AF65-F5344CB8AC3E}">
        <p14:creationId xmlns:p14="http://schemas.microsoft.com/office/powerpoint/2010/main" val="4021346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building with a mountain in the background&#10;&#10;Description automatically generated">
            <a:extLst>
              <a:ext uri="{FF2B5EF4-FFF2-40B4-BE49-F238E27FC236}">
                <a16:creationId xmlns:a16="http://schemas.microsoft.com/office/drawing/2014/main" id="{BF9004D8-B84C-4CA5-A37F-4573F559C8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0767" y="879980"/>
            <a:ext cx="6762466" cy="5978020"/>
          </a:xfrm>
          <a:prstGeom prst="rect">
            <a:avLst/>
          </a:prstGeom>
        </p:spPr>
      </p:pic>
      <p:sp>
        <p:nvSpPr>
          <p:cNvPr id="7" name="TextBox 6">
            <a:extLst>
              <a:ext uri="{FF2B5EF4-FFF2-40B4-BE49-F238E27FC236}">
                <a16:creationId xmlns:a16="http://schemas.microsoft.com/office/drawing/2014/main" id="{9C123257-89F7-4577-AD47-CBE0B2133DA2}"/>
              </a:ext>
            </a:extLst>
          </p:cNvPr>
          <p:cNvSpPr txBox="1"/>
          <p:nvPr/>
        </p:nvSpPr>
        <p:spPr>
          <a:xfrm>
            <a:off x="1" y="200908"/>
            <a:ext cx="9144000" cy="707886"/>
          </a:xfrm>
          <a:prstGeom prst="rect">
            <a:avLst/>
          </a:prstGeom>
          <a:noFill/>
        </p:spPr>
        <p:txBody>
          <a:bodyPr wrap="square" rtlCol="0">
            <a:spAutoFit/>
          </a:bodyPr>
          <a:lstStyle/>
          <a:p>
            <a:pPr algn="ctr"/>
            <a:r>
              <a:rPr lang="en-US" sz="4000" b="1" dirty="0">
                <a:latin typeface="Segoe Print" panose="02000600000000000000" pitchFamily="2" charset="0"/>
              </a:rPr>
              <a:t>Lasting Laws of Leviticus</a:t>
            </a:r>
          </a:p>
        </p:txBody>
      </p:sp>
    </p:spTree>
    <p:extLst>
      <p:ext uri="{BB962C8B-B14F-4D97-AF65-F5344CB8AC3E}">
        <p14:creationId xmlns:p14="http://schemas.microsoft.com/office/powerpoint/2010/main" val="1783652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2C763F0-A53A-4FA2-B379-71466DF22B5C}"/>
              </a:ext>
            </a:extLst>
          </p:cNvPr>
          <p:cNvSpPr/>
          <p:nvPr/>
        </p:nvSpPr>
        <p:spPr>
          <a:xfrm>
            <a:off x="66261" y="0"/>
            <a:ext cx="9011478" cy="2554545"/>
          </a:xfrm>
          <a:prstGeom prst="rect">
            <a:avLst/>
          </a:prstGeom>
        </p:spPr>
        <p:txBody>
          <a:bodyPr wrap="square">
            <a:spAutoFit/>
          </a:bodyPr>
          <a:lstStyle/>
          <a:p>
            <a:r>
              <a:rPr lang="en-US" sz="3200" b="1" baseline="30000" dirty="0"/>
              <a:t>16 </a:t>
            </a:r>
            <a:r>
              <a:rPr lang="en-US" sz="3200" dirty="0"/>
              <a:t>Do you not know that you are the temple of God and that the Spirit of God dwells in you? </a:t>
            </a:r>
            <a:r>
              <a:rPr lang="en-US" sz="3200" b="1" baseline="30000" dirty="0"/>
              <a:t>17 </a:t>
            </a:r>
            <a:r>
              <a:rPr lang="en-US" sz="3200" dirty="0"/>
              <a:t>If anyone defiles the temple of God, God will destroy him. For </a:t>
            </a:r>
            <a:r>
              <a:rPr lang="en-US" sz="3200" b="1" dirty="0"/>
              <a:t>the temple of God is holy</a:t>
            </a:r>
            <a:r>
              <a:rPr lang="en-US" sz="3200" dirty="0"/>
              <a:t>, which temple you are.</a:t>
            </a:r>
          </a:p>
          <a:p>
            <a:r>
              <a:rPr lang="en-US" sz="3200" dirty="0"/>
              <a:t>											</a:t>
            </a:r>
            <a:r>
              <a:rPr lang="en-US" sz="3200" i="1" dirty="0"/>
              <a:t>1 Corinthians 3:16-17</a:t>
            </a:r>
          </a:p>
        </p:txBody>
      </p:sp>
      <p:sp>
        <p:nvSpPr>
          <p:cNvPr id="2" name="Rectangle 1">
            <a:extLst>
              <a:ext uri="{FF2B5EF4-FFF2-40B4-BE49-F238E27FC236}">
                <a16:creationId xmlns:a16="http://schemas.microsoft.com/office/drawing/2014/main" id="{88FE5F24-5539-4CC0-AD9D-63D75CDA6DFB}"/>
              </a:ext>
            </a:extLst>
          </p:cNvPr>
          <p:cNvSpPr/>
          <p:nvPr/>
        </p:nvSpPr>
        <p:spPr>
          <a:xfrm>
            <a:off x="66261" y="3320463"/>
            <a:ext cx="8918713" cy="3046988"/>
          </a:xfrm>
          <a:prstGeom prst="rect">
            <a:avLst/>
          </a:prstGeom>
        </p:spPr>
        <p:txBody>
          <a:bodyPr wrap="square">
            <a:spAutoFit/>
          </a:bodyPr>
          <a:lstStyle/>
          <a:p>
            <a:r>
              <a:rPr lang="en-US" sz="3200" b="1" baseline="30000" dirty="0">
                <a:solidFill>
                  <a:srgbClr val="000000"/>
                </a:solidFill>
                <a:latin typeface="&amp;quot"/>
              </a:rPr>
              <a:t>19 </a:t>
            </a:r>
            <a:r>
              <a:rPr lang="en-US" sz="3200" dirty="0">
                <a:solidFill>
                  <a:srgbClr val="000000"/>
                </a:solidFill>
                <a:latin typeface="&amp;quot"/>
              </a:rPr>
              <a:t>Or do you not know that your body is the temple of the Holy Spirit who is in you, whom you have from God, and you are not your own? </a:t>
            </a:r>
            <a:r>
              <a:rPr lang="en-US" sz="3200" b="1" baseline="30000" dirty="0">
                <a:solidFill>
                  <a:srgbClr val="000000"/>
                </a:solidFill>
                <a:latin typeface="&amp;quot"/>
              </a:rPr>
              <a:t>20 </a:t>
            </a:r>
            <a:r>
              <a:rPr lang="en-US" sz="3200" dirty="0">
                <a:solidFill>
                  <a:srgbClr val="000000"/>
                </a:solidFill>
                <a:latin typeface="&amp;quot"/>
              </a:rPr>
              <a:t>For you were bought at a price; therefore </a:t>
            </a:r>
            <a:r>
              <a:rPr lang="en-US" sz="3200" b="1" dirty="0">
                <a:solidFill>
                  <a:srgbClr val="000000"/>
                </a:solidFill>
                <a:latin typeface="&amp;quot"/>
              </a:rPr>
              <a:t>glorify God in your body and in your spirit</a:t>
            </a:r>
            <a:r>
              <a:rPr lang="en-US" sz="3200" dirty="0">
                <a:solidFill>
                  <a:srgbClr val="000000"/>
                </a:solidFill>
                <a:latin typeface="&amp;quot"/>
              </a:rPr>
              <a:t>, which are God’s. </a:t>
            </a:r>
          </a:p>
          <a:p>
            <a:r>
              <a:rPr lang="en-US" sz="3200" dirty="0">
                <a:solidFill>
                  <a:srgbClr val="000000"/>
                </a:solidFill>
                <a:latin typeface="&amp;quot"/>
              </a:rPr>
              <a:t>											</a:t>
            </a:r>
            <a:r>
              <a:rPr lang="en-US" sz="3200" i="1" dirty="0">
                <a:solidFill>
                  <a:srgbClr val="000000"/>
                </a:solidFill>
                <a:latin typeface="&amp;quot"/>
              </a:rPr>
              <a:t>1 Corinthians 6:19-20</a:t>
            </a:r>
            <a:endParaRPr lang="en-US" sz="3200" i="1" dirty="0"/>
          </a:p>
        </p:txBody>
      </p:sp>
    </p:spTree>
    <p:extLst>
      <p:ext uri="{BB962C8B-B14F-4D97-AF65-F5344CB8AC3E}">
        <p14:creationId xmlns:p14="http://schemas.microsoft.com/office/powerpoint/2010/main" val="1182219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C6396DF-03F6-48E2-BDD7-37F7AB6917D3}"/>
              </a:ext>
            </a:extLst>
          </p:cNvPr>
          <p:cNvSpPr txBox="1"/>
          <p:nvPr/>
        </p:nvSpPr>
        <p:spPr>
          <a:xfrm>
            <a:off x="106017" y="914400"/>
            <a:ext cx="8931965" cy="4524315"/>
          </a:xfrm>
          <a:prstGeom prst="rect">
            <a:avLst/>
          </a:prstGeom>
          <a:noFill/>
        </p:spPr>
        <p:txBody>
          <a:bodyPr wrap="square" rtlCol="0">
            <a:spAutoFit/>
          </a:bodyPr>
          <a:lstStyle/>
          <a:p>
            <a:r>
              <a:rPr lang="en-US" sz="3200" dirty="0"/>
              <a:t>And what agreement has the temple of God with idols? For </a:t>
            </a:r>
            <a:r>
              <a:rPr lang="en-US" sz="3200" b="1" dirty="0"/>
              <a:t>you</a:t>
            </a:r>
            <a:r>
              <a:rPr lang="en-US" sz="3200" b="1" baseline="30000" dirty="0"/>
              <a:t>  </a:t>
            </a:r>
            <a:r>
              <a:rPr lang="en-US" sz="3200" b="1" dirty="0"/>
              <a:t>are the temple of the living God</a:t>
            </a:r>
            <a:r>
              <a:rPr lang="en-US" sz="3200" dirty="0"/>
              <a:t>. As God has said:</a:t>
            </a:r>
          </a:p>
          <a:p>
            <a:endParaRPr lang="en-US" sz="3200" dirty="0"/>
          </a:p>
          <a:p>
            <a:r>
              <a:rPr lang="en-US" sz="3200" dirty="0"/>
              <a:t>“I will dwell in them</a:t>
            </a:r>
            <a:br>
              <a:rPr lang="en-US" sz="3200" dirty="0"/>
            </a:br>
            <a:r>
              <a:rPr lang="en-US" sz="3200" dirty="0"/>
              <a:t>And walk among them.</a:t>
            </a:r>
            <a:br>
              <a:rPr lang="en-US" sz="3200" dirty="0"/>
            </a:br>
            <a:r>
              <a:rPr lang="en-US" sz="3200" dirty="0"/>
              <a:t>I will be their God,</a:t>
            </a:r>
            <a:br>
              <a:rPr lang="en-US" sz="3200" dirty="0"/>
            </a:br>
            <a:r>
              <a:rPr lang="en-US" sz="3200" dirty="0"/>
              <a:t>And they shall be My people.” </a:t>
            </a:r>
          </a:p>
          <a:p>
            <a:r>
              <a:rPr lang="en-US" sz="3200" i="1" dirty="0"/>
              <a:t>												2 Corinthians 6:16</a:t>
            </a:r>
          </a:p>
        </p:txBody>
      </p:sp>
    </p:spTree>
    <p:extLst>
      <p:ext uri="{BB962C8B-B14F-4D97-AF65-F5344CB8AC3E}">
        <p14:creationId xmlns:p14="http://schemas.microsoft.com/office/powerpoint/2010/main" val="1687464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4D0FB2F-8728-4E31-9CD9-BCA74B471D68}"/>
              </a:ext>
            </a:extLst>
          </p:cNvPr>
          <p:cNvSpPr/>
          <p:nvPr/>
        </p:nvSpPr>
        <p:spPr>
          <a:xfrm>
            <a:off x="0" y="0"/>
            <a:ext cx="9144000" cy="6986528"/>
          </a:xfrm>
          <a:prstGeom prst="rect">
            <a:avLst/>
          </a:prstGeom>
        </p:spPr>
        <p:txBody>
          <a:bodyPr wrap="square">
            <a:spAutoFit/>
          </a:bodyPr>
          <a:lstStyle/>
          <a:p>
            <a:r>
              <a:rPr lang="en-US" sz="3200" dirty="0">
                <a:solidFill>
                  <a:srgbClr val="000000"/>
                </a:solidFill>
                <a:latin typeface="&amp;quot"/>
              </a:rPr>
              <a:t>Now I saw a new heaven and a new earth, for the first heaven and the first earth had passed away. Also there was no more sea. </a:t>
            </a:r>
            <a:r>
              <a:rPr lang="en-US" sz="3200" b="1" baseline="30000" dirty="0">
                <a:solidFill>
                  <a:srgbClr val="000000"/>
                </a:solidFill>
                <a:latin typeface="&amp;quot"/>
              </a:rPr>
              <a:t>2 </a:t>
            </a:r>
            <a:r>
              <a:rPr lang="en-US" sz="3200" dirty="0">
                <a:solidFill>
                  <a:srgbClr val="000000"/>
                </a:solidFill>
                <a:latin typeface="&amp;quot"/>
              </a:rPr>
              <a:t>Then I, John, saw the holy city, New Jerusalem, coming down out of heaven from God, prepared as a bride adorned for her husband. </a:t>
            </a:r>
            <a:r>
              <a:rPr lang="en-US" sz="3200" b="1" baseline="30000" dirty="0">
                <a:solidFill>
                  <a:srgbClr val="000000"/>
                </a:solidFill>
                <a:latin typeface="&amp;quot"/>
              </a:rPr>
              <a:t>3 </a:t>
            </a:r>
            <a:r>
              <a:rPr lang="en-US" sz="3200" dirty="0">
                <a:solidFill>
                  <a:srgbClr val="000000"/>
                </a:solidFill>
                <a:latin typeface="&amp;quot"/>
              </a:rPr>
              <a:t>And I heard a loud voice from heaven saying, “Behold, the tabernacle of God is with men, and He will dwell with them, and they shall be His people. God Himself will be with them and be their God. </a:t>
            </a:r>
            <a:r>
              <a:rPr lang="en-US" sz="3200" b="1" baseline="30000" dirty="0">
                <a:solidFill>
                  <a:srgbClr val="000000"/>
                </a:solidFill>
                <a:latin typeface="&amp;quot"/>
              </a:rPr>
              <a:t>4 </a:t>
            </a:r>
            <a:r>
              <a:rPr lang="en-US" sz="3200" dirty="0">
                <a:solidFill>
                  <a:srgbClr val="000000"/>
                </a:solidFill>
                <a:latin typeface="&amp;quot"/>
              </a:rPr>
              <a:t>And God will wipe away every tear from their eyes; there shall be no more death, nor sorrow, nor crying. There shall be no more pain, for the former things have passed away.”</a:t>
            </a:r>
          </a:p>
          <a:p>
            <a:pPr algn="r"/>
            <a:r>
              <a:rPr lang="en-US" sz="3200" i="1" dirty="0">
                <a:solidFill>
                  <a:srgbClr val="000000"/>
                </a:solidFill>
                <a:latin typeface="&amp;quot"/>
              </a:rPr>
              <a:t>Revelation 21:1-4</a:t>
            </a:r>
            <a:endParaRPr lang="en-US" sz="3200" i="1" dirty="0"/>
          </a:p>
        </p:txBody>
      </p:sp>
    </p:spTree>
    <p:extLst>
      <p:ext uri="{BB962C8B-B14F-4D97-AF65-F5344CB8AC3E}">
        <p14:creationId xmlns:p14="http://schemas.microsoft.com/office/powerpoint/2010/main" val="3283895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4D0FB2F-8728-4E31-9CD9-BCA74B471D68}"/>
              </a:ext>
            </a:extLst>
          </p:cNvPr>
          <p:cNvSpPr/>
          <p:nvPr/>
        </p:nvSpPr>
        <p:spPr>
          <a:xfrm>
            <a:off x="0" y="0"/>
            <a:ext cx="9144000" cy="6986528"/>
          </a:xfrm>
          <a:prstGeom prst="rect">
            <a:avLst/>
          </a:prstGeom>
        </p:spPr>
        <p:txBody>
          <a:bodyPr wrap="square">
            <a:spAutoFit/>
          </a:bodyPr>
          <a:lstStyle/>
          <a:p>
            <a:r>
              <a:rPr lang="en-US" sz="3200" dirty="0">
                <a:solidFill>
                  <a:srgbClr val="000000"/>
                </a:solidFill>
                <a:latin typeface="&amp;quot"/>
              </a:rPr>
              <a:t>Now I saw a new heaven and a new earth, for the first heaven and the first earth had passed away. Also there was no more sea. </a:t>
            </a:r>
            <a:r>
              <a:rPr lang="en-US" sz="3200" b="1" baseline="30000" dirty="0">
                <a:solidFill>
                  <a:srgbClr val="000000"/>
                </a:solidFill>
                <a:latin typeface="&amp;quot"/>
              </a:rPr>
              <a:t>2 </a:t>
            </a:r>
            <a:r>
              <a:rPr lang="en-US" sz="3200" dirty="0">
                <a:solidFill>
                  <a:srgbClr val="000000"/>
                </a:solidFill>
                <a:latin typeface="&amp;quot"/>
              </a:rPr>
              <a:t>Then I, John, saw the holy city, New Jerusalem, coming down out of heaven from God, prepared as a bride adorned for her husband. </a:t>
            </a:r>
            <a:r>
              <a:rPr lang="en-US" sz="3200" b="1" baseline="30000" dirty="0">
                <a:solidFill>
                  <a:srgbClr val="000000"/>
                </a:solidFill>
                <a:latin typeface="&amp;quot"/>
              </a:rPr>
              <a:t>3 </a:t>
            </a:r>
            <a:r>
              <a:rPr lang="en-US" sz="3200" dirty="0">
                <a:solidFill>
                  <a:srgbClr val="000000"/>
                </a:solidFill>
                <a:latin typeface="&amp;quot"/>
              </a:rPr>
              <a:t>And I heard a loud voice from heaven saying, “</a:t>
            </a:r>
            <a:r>
              <a:rPr lang="en-US" sz="3200" b="1" dirty="0">
                <a:solidFill>
                  <a:srgbClr val="000000"/>
                </a:solidFill>
                <a:latin typeface="&amp;quot"/>
              </a:rPr>
              <a:t>Behold, the tabernacle of God is with men, and He will dwell with them, and they shall be His people. God Himself will be with them and be their God. </a:t>
            </a:r>
            <a:r>
              <a:rPr lang="en-US" sz="3200" b="1" baseline="30000" dirty="0">
                <a:solidFill>
                  <a:srgbClr val="000000"/>
                </a:solidFill>
                <a:latin typeface="&amp;quot"/>
              </a:rPr>
              <a:t>4 </a:t>
            </a:r>
            <a:r>
              <a:rPr lang="en-US" sz="3200" dirty="0">
                <a:solidFill>
                  <a:srgbClr val="000000"/>
                </a:solidFill>
                <a:latin typeface="&amp;quot"/>
              </a:rPr>
              <a:t>And God will wipe away every tear from their eyes; there shall be no more death, nor sorrow, nor crying. There shall be no more pain, for the former things have passed away.”</a:t>
            </a:r>
          </a:p>
          <a:p>
            <a:pPr algn="r"/>
            <a:r>
              <a:rPr lang="en-US" sz="3200" i="1" dirty="0">
                <a:solidFill>
                  <a:srgbClr val="000000"/>
                </a:solidFill>
                <a:latin typeface="&amp;quot"/>
              </a:rPr>
              <a:t>Revelation 21:1-4</a:t>
            </a:r>
            <a:endParaRPr lang="en-US" sz="3200" i="1" dirty="0"/>
          </a:p>
        </p:txBody>
      </p:sp>
    </p:spTree>
    <p:extLst>
      <p:ext uri="{BB962C8B-B14F-4D97-AF65-F5344CB8AC3E}">
        <p14:creationId xmlns:p14="http://schemas.microsoft.com/office/powerpoint/2010/main" val="2961540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AAE45E3-F049-4C35-81D3-4AA98DE119CC}"/>
              </a:ext>
            </a:extLst>
          </p:cNvPr>
          <p:cNvSpPr txBox="1"/>
          <p:nvPr/>
        </p:nvSpPr>
        <p:spPr>
          <a:xfrm>
            <a:off x="2067341" y="635863"/>
            <a:ext cx="2054087" cy="523220"/>
          </a:xfrm>
          <a:prstGeom prst="rect">
            <a:avLst/>
          </a:prstGeom>
          <a:noFill/>
        </p:spPr>
        <p:txBody>
          <a:bodyPr wrap="square" rtlCol="0">
            <a:spAutoFit/>
          </a:bodyPr>
          <a:lstStyle/>
          <a:p>
            <a:r>
              <a:rPr lang="en-US" sz="2800" b="1" dirty="0"/>
              <a:t>The Garden</a:t>
            </a:r>
          </a:p>
        </p:txBody>
      </p:sp>
      <p:sp>
        <p:nvSpPr>
          <p:cNvPr id="3" name="Arrow: Down 2">
            <a:extLst>
              <a:ext uri="{FF2B5EF4-FFF2-40B4-BE49-F238E27FC236}">
                <a16:creationId xmlns:a16="http://schemas.microsoft.com/office/drawing/2014/main" id="{67E852AA-986B-4C8A-94DB-7DD07CAB36AC}"/>
              </a:ext>
            </a:extLst>
          </p:cNvPr>
          <p:cNvSpPr/>
          <p:nvPr/>
        </p:nvSpPr>
        <p:spPr>
          <a:xfrm>
            <a:off x="2537792" y="1159083"/>
            <a:ext cx="1113183" cy="12854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8885FBA1-0420-4DE5-8954-F94E1C0822D5}"/>
              </a:ext>
            </a:extLst>
          </p:cNvPr>
          <p:cNvSpPr txBox="1"/>
          <p:nvPr/>
        </p:nvSpPr>
        <p:spPr>
          <a:xfrm>
            <a:off x="1868559" y="2477915"/>
            <a:ext cx="2531165" cy="523220"/>
          </a:xfrm>
          <a:prstGeom prst="rect">
            <a:avLst/>
          </a:prstGeom>
          <a:noFill/>
        </p:spPr>
        <p:txBody>
          <a:bodyPr wrap="square" rtlCol="0">
            <a:spAutoFit/>
          </a:bodyPr>
          <a:lstStyle/>
          <a:p>
            <a:r>
              <a:rPr lang="en-US" sz="2800" b="1" dirty="0"/>
              <a:t>The Tabernacle</a:t>
            </a:r>
          </a:p>
        </p:txBody>
      </p:sp>
      <p:sp>
        <p:nvSpPr>
          <p:cNvPr id="5" name="TextBox 4">
            <a:extLst>
              <a:ext uri="{FF2B5EF4-FFF2-40B4-BE49-F238E27FC236}">
                <a16:creationId xmlns:a16="http://schemas.microsoft.com/office/drawing/2014/main" id="{EF3BE843-E015-4C3C-9669-CDEB2F47E099}"/>
              </a:ext>
            </a:extLst>
          </p:cNvPr>
          <p:cNvSpPr txBox="1"/>
          <p:nvPr/>
        </p:nvSpPr>
        <p:spPr>
          <a:xfrm>
            <a:off x="2232990" y="4481280"/>
            <a:ext cx="1934818" cy="523220"/>
          </a:xfrm>
          <a:prstGeom prst="rect">
            <a:avLst/>
          </a:prstGeom>
          <a:noFill/>
        </p:spPr>
        <p:txBody>
          <a:bodyPr wrap="square" rtlCol="0">
            <a:spAutoFit/>
          </a:bodyPr>
          <a:lstStyle/>
          <a:p>
            <a:r>
              <a:rPr lang="en-US" sz="2800" b="1" dirty="0"/>
              <a:t>The Temple</a:t>
            </a:r>
          </a:p>
        </p:txBody>
      </p:sp>
      <p:sp>
        <p:nvSpPr>
          <p:cNvPr id="6" name="Arrow: Down 5">
            <a:extLst>
              <a:ext uri="{FF2B5EF4-FFF2-40B4-BE49-F238E27FC236}">
                <a16:creationId xmlns:a16="http://schemas.microsoft.com/office/drawing/2014/main" id="{277FB163-9981-4183-AAD1-232672437C44}"/>
              </a:ext>
            </a:extLst>
          </p:cNvPr>
          <p:cNvSpPr/>
          <p:nvPr/>
        </p:nvSpPr>
        <p:spPr>
          <a:xfrm>
            <a:off x="2577549" y="3097965"/>
            <a:ext cx="1113183" cy="12854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Arrow: Down 6">
            <a:extLst>
              <a:ext uri="{FF2B5EF4-FFF2-40B4-BE49-F238E27FC236}">
                <a16:creationId xmlns:a16="http://schemas.microsoft.com/office/drawing/2014/main" id="{8A67E8E7-FA40-4E71-8FF7-7BE9CE308655}"/>
              </a:ext>
            </a:extLst>
          </p:cNvPr>
          <p:cNvSpPr/>
          <p:nvPr/>
        </p:nvSpPr>
        <p:spPr>
          <a:xfrm rot="16200000">
            <a:off x="4359966" y="4099137"/>
            <a:ext cx="1113183" cy="12854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2CC32664-E384-4708-9852-7BFA970CEEFF}"/>
              </a:ext>
            </a:extLst>
          </p:cNvPr>
          <p:cNvSpPr txBox="1"/>
          <p:nvPr/>
        </p:nvSpPr>
        <p:spPr>
          <a:xfrm>
            <a:off x="5771320" y="4480258"/>
            <a:ext cx="1934818" cy="523220"/>
          </a:xfrm>
          <a:prstGeom prst="rect">
            <a:avLst/>
          </a:prstGeom>
          <a:noFill/>
        </p:spPr>
        <p:txBody>
          <a:bodyPr wrap="square" rtlCol="0">
            <a:spAutoFit/>
          </a:bodyPr>
          <a:lstStyle/>
          <a:p>
            <a:r>
              <a:rPr lang="en-US" sz="2800" b="1" dirty="0"/>
              <a:t>The Christ</a:t>
            </a:r>
          </a:p>
        </p:txBody>
      </p:sp>
      <p:sp>
        <p:nvSpPr>
          <p:cNvPr id="9" name="Arrow: Down 8">
            <a:extLst>
              <a:ext uri="{FF2B5EF4-FFF2-40B4-BE49-F238E27FC236}">
                <a16:creationId xmlns:a16="http://schemas.microsoft.com/office/drawing/2014/main" id="{1A313E59-C610-4838-927B-EC9C281B82FC}"/>
              </a:ext>
            </a:extLst>
          </p:cNvPr>
          <p:cNvSpPr/>
          <p:nvPr/>
        </p:nvSpPr>
        <p:spPr>
          <a:xfrm rot="10800000">
            <a:off x="5936973" y="3097965"/>
            <a:ext cx="1113183" cy="12854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3CAEBB20-8C1F-4363-A620-41782D4AF06F}"/>
              </a:ext>
            </a:extLst>
          </p:cNvPr>
          <p:cNvSpPr txBox="1"/>
          <p:nvPr/>
        </p:nvSpPr>
        <p:spPr>
          <a:xfrm>
            <a:off x="5559288" y="2477915"/>
            <a:ext cx="1934818" cy="523220"/>
          </a:xfrm>
          <a:prstGeom prst="rect">
            <a:avLst/>
          </a:prstGeom>
          <a:noFill/>
        </p:spPr>
        <p:txBody>
          <a:bodyPr wrap="square" rtlCol="0">
            <a:spAutoFit/>
          </a:bodyPr>
          <a:lstStyle/>
          <a:p>
            <a:r>
              <a:rPr lang="en-US" sz="2800" b="1" dirty="0"/>
              <a:t>The Church</a:t>
            </a:r>
          </a:p>
        </p:txBody>
      </p:sp>
      <p:sp>
        <p:nvSpPr>
          <p:cNvPr id="11" name="TextBox 10">
            <a:extLst>
              <a:ext uri="{FF2B5EF4-FFF2-40B4-BE49-F238E27FC236}">
                <a16:creationId xmlns:a16="http://schemas.microsoft.com/office/drawing/2014/main" id="{37A4BF7F-1094-4D5E-9737-1BAEC3896677}"/>
              </a:ext>
            </a:extLst>
          </p:cNvPr>
          <p:cNvSpPr txBox="1"/>
          <p:nvPr/>
        </p:nvSpPr>
        <p:spPr>
          <a:xfrm>
            <a:off x="4591879" y="211120"/>
            <a:ext cx="3644348" cy="954107"/>
          </a:xfrm>
          <a:prstGeom prst="rect">
            <a:avLst/>
          </a:prstGeom>
          <a:noFill/>
        </p:spPr>
        <p:txBody>
          <a:bodyPr wrap="square" rtlCol="0">
            <a:spAutoFit/>
          </a:bodyPr>
          <a:lstStyle/>
          <a:p>
            <a:pPr algn="ctr"/>
            <a:r>
              <a:rPr lang="en-US" sz="2800" b="1" dirty="0"/>
              <a:t>The New Heavens and New Earth</a:t>
            </a:r>
          </a:p>
        </p:txBody>
      </p:sp>
      <p:sp>
        <p:nvSpPr>
          <p:cNvPr id="12" name="Arrow: Down 11">
            <a:extLst>
              <a:ext uri="{FF2B5EF4-FFF2-40B4-BE49-F238E27FC236}">
                <a16:creationId xmlns:a16="http://schemas.microsoft.com/office/drawing/2014/main" id="{C582A76D-6AA6-4A6C-97AB-E4255D99AB05}"/>
              </a:ext>
            </a:extLst>
          </p:cNvPr>
          <p:cNvSpPr/>
          <p:nvPr/>
        </p:nvSpPr>
        <p:spPr>
          <a:xfrm rot="10800000">
            <a:off x="5936973" y="1144038"/>
            <a:ext cx="1113183" cy="12854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9444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fade">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fade">
                                      <p:cBhvr>
                                        <p:cTn id="37" dur="5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9"/>
                                        </p:tgtEl>
                                        <p:attrNameLst>
                                          <p:attrName>style.visibility</p:attrName>
                                        </p:attrNameLst>
                                      </p:cBhvr>
                                      <p:to>
                                        <p:strVal val="visible"/>
                                      </p:to>
                                    </p:set>
                                    <p:animEffect transition="in" filter="fade">
                                      <p:cBhvr>
                                        <p:cTn id="42" dur="500"/>
                                        <p:tgtEl>
                                          <p:spTgt spid="9"/>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10"/>
                                        </p:tgtEl>
                                        <p:attrNameLst>
                                          <p:attrName>style.visibility</p:attrName>
                                        </p:attrNameLst>
                                      </p:cBhvr>
                                      <p:to>
                                        <p:strVal val="visible"/>
                                      </p:to>
                                    </p:set>
                                    <p:animEffect transition="in" filter="fade">
                                      <p:cBhvr>
                                        <p:cTn id="47" dur="500"/>
                                        <p:tgtEl>
                                          <p:spTgt spid="10"/>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12"/>
                                        </p:tgtEl>
                                        <p:attrNameLst>
                                          <p:attrName>style.visibility</p:attrName>
                                        </p:attrNameLst>
                                      </p:cBhvr>
                                      <p:to>
                                        <p:strVal val="visible"/>
                                      </p:to>
                                    </p:set>
                                    <p:animEffect transition="in" filter="fade">
                                      <p:cBhvr>
                                        <p:cTn id="52" dur="500"/>
                                        <p:tgtEl>
                                          <p:spTgt spid="12"/>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5" grpId="0"/>
      <p:bldP spid="6" grpId="0" animBg="1"/>
      <p:bldP spid="7" grpId="0" animBg="1"/>
      <p:bldP spid="8" grpId="0"/>
      <p:bldP spid="9" grpId="0" animBg="1"/>
      <p:bldP spid="10" grpId="0"/>
      <p:bldP spid="11" grpId="0"/>
      <p:bldP spid="12"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8E90651-0173-415D-8568-0C57110B906A}"/>
              </a:ext>
            </a:extLst>
          </p:cNvPr>
          <p:cNvSpPr/>
          <p:nvPr/>
        </p:nvSpPr>
        <p:spPr>
          <a:xfrm>
            <a:off x="0" y="989377"/>
            <a:ext cx="9144000" cy="4524315"/>
          </a:xfrm>
          <a:prstGeom prst="rect">
            <a:avLst/>
          </a:prstGeom>
        </p:spPr>
        <p:txBody>
          <a:bodyPr wrap="square">
            <a:spAutoFit/>
          </a:bodyPr>
          <a:lstStyle/>
          <a:p>
            <a:r>
              <a:rPr lang="en-US" sz="3200" b="1" baseline="30000" dirty="0">
                <a:solidFill>
                  <a:srgbClr val="000000"/>
                </a:solidFill>
                <a:latin typeface="&amp;quot"/>
              </a:rPr>
              <a:t>37 </a:t>
            </a:r>
            <a:r>
              <a:rPr lang="en-US" sz="3200" dirty="0">
                <a:solidFill>
                  <a:srgbClr val="000000"/>
                </a:solidFill>
                <a:latin typeface="&amp;quot"/>
              </a:rPr>
              <a:t>Now when they heard this, they were cut to the heart, and said to Peter and the rest of the apostles, “Men and brethren, what shall we do?”</a:t>
            </a:r>
          </a:p>
          <a:p>
            <a:endParaRPr lang="en-US" sz="3200" dirty="0">
              <a:solidFill>
                <a:srgbClr val="000000"/>
              </a:solidFill>
              <a:latin typeface="&amp;quot"/>
            </a:endParaRPr>
          </a:p>
          <a:p>
            <a:r>
              <a:rPr lang="en-US" sz="3200" b="1" baseline="30000" dirty="0">
                <a:solidFill>
                  <a:srgbClr val="000000"/>
                </a:solidFill>
                <a:latin typeface="&amp;quot"/>
              </a:rPr>
              <a:t>38 </a:t>
            </a:r>
            <a:r>
              <a:rPr lang="en-US" sz="3200" dirty="0">
                <a:solidFill>
                  <a:srgbClr val="000000"/>
                </a:solidFill>
                <a:latin typeface="&amp;quot"/>
              </a:rPr>
              <a:t>Then Peter said to them, “Repent, and let every one of you be baptized in the name of Jesus Christ for the remission of sins; and you shall receive the gift of the Holy Spirit.</a:t>
            </a:r>
          </a:p>
          <a:p>
            <a:r>
              <a:rPr lang="en-US" sz="3200" b="0" i="0" u="none" strike="noStrike" dirty="0">
                <a:solidFill>
                  <a:srgbClr val="000000"/>
                </a:solidFill>
                <a:effectLst/>
                <a:latin typeface="&amp;quot"/>
              </a:rPr>
              <a:t>														</a:t>
            </a:r>
            <a:r>
              <a:rPr lang="en-US" sz="3200" b="0" i="1" u="none" strike="noStrike" dirty="0">
                <a:solidFill>
                  <a:srgbClr val="000000"/>
                </a:solidFill>
                <a:effectLst/>
                <a:latin typeface="&amp;quot"/>
              </a:rPr>
              <a:t>Acts 2:37-38</a:t>
            </a:r>
          </a:p>
        </p:txBody>
      </p:sp>
    </p:spTree>
    <p:extLst>
      <p:ext uri="{BB962C8B-B14F-4D97-AF65-F5344CB8AC3E}">
        <p14:creationId xmlns:p14="http://schemas.microsoft.com/office/powerpoint/2010/main" val="408351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69395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2C9BCDE-3A65-4D7C-8A64-FAAE0C58287C}"/>
              </a:ext>
            </a:extLst>
          </p:cNvPr>
          <p:cNvSpPr txBox="1"/>
          <p:nvPr/>
        </p:nvSpPr>
        <p:spPr>
          <a:xfrm>
            <a:off x="0" y="0"/>
            <a:ext cx="8931965" cy="4031873"/>
          </a:xfrm>
          <a:prstGeom prst="rect">
            <a:avLst/>
          </a:prstGeom>
          <a:noFill/>
        </p:spPr>
        <p:txBody>
          <a:bodyPr wrap="square" rtlCol="0">
            <a:spAutoFit/>
          </a:bodyPr>
          <a:lstStyle/>
          <a:p>
            <a:r>
              <a:rPr lang="en-US" sz="3200" dirty="0">
                <a:solidFill>
                  <a:schemeClr val="bg1"/>
                </a:solidFill>
              </a:rPr>
              <a:t>And what agreement has the temple of God with idols? For you</a:t>
            </a:r>
            <a:r>
              <a:rPr lang="en-US" sz="3200" baseline="30000" dirty="0">
                <a:solidFill>
                  <a:schemeClr val="bg1"/>
                </a:solidFill>
              </a:rPr>
              <a:t>  </a:t>
            </a:r>
            <a:r>
              <a:rPr lang="en-US" sz="3200" dirty="0">
                <a:solidFill>
                  <a:schemeClr val="bg1"/>
                </a:solidFill>
              </a:rPr>
              <a:t>are the temple of the living God. As God has said:</a:t>
            </a:r>
          </a:p>
          <a:p>
            <a:r>
              <a:rPr lang="en-US" sz="3200" dirty="0">
                <a:solidFill>
                  <a:schemeClr val="bg1"/>
                </a:solidFill>
              </a:rPr>
              <a:t>“I will dwell in them</a:t>
            </a:r>
            <a:br>
              <a:rPr lang="en-US" sz="3200" dirty="0">
                <a:solidFill>
                  <a:schemeClr val="bg1"/>
                </a:solidFill>
              </a:rPr>
            </a:br>
            <a:r>
              <a:rPr lang="en-US" sz="3200" dirty="0">
                <a:solidFill>
                  <a:schemeClr val="bg1"/>
                </a:solidFill>
              </a:rPr>
              <a:t>And walk among them.</a:t>
            </a:r>
            <a:br>
              <a:rPr lang="en-US" sz="3200" dirty="0">
                <a:solidFill>
                  <a:schemeClr val="bg1"/>
                </a:solidFill>
              </a:rPr>
            </a:br>
            <a:r>
              <a:rPr lang="en-US" sz="3200" dirty="0">
                <a:solidFill>
                  <a:schemeClr val="bg1"/>
                </a:solidFill>
              </a:rPr>
              <a:t>I will be their God,</a:t>
            </a:r>
            <a:br>
              <a:rPr lang="en-US" sz="3200" dirty="0">
                <a:solidFill>
                  <a:schemeClr val="bg1"/>
                </a:solidFill>
              </a:rPr>
            </a:br>
            <a:r>
              <a:rPr lang="en-US" sz="3200" dirty="0">
                <a:solidFill>
                  <a:schemeClr val="bg1"/>
                </a:solidFill>
              </a:rPr>
              <a:t>And they shall be My people.” </a:t>
            </a:r>
          </a:p>
          <a:p>
            <a:r>
              <a:rPr lang="en-US" sz="3200" i="1" dirty="0">
                <a:solidFill>
                  <a:schemeClr val="bg1"/>
                </a:solidFill>
              </a:rPr>
              <a:t>												2 Corinthians 6:16</a:t>
            </a:r>
          </a:p>
        </p:txBody>
      </p:sp>
      <p:sp>
        <p:nvSpPr>
          <p:cNvPr id="3" name="Rectangle 2">
            <a:extLst>
              <a:ext uri="{FF2B5EF4-FFF2-40B4-BE49-F238E27FC236}">
                <a16:creationId xmlns:a16="http://schemas.microsoft.com/office/drawing/2014/main" id="{E9C46F56-F689-4CD3-9E96-E4D31678B24F}"/>
              </a:ext>
            </a:extLst>
          </p:cNvPr>
          <p:cNvSpPr/>
          <p:nvPr/>
        </p:nvSpPr>
        <p:spPr>
          <a:xfrm>
            <a:off x="238540" y="4599947"/>
            <a:ext cx="8693425" cy="1569660"/>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r>
              <a:rPr lang="en-US" sz="3200" dirty="0">
                <a:solidFill>
                  <a:schemeClr val="bg1"/>
                </a:solidFill>
              </a:rPr>
              <a:t>I will walk among you and be your God, and you shall be My people.</a:t>
            </a:r>
            <a:r>
              <a:rPr lang="en-US" sz="3200" i="1" dirty="0">
                <a:solidFill>
                  <a:schemeClr val="bg1"/>
                </a:solidFill>
                <a:latin typeface="&amp;quot"/>
              </a:rPr>
              <a:t>																								Leviticus 26:12</a:t>
            </a:r>
            <a:endParaRPr lang="en-US" sz="3200" i="1" dirty="0">
              <a:solidFill>
                <a:schemeClr val="bg1"/>
              </a:solidFill>
            </a:endParaRPr>
          </a:p>
        </p:txBody>
      </p:sp>
    </p:spTree>
    <p:extLst>
      <p:ext uri="{BB962C8B-B14F-4D97-AF65-F5344CB8AC3E}">
        <p14:creationId xmlns:p14="http://schemas.microsoft.com/office/powerpoint/2010/main" val="16709819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A wooden door&#10;&#10;Description automatically generated">
            <a:extLst>
              <a:ext uri="{FF2B5EF4-FFF2-40B4-BE49-F238E27FC236}">
                <a16:creationId xmlns:a16="http://schemas.microsoft.com/office/drawing/2014/main" id="{419042F4-8B19-4CA6-8E75-4C457B79C67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b="-1"/>
          <a:stretch/>
        </p:blipFill>
        <p:spPr>
          <a:xfrm>
            <a:off x="20" y="10"/>
            <a:ext cx="9143980" cy="6857990"/>
          </a:xfrm>
          <a:prstGeom prst="rect">
            <a:avLst/>
          </a:prstGeom>
        </p:spPr>
      </p:pic>
      <p:sp>
        <p:nvSpPr>
          <p:cNvPr id="4" name="TextBox 3">
            <a:extLst>
              <a:ext uri="{FF2B5EF4-FFF2-40B4-BE49-F238E27FC236}">
                <a16:creationId xmlns:a16="http://schemas.microsoft.com/office/drawing/2014/main" id="{C9E56AD4-66D5-4463-BF5E-E66ACA9820AF}"/>
              </a:ext>
            </a:extLst>
          </p:cNvPr>
          <p:cNvSpPr txBox="1"/>
          <p:nvPr/>
        </p:nvSpPr>
        <p:spPr>
          <a:xfrm>
            <a:off x="0" y="2703444"/>
            <a:ext cx="8984974" cy="1107996"/>
          </a:xfrm>
          <a:prstGeom prst="rect">
            <a:avLst/>
          </a:prstGeom>
          <a:noFill/>
        </p:spPr>
        <p:txBody>
          <a:bodyPr wrap="square" rtlCol="0">
            <a:spAutoFit/>
          </a:bodyPr>
          <a:lstStyle/>
          <a:p>
            <a:pPr algn="ctr"/>
            <a:r>
              <a:rPr lang="en-US" sz="6600" b="1" dirty="0">
                <a:solidFill>
                  <a:schemeClr val="bg1"/>
                </a:solidFill>
                <a:effectLst>
                  <a:glow rad="228600">
                    <a:schemeClr val="tx1">
                      <a:alpha val="40000"/>
                    </a:schemeClr>
                  </a:glow>
                </a:effectLst>
              </a:rPr>
              <a:t>God’s Dwelling Place</a:t>
            </a:r>
          </a:p>
        </p:txBody>
      </p:sp>
    </p:spTree>
    <p:extLst>
      <p:ext uri="{BB962C8B-B14F-4D97-AF65-F5344CB8AC3E}">
        <p14:creationId xmlns:p14="http://schemas.microsoft.com/office/powerpoint/2010/main" val="12861448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tree in a forest&#10;&#10;Description automatically generated">
            <a:extLst>
              <a:ext uri="{FF2B5EF4-FFF2-40B4-BE49-F238E27FC236}">
                <a16:creationId xmlns:a16="http://schemas.microsoft.com/office/drawing/2014/main" id="{3046C7C7-71B0-438F-8206-55C232D1808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2682E589-1F90-4217-9422-F645C41AD3A7}"/>
              </a:ext>
            </a:extLst>
          </p:cNvPr>
          <p:cNvSpPr txBox="1"/>
          <p:nvPr/>
        </p:nvSpPr>
        <p:spPr>
          <a:xfrm>
            <a:off x="0" y="0"/>
            <a:ext cx="9144000" cy="255454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3200" dirty="0">
                <a:solidFill>
                  <a:schemeClr val="tx1"/>
                </a:solidFill>
              </a:rPr>
              <a:t>And they heard the sound of </a:t>
            </a:r>
            <a:r>
              <a:rPr lang="en-US" sz="3200" b="1" dirty="0">
                <a:solidFill>
                  <a:schemeClr val="tx1"/>
                </a:solidFill>
              </a:rPr>
              <a:t>the </a:t>
            </a:r>
            <a:r>
              <a:rPr lang="en-US" sz="3200" b="1" cap="small" dirty="0">
                <a:solidFill>
                  <a:schemeClr val="tx1"/>
                </a:solidFill>
              </a:rPr>
              <a:t>Lord</a:t>
            </a:r>
            <a:r>
              <a:rPr lang="en-US" sz="3200" b="1" dirty="0">
                <a:solidFill>
                  <a:schemeClr val="tx1"/>
                </a:solidFill>
              </a:rPr>
              <a:t> God walking in the garden in the cool of the day</a:t>
            </a:r>
            <a:r>
              <a:rPr lang="en-US" sz="3200" dirty="0">
                <a:solidFill>
                  <a:schemeClr val="tx1"/>
                </a:solidFill>
              </a:rPr>
              <a:t>, and Adam and his wife hid themselves from </a:t>
            </a:r>
            <a:r>
              <a:rPr lang="en-US" sz="3200" u="sng" dirty="0">
                <a:solidFill>
                  <a:schemeClr val="tx1"/>
                </a:solidFill>
              </a:rPr>
              <a:t>the presence</a:t>
            </a:r>
            <a:r>
              <a:rPr lang="en-US" sz="3200" dirty="0">
                <a:solidFill>
                  <a:schemeClr val="tx1"/>
                </a:solidFill>
              </a:rPr>
              <a:t> of the </a:t>
            </a:r>
            <a:r>
              <a:rPr lang="en-US" sz="3200" cap="small" dirty="0">
                <a:solidFill>
                  <a:schemeClr val="tx1"/>
                </a:solidFill>
              </a:rPr>
              <a:t>Lord</a:t>
            </a:r>
            <a:r>
              <a:rPr lang="en-US" sz="3200" dirty="0">
                <a:solidFill>
                  <a:schemeClr val="tx1"/>
                </a:solidFill>
              </a:rPr>
              <a:t> God among the trees of the </a:t>
            </a:r>
            <a:r>
              <a:rPr lang="en-US" sz="3200" dirty="0">
                <a:solidFill>
                  <a:schemeClr val="tx1"/>
                </a:solidFill>
                <a:effectLst/>
              </a:rPr>
              <a:t>garden.</a:t>
            </a:r>
          </a:p>
          <a:p>
            <a:r>
              <a:rPr lang="en-US" sz="3200" dirty="0">
                <a:solidFill>
                  <a:schemeClr val="tx1"/>
                </a:solidFill>
                <a:effectLst/>
              </a:rPr>
              <a:t>														Genesis 3:8</a:t>
            </a:r>
          </a:p>
        </p:txBody>
      </p:sp>
    </p:spTree>
    <p:extLst>
      <p:ext uri="{BB962C8B-B14F-4D97-AF65-F5344CB8AC3E}">
        <p14:creationId xmlns:p14="http://schemas.microsoft.com/office/powerpoint/2010/main" val="138484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tree in a forest&#10;&#10;Description automatically generated">
            <a:extLst>
              <a:ext uri="{FF2B5EF4-FFF2-40B4-BE49-F238E27FC236}">
                <a16:creationId xmlns:a16="http://schemas.microsoft.com/office/drawing/2014/main" id="{3046C7C7-71B0-438F-8206-55C232D1808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4" name="TextBox 3">
            <a:extLst>
              <a:ext uri="{FF2B5EF4-FFF2-40B4-BE49-F238E27FC236}">
                <a16:creationId xmlns:a16="http://schemas.microsoft.com/office/drawing/2014/main" id="{2682E589-1F90-4217-9422-F645C41AD3A7}"/>
              </a:ext>
            </a:extLst>
          </p:cNvPr>
          <p:cNvSpPr txBox="1"/>
          <p:nvPr/>
        </p:nvSpPr>
        <p:spPr>
          <a:xfrm>
            <a:off x="0" y="0"/>
            <a:ext cx="9144000" cy="35394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US" sz="3200" b="1" baseline="30000" dirty="0"/>
              <a:t>23 </a:t>
            </a:r>
            <a:r>
              <a:rPr lang="en-US" sz="3200" dirty="0"/>
              <a:t>therefore the </a:t>
            </a:r>
            <a:r>
              <a:rPr lang="en-US" sz="3200" cap="small" dirty="0"/>
              <a:t>Lord</a:t>
            </a:r>
            <a:r>
              <a:rPr lang="en-US" sz="3200" dirty="0"/>
              <a:t> God </a:t>
            </a:r>
            <a:r>
              <a:rPr lang="en-US" sz="3200" b="1" dirty="0">
                <a:solidFill>
                  <a:schemeClr val="tx1"/>
                </a:solidFill>
              </a:rPr>
              <a:t>sent him out </a:t>
            </a:r>
            <a:r>
              <a:rPr lang="en-US" sz="3200" dirty="0"/>
              <a:t>of the garden of Eden to till the ground from which he was taken. </a:t>
            </a:r>
            <a:r>
              <a:rPr lang="en-US" sz="3200" b="1" baseline="30000" dirty="0"/>
              <a:t>24 </a:t>
            </a:r>
            <a:r>
              <a:rPr lang="en-US" sz="3200" dirty="0"/>
              <a:t>So He </a:t>
            </a:r>
            <a:r>
              <a:rPr lang="en-US" sz="3200" b="1" dirty="0"/>
              <a:t>drove out </a:t>
            </a:r>
            <a:r>
              <a:rPr lang="en-US" sz="3200" dirty="0"/>
              <a:t>the man; and He placed cherubim at the east of the garden of Eden, and a flaming sword which turned every way, to guard the way to the tree of life.</a:t>
            </a:r>
            <a:r>
              <a:rPr lang="en-US" sz="3200" dirty="0">
                <a:solidFill>
                  <a:schemeClr val="tx1"/>
                </a:solidFill>
                <a:effectLst/>
              </a:rPr>
              <a:t>														</a:t>
            </a:r>
          </a:p>
          <a:p>
            <a:r>
              <a:rPr lang="en-US" sz="3200" dirty="0">
                <a:solidFill>
                  <a:schemeClr val="tx1"/>
                </a:solidFill>
                <a:effectLst/>
              </a:rPr>
              <a:t>													Genesis 3:23-24</a:t>
            </a:r>
          </a:p>
        </p:txBody>
      </p:sp>
    </p:spTree>
    <p:extLst>
      <p:ext uri="{BB962C8B-B14F-4D97-AF65-F5344CB8AC3E}">
        <p14:creationId xmlns:p14="http://schemas.microsoft.com/office/powerpoint/2010/main" val="3645703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ircuit board&#10;&#10;Description automatically generated">
            <a:extLst>
              <a:ext uri="{FF2B5EF4-FFF2-40B4-BE49-F238E27FC236}">
                <a16:creationId xmlns:a16="http://schemas.microsoft.com/office/drawing/2014/main" id="{147E1F41-E90B-4F13-8E64-C9385782716F}"/>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154556" y="3767137"/>
            <a:ext cx="4572000" cy="2981325"/>
          </a:xfrm>
          <a:prstGeom prst="rect">
            <a:avLst/>
          </a:prstGeom>
        </p:spPr>
      </p:pic>
      <p:sp>
        <p:nvSpPr>
          <p:cNvPr id="4" name="Rectangle 3">
            <a:extLst>
              <a:ext uri="{FF2B5EF4-FFF2-40B4-BE49-F238E27FC236}">
                <a16:creationId xmlns:a16="http://schemas.microsoft.com/office/drawing/2014/main" id="{E807CFEC-871D-42A6-844C-1E1FF5922828}"/>
              </a:ext>
            </a:extLst>
          </p:cNvPr>
          <p:cNvSpPr/>
          <p:nvPr/>
        </p:nvSpPr>
        <p:spPr>
          <a:xfrm>
            <a:off x="0" y="0"/>
            <a:ext cx="8958470" cy="4031873"/>
          </a:xfrm>
          <a:prstGeom prst="rect">
            <a:avLst/>
          </a:prstGeom>
        </p:spPr>
        <p:txBody>
          <a:bodyPr wrap="square">
            <a:spAutoFit/>
          </a:bodyPr>
          <a:lstStyle/>
          <a:p>
            <a:r>
              <a:rPr lang="en-US" sz="3200" b="1" baseline="30000" dirty="0">
                <a:solidFill>
                  <a:srgbClr val="000000"/>
                </a:solidFill>
                <a:latin typeface="&amp;quot"/>
              </a:rPr>
              <a:t>44 </a:t>
            </a:r>
            <a:r>
              <a:rPr lang="en-US" sz="3200" dirty="0">
                <a:solidFill>
                  <a:srgbClr val="000000"/>
                </a:solidFill>
                <a:latin typeface="&amp;quot"/>
              </a:rPr>
              <a:t>So I will consecrate the tabernacle of meeting and the altar. I will also consecrate both Aaron and his sons to minister to Me as priests. </a:t>
            </a:r>
            <a:r>
              <a:rPr lang="en-US" sz="3200" b="1" baseline="30000" dirty="0">
                <a:solidFill>
                  <a:srgbClr val="000000"/>
                </a:solidFill>
                <a:latin typeface="&amp;quot"/>
              </a:rPr>
              <a:t>45 </a:t>
            </a:r>
            <a:r>
              <a:rPr lang="en-US" sz="3200" b="1" dirty="0">
                <a:solidFill>
                  <a:srgbClr val="000000"/>
                </a:solidFill>
                <a:latin typeface="&amp;quot"/>
              </a:rPr>
              <a:t>I will dwell among the children of Israel </a:t>
            </a:r>
            <a:r>
              <a:rPr lang="en-US" sz="3200" dirty="0">
                <a:solidFill>
                  <a:srgbClr val="000000"/>
                </a:solidFill>
                <a:latin typeface="&amp;quot"/>
              </a:rPr>
              <a:t>and will be their God. </a:t>
            </a:r>
            <a:r>
              <a:rPr lang="en-US" sz="3200" b="1" baseline="30000" dirty="0">
                <a:solidFill>
                  <a:srgbClr val="000000"/>
                </a:solidFill>
                <a:latin typeface="&amp;quot"/>
              </a:rPr>
              <a:t>46 </a:t>
            </a:r>
            <a:r>
              <a:rPr lang="en-US" sz="3200" dirty="0">
                <a:solidFill>
                  <a:srgbClr val="000000"/>
                </a:solidFill>
                <a:latin typeface="&amp;quot"/>
              </a:rPr>
              <a:t>And they shall know that I am the </a:t>
            </a:r>
            <a:r>
              <a:rPr lang="en-US" sz="3200" cap="small" dirty="0">
                <a:solidFill>
                  <a:srgbClr val="000000"/>
                </a:solidFill>
                <a:latin typeface="&amp;quot"/>
              </a:rPr>
              <a:t>Lord</a:t>
            </a:r>
            <a:r>
              <a:rPr lang="en-US" sz="3200" dirty="0">
                <a:solidFill>
                  <a:srgbClr val="000000"/>
                </a:solidFill>
                <a:latin typeface="&amp;quot"/>
              </a:rPr>
              <a:t> their God, who brought them up out of the land of Egypt, that   </a:t>
            </a:r>
            <a:r>
              <a:rPr lang="en-US" sz="3200" b="1" dirty="0">
                <a:solidFill>
                  <a:srgbClr val="000000"/>
                </a:solidFill>
                <a:latin typeface="&amp;quot"/>
              </a:rPr>
              <a:t>I may dwell among them</a:t>
            </a:r>
            <a:r>
              <a:rPr lang="en-US" sz="3200" dirty="0">
                <a:solidFill>
                  <a:srgbClr val="000000"/>
                </a:solidFill>
                <a:latin typeface="&amp;quot"/>
              </a:rPr>
              <a:t>. I am the </a:t>
            </a:r>
            <a:r>
              <a:rPr lang="en-US" sz="3200" cap="small" dirty="0">
                <a:solidFill>
                  <a:srgbClr val="000000"/>
                </a:solidFill>
                <a:latin typeface="&amp;quot"/>
              </a:rPr>
              <a:t>Lord</a:t>
            </a:r>
            <a:r>
              <a:rPr lang="en-US" sz="3200" dirty="0">
                <a:solidFill>
                  <a:srgbClr val="000000"/>
                </a:solidFill>
                <a:latin typeface="&amp;quot"/>
              </a:rPr>
              <a:t> their God.</a:t>
            </a:r>
          </a:p>
          <a:p>
            <a:r>
              <a:rPr lang="en-US" sz="3200" i="1" dirty="0">
                <a:solidFill>
                  <a:srgbClr val="000000"/>
                </a:solidFill>
                <a:latin typeface="&amp;quot"/>
              </a:rPr>
              <a:t>Exodus 29:44-46</a:t>
            </a:r>
            <a:endParaRPr lang="en-US" sz="3200" i="1" dirty="0"/>
          </a:p>
        </p:txBody>
      </p:sp>
    </p:spTree>
    <p:extLst>
      <p:ext uri="{BB962C8B-B14F-4D97-AF65-F5344CB8AC3E}">
        <p14:creationId xmlns:p14="http://schemas.microsoft.com/office/powerpoint/2010/main" val="1407301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ircuit board&#10;&#10;Description automatically generated">
            <a:extLst>
              <a:ext uri="{FF2B5EF4-FFF2-40B4-BE49-F238E27FC236}">
                <a16:creationId xmlns:a16="http://schemas.microsoft.com/office/drawing/2014/main" id="{147E1F41-E90B-4F13-8E64-C9385782716F}"/>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4154556" y="3767137"/>
            <a:ext cx="4572000" cy="2981325"/>
          </a:xfrm>
          <a:prstGeom prst="rect">
            <a:avLst/>
          </a:prstGeom>
        </p:spPr>
      </p:pic>
      <p:sp>
        <p:nvSpPr>
          <p:cNvPr id="4" name="Rectangle 3">
            <a:extLst>
              <a:ext uri="{FF2B5EF4-FFF2-40B4-BE49-F238E27FC236}">
                <a16:creationId xmlns:a16="http://schemas.microsoft.com/office/drawing/2014/main" id="{E807CFEC-871D-42A6-844C-1E1FF5922828}"/>
              </a:ext>
            </a:extLst>
          </p:cNvPr>
          <p:cNvSpPr/>
          <p:nvPr/>
        </p:nvSpPr>
        <p:spPr>
          <a:xfrm>
            <a:off x="0" y="0"/>
            <a:ext cx="9051236" cy="3046988"/>
          </a:xfrm>
          <a:prstGeom prst="rect">
            <a:avLst/>
          </a:prstGeom>
        </p:spPr>
        <p:txBody>
          <a:bodyPr wrap="square">
            <a:spAutoFit/>
          </a:bodyPr>
          <a:lstStyle/>
          <a:p>
            <a:r>
              <a:rPr lang="en-US" sz="3200" dirty="0"/>
              <a:t>For the </a:t>
            </a:r>
            <a:r>
              <a:rPr lang="en-US" sz="3200" cap="small" dirty="0"/>
              <a:t>Lord</a:t>
            </a:r>
            <a:r>
              <a:rPr lang="en-US" sz="3200" dirty="0"/>
              <a:t> your God </a:t>
            </a:r>
            <a:r>
              <a:rPr lang="en-US" sz="3200" b="1" dirty="0"/>
              <a:t>walks in the midst of your camp</a:t>
            </a:r>
            <a:r>
              <a:rPr lang="en-US" sz="3200" dirty="0"/>
              <a:t>, to deliver you and give your enemies over to you; therefore your camp shall be holy, that He may see no unclean thing among you, and turn away from you.</a:t>
            </a:r>
          </a:p>
          <a:p>
            <a:r>
              <a:rPr lang="en-US" sz="3200" i="1" dirty="0"/>
              <a:t>												Deuteronomy 23:14</a:t>
            </a:r>
          </a:p>
        </p:txBody>
      </p:sp>
    </p:spTree>
    <p:extLst>
      <p:ext uri="{BB962C8B-B14F-4D97-AF65-F5344CB8AC3E}">
        <p14:creationId xmlns:p14="http://schemas.microsoft.com/office/powerpoint/2010/main" val="2752075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233</TotalTime>
  <Words>366</Words>
  <Application>Microsoft Office PowerPoint</Application>
  <PresentationFormat>On-screen Show (4:3)</PresentationFormat>
  <Paragraphs>66</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&amp;quot</vt:lpstr>
      <vt:lpstr>Arial</vt:lpstr>
      <vt:lpstr>Calibri</vt:lpstr>
      <vt:lpstr>Calibri Light</vt:lpstr>
      <vt:lpstr>Segoe Print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Alyse Nash</cp:lastModifiedBy>
  <cp:revision>12</cp:revision>
  <dcterms:created xsi:type="dcterms:W3CDTF">2019-06-03T17:26:34Z</dcterms:created>
  <dcterms:modified xsi:type="dcterms:W3CDTF">2019-06-07T21:44:05Z</dcterms:modified>
</cp:coreProperties>
</file>