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 id="270" r:id="rId4"/>
    <p:sldId id="299" r:id="rId5"/>
    <p:sldId id="300" r:id="rId6"/>
    <p:sldId id="301" r:id="rId7"/>
    <p:sldId id="302" r:id="rId8"/>
    <p:sldId id="304" r:id="rId9"/>
    <p:sldId id="303" r:id="rId10"/>
    <p:sldId id="305" r:id="rId11"/>
    <p:sldId id="256" r:id="rId12"/>
    <p:sldId id="306" r:id="rId13"/>
    <p:sldId id="307" r:id="rId14"/>
    <p:sldId id="308" r:id="rId15"/>
    <p:sldId id="309" r:id="rId16"/>
    <p:sldId id="313" r:id="rId17"/>
    <p:sldId id="310" r:id="rId18"/>
    <p:sldId id="311" r:id="rId19"/>
    <p:sldId id="312" r:id="rId20"/>
    <p:sldId id="315" r:id="rId21"/>
    <p:sldId id="321" r:id="rId22"/>
    <p:sldId id="314" r:id="rId23"/>
    <p:sldId id="316" r:id="rId24"/>
    <p:sldId id="258" r:id="rId25"/>
    <p:sldId id="259" r:id="rId26"/>
    <p:sldId id="317" r:id="rId27"/>
    <p:sldId id="318" r:id="rId28"/>
    <p:sldId id="319" r:id="rId29"/>
    <p:sldId id="320"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153269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065323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1790797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4260816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C05F7-8B99-47B1-A0A8-2DEA18EC7D7F}"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41999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CC05F7-8B99-47B1-A0A8-2DEA18EC7D7F}" type="datetimeFigureOut">
              <a:rPr lang="en-US" smtClean="0"/>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4094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CC05F7-8B99-47B1-A0A8-2DEA18EC7D7F}" type="datetimeFigureOut">
              <a:rPr lang="en-US" smtClean="0"/>
              <a:t>5/31/2019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287174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CC05F7-8B99-47B1-A0A8-2DEA18EC7D7F}" type="datetimeFigureOut">
              <a:rPr lang="en-US" smtClean="0"/>
              <a:t>5/31/2019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7303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C05F7-8B99-47B1-A0A8-2DEA18EC7D7F}" type="datetimeFigureOut">
              <a:rPr lang="en-US" smtClean="0"/>
              <a:t>5/31/2019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87595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CC05F7-8B99-47B1-A0A8-2DEA18EC7D7F}" type="datetimeFigureOut">
              <a:rPr lang="en-US" smtClean="0"/>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112928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CC05F7-8B99-47B1-A0A8-2DEA18EC7D7F}" type="datetimeFigureOut">
              <a:rPr lang="en-US" smtClean="0"/>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420773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C05F7-8B99-47B1-A0A8-2DEA18EC7D7F}" type="datetimeFigureOut">
              <a:rPr lang="en-US" smtClean="0"/>
              <a:t>5/31/2019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3F6E9-B743-40C1-80B1-C3EE03B20D2F}" type="slidenum">
              <a:rPr lang="en-US" smtClean="0"/>
              <a:t>‹#›</a:t>
            </a:fld>
            <a:endParaRPr lang="en-US"/>
          </a:p>
        </p:txBody>
      </p:sp>
    </p:spTree>
    <p:extLst>
      <p:ext uri="{BB962C8B-B14F-4D97-AF65-F5344CB8AC3E}">
        <p14:creationId xmlns:p14="http://schemas.microsoft.com/office/powerpoint/2010/main" val="1297711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6019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69AC4A-D50D-4C75-A4E0-E2C510237717}"/>
              </a:ext>
            </a:extLst>
          </p:cNvPr>
          <p:cNvSpPr txBox="1"/>
          <p:nvPr/>
        </p:nvSpPr>
        <p:spPr>
          <a:xfrm>
            <a:off x="0" y="2862470"/>
            <a:ext cx="9144000" cy="769441"/>
          </a:xfrm>
          <a:prstGeom prst="rect">
            <a:avLst/>
          </a:prstGeom>
          <a:noFill/>
        </p:spPr>
        <p:txBody>
          <a:bodyPr wrap="square" rtlCol="0">
            <a:spAutoFit/>
          </a:bodyPr>
          <a:lstStyle/>
          <a:p>
            <a:pPr algn="ctr"/>
            <a:r>
              <a:rPr lang="en-US" sz="4400" dirty="0">
                <a:solidFill>
                  <a:schemeClr val="bg1"/>
                </a:solidFill>
              </a:rPr>
              <a:t>How is God </a:t>
            </a:r>
            <a:r>
              <a:rPr lang="en-US" sz="4400" b="1" dirty="0">
                <a:solidFill>
                  <a:schemeClr val="bg1"/>
                </a:solidFill>
              </a:rPr>
              <a:t>holy</a:t>
            </a:r>
            <a:r>
              <a:rPr lang="en-US" sz="4400" dirty="0">
                <a:solidFill>
                  <a:schemeClr val="bg1"/>
                </a:solidFill>
              </a:rPr>
              <a:t>?</a:t>
            </a:r>
          </a:p>
        </p:txBody>
      </p:sp>
    </p:spTree>
    <p:extLst>
      <p:ext uri="{BB962C8B-B14F-4D97-AF65-F5344CB8AC3E}">
        <p14:creationId xmlns:p14="http://schemas.microsoft.com/office/powerpoint/2010/main" val="2368550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A96808-D188-461E-B427-948AED246BAF}"/>
              </a:ext>
            </a:extLst>
          </p:cNvPr>
          <p:cNvSpPr/>
          <p:nvPr/>
        </p:nvSpPr>
        <p:spPr>
          <a:xfrm>
            <a:off x="225286" y="0"/>
            <a:ext cx="8693425" cy="1569660"/>
          </a:xfrm>
          <a:prstGeom prst="rect">
            <a:avLst/>
          </a:prstGeom>
        </p:spPr>
        <p:txBody>
          <a:bodyPr wrap="square">
            <a:spAutoFit/>
          </a:bodyPr>
          <a:lstStyle/>
          <a:p>
            <a:r>
              <a:rPr lang="en-US" sz="3200" dirty="0">
                <a:latin typeface="&amp;quot"/>
              </a:rPr>
              <a:t>…you shall be holy; for </a:t>
            </a:r>
            <a:r>
              <a:rPr lang="en-US" sz="3200" u="sng" dirty="0">
                <a:latin typeface="&amp;quot"/>
              </a:rPr>
              <a:t>I am holy</a:t>
            </a:r>
            <a:r>
              <a:rPr lang="en-US" sz="3200" dirty="0">
                <a:latin typeface="&amp;quot"/>
              </a:rPr>
              <a:t>. …You shall therefore be holy, for </a:t>
            </a:r>
            <a:r>
              <a:rPr lang="en-US" sz="3200" u="sng" dirty="0">
                <a:latin typeface="&amp;quot"/>
              </a:rPr>
              <a:t>I am holy</a:t>
            </a:r>
            <a:r>
              <a:rPr lang="en-US" sz="3200" dirty="0">
                <a:latin typeface="&amp;quot"/>
              </a:rPr>
              <a:t>.</a:t>
            </a:r>
          </a:p>
          <a:p>
            <a:r>
              <a:rPr lang="en-US" sz="3200" i="1" dirty="0">
                <a:latin typeface="&amp;quot"/>
              </a:rPr>
              <a:t>											Leviticus 11:44-45</a:t>
            </a:r>
            <a:endParaRPr lang="en-US" i="1" dirty="0"/>
          </a:p>
        </p:txBody>
      </p:sp>
      <p:sp>
        <p:nvSpPr>
          <p:cNvPr id="5" name="Rectangle 4">
            <a:extLst>
              <a:ext uri="{FF2B5EF4-FFF2-40B4-BE49-F238E27FC236}">
                <a16:creationId xmlns:a16="http://schemas.microsoft.com/office/drawing/2014/main" id="{169AB00F-B1AD-4E12-A7D9-E3A243B80CE4}"/>
              </a:ext>
            </a:extLst>
          </p:cNvPr>
          <p:cNvSpPr/>
          <p:nvPr/>
        </p:nvSpPr>
        <p:spPr>
          <a:xfrm>
            <a:off x="165649" y="1688929"/>
            <a:ext cx="8812697" cy="1077218"/>
          </a:xfrm>
          <a:prstGeom prst="rect">
            <a:avLst/>
          </a:prstGeom>
        </p:spPr>
        <p:txBody>
          <a:bodyPr wrap="square">
            <a:spAutoFit/>
          </a:bodyPr>
          <a:lstStyle/>
          <a:p>
            <a:r>
              <a:rPr lang="en-US" sz="3200" dirty="0"/>
              <a:t>…You shall be holy, for </a:t>
            </a:r>
            <a:r>
              <a:rPr lang="en-US" sz="3200" u="sng" dirty="0"/>
              <a:t>I the </a:t>
            </a:r>
            <a:r>
              <a:rPr lang="en-US" sz="3200" u="sng" cap="small" dirty="0"/>
              <a:t>Lord</a:t>
            </a:r>
            <a:r>
              <a:rPr lang="en-US" sz="3200" u="sng" dirty="0"/>
              <a:t> your God am holy</a:t>
            </a:r>
            <a:r>
              <a:rPr lang="en-US" sz="3200" dirty="0"/>
              <a:t>.</a:t>
            </a:r>
            <a:r>
              <a:rPr lang="en-US" sz="3200" dirty="0">
                <a:latin typeface="&amp;quot"/>
              </a:rPr>
              <a:t>	</a:t>
            </a:r>
            <a:r>
              <a:rPr lang="en-US" sz="3200" i="1" dirty="0">
                <a:latin typeface="&amp;quot"/>
              </a:rPr>
              <a:t>												Leviticus 19:2</a:t>
            </a:r>
            <a:endParaRPr lang="en-US" i="1" dirty="0"/>
          </a:p>
        </p:txBody>
      </p:sp>
      <p:sp>
        <p:nvSpPr>
          <p:cNvPr id="6" name="Rectangle 5">
            <a:extLst>
              <a:ext uri="{FF2B5EF4-FFF2-40B4-BE49-F238E27FC236}">
                <a16:creationId xmlns:a16="http://schemas.microsoft.com/office/drawing/2014/main" id="{45EAB926-C6C8-446A-8143-F7CB6486B36C}"/>
              </a:ext>
            </a:extLst>
          </p:cNvPr>
          <p:cNvSpPr/>
          <p:nvPr/>
        </p:nvSpPr>
        <p:spPr>
          <a:xfrm>
            <a:off x="225287" y="3226238"/>
            <a:ext cx="8693425" cy="1569660"/>
          </a:xfrm>
          <a:prstGeom prst="rect">
            <a:avLst/>
          </a:prstGeom>
        </p:spPr>
        <p:txBody>
          <a:bodyPr wrap="square">
            <a:spAutoFit/>
          </a:bodyPr>
          <a:lstStyle/>
          <a:p>
            <a:r>
              <a:rPr lang="en-US" sz="3200" dirty="0"/>
              <a:t>Consecrate</a:t>
            </a:r>
            <a:r>
              <a:rPr lang="en-US" sz="3200" baseline="30000" dirty="0"/>
              <a:t> </a:t>
            </a:r>
            <a:r>
              <a:rPr lang="en-US" sz="3200" dirty="0"/>
              <a:t> yourselves therefore, and be holy,            for </a:t>
            </a:r>
            <a:r>
              <a:rPr lang="en-US" sz="3200" u="sng" dirty="0"/>
              <a:t>I am the </a:t>
            </a:r>
            <a:r>
              <a:rPr lang="en-US" sz="3200" u="sng" cap="small" dirty="0"/>
              <a:t>Lord</a:t>
            </a:r>
            <a:r>
              <a:rPr lang="en-US" sz="3200" u="sng" dirty="0"/>
              <a:t> your God</a:t>
            </a:r>
            <a:r>
              <a:rPr lang="en-US" sz="3200" dirty="0"/>
              <a:t>. </a:t>
            </a:r>
            <a:r>
              <a:rPr lang="en-US" sz="3200" dirty="0">
                <a:latin typeface="&amp;quot"/>
              </a:rPr>
              <a:t>																					</a:t>
            </a:r>
            <a:r>
              <a:rPr lang="en-US" sz="3200" i="1" dirty="0">
                <a:latin typeface="&amp;quot"/>
              </a:rPr>
              <a:t>Leviticus 20:7</a:t>
            </a:r>
            <a:endParaRPr lang="en-US" i="1" dirty="0"/>
          </a:p>
        </p:txBody>
      </p:sp>
      <p:sp>
        <p:nvSpPr>
          <p:cNvPr id="7" name="Rectangle 6">
            <a:extLst>
              <a:ext uri="{FF2B5EF4-FFF2-40B4-BE49-F238E27FC236}">
                <a16:creationId xmlns:a16="http://schemas.microsoft.com/office/drawing/2014/main" id="{E43C9829-30CF-43D7-AA28-4ECF1CD1C3C2}"/>
              </a:ext>
            </a:extLst>
          </p:cNvPr>
          <p:cNvSpPr/>
          <p:nvPr/>
        </p:nvSpPr>
        <p:spPr>
          <a:xfrm>
            <a:off x="92763" y="5169071"/>
            <a:ext cx="8825948" cy="1077218"/>
          </a:xfrm>
          <a:prstGeom prst="rect">
            <a:avLst/>
          </a:prstGeom>
        </p:spPr>
        <p:txBody>
          <a:bodyPr wrap="square">
            <a:spAutoFit/>
          </a:bodyPr>
          <a:lstStyle/>
          <a:p>
            <a:r>
              <a:rPr lang="en-US" sz="3200" dirty="0"/>
              <a:t>And you shall be holy to Me, for </a:t>
            </a:r>
            <a:r>
              <a:rPr lang="en-US" sz="3200" u="sng" dirty="0"/>
              <a:t>I the </a:t>
            </a:r>
            <a:r>
              <a:rPr lang="en-US" sz="3200" u="sng" cap="small" dirty="0"/>
              <a:t>Lord</a:t>
            </a:r>
            <a:r>
              <a:rPr lang="en-US" sz="3200" u="sng" dirty="0"/>
              <a:t> am holy</a:t>
            </a:r>
            <a:r>
              <a:rPr lang="en-US" sz="3200" dirty="0"/>
              <a:t>… </a:t>
            </a:r>
            <a:r>
              <a:rPr lang="en-US" sz="3200" dirty="0">
                <a:latin typeface="&amp;quot"/>
              </a:rPr>
              <a:t>													</a:t>
            </a:r>
            <a:r>
              <a:rPr lang="en-US" sz="3200" i="1" dirty="0">
                <a:latin typeface="&amp;quot"/>
              </a:rPr>
              <a:t>Leviticus 20:26</a:t>
            </a:r>
            <a:endParaRPr lang="en-US" i="1" dirty="0"/>
          </a:p>
        </p:txBody>
      </p:sp>
    </p:spTree>
    <p:extLst>
      <p:ext uri="{BB962C8B-B14F-4D97-AF65-F5344CB8AC3E}">
        <p14:creationId xmlns:p14="http://schemas.microsoft.com/office/powerpoint/2010/main" val="3053662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BA567F-64E3-46EA-89AB-83CE86AE9352}"/>
              </a:ext>
            </a:extLst>
          </p:cNvPr>
          <p:cNvSpPr txBox="1"/>
          <p:nvPr/>
        </p:nvSpPr>
        <p:spPr>
          <a:xfrm>
            <a:off x="0" y="0"/>
            <a:ext cx="9051235" cy="646331"/>
          </a:xfrm>
          <a:prstGeom prst="rect">
            <a:avLst/>
          </a:prstGeom>
          <a:noFill/>
        </p:spPr>
        <p:txBody>
          <a:bodyPr wrap="square" rtlCol="0">
            <a:spAutoFit/>
          </a:bodyPr>
          <a:lstStyle/>
          <a:p>
            <a:r>
              <a:rPr lang="en-US" sz="3600" b="1" dirty="0"/>
              <a:t>1. God is unlike other gods. </a:t>
            </a:r>
          </a:p>
        </p:txBody>
      </p:sp>
      <p:sp>
        <p:nvSpPr>
          <p:cNvPr id="3" name="Rectangle 2">
            <a:extLst>
              <a:ext uri="{FF2B5EF4-FFF2-40B4-BE49-F238E27FC236}">
                <a16:creationId xmlns:a16="http://schemas.microsoft.com/office/drawing/2014/main" id="{0EDFC824-C167-4BC2-B61B-B90387C72BF7}"/>
              </a:ext>
            </a:extLst>
          </p:cNvPr>
          <p:cNvSpPr/>
          <p:nvPr/>
        </p:nvSpPr>
        <p:spPr>
          <a:xfrm>
            <a:off x="192156" y="1489069"/>
            <a:ext cx="8666922" cy="1569660"/>
          </a:xfrm>
          <a:prstGeom prst="rect">
            <a:avLst/>
          </a:prstGeom>
        </p:spPr>
        <p:txBody>
          <a:bodyPr wrap="square">
            <a:spAutoFit/>
          </a:bodyPr>
          <a:lstStyle/>
          <a:p>
            <a:r>
              <a:rPr lang="en-US" sz="3200" dirty="0">
                <a:solidFill>
                  <a:srgbClr val="000000"/>
                </a:solidFill>
              </a:rPr>
              <a:t>Who is like You, O </a:t>
            </a:r>
            <a:r>
              <a:rPr lang="en-US" sz="3200" cap="small" dirty="0">
                <a:solidFill>
                  <a:srgbClr val="000000"/>
                </a:solidFill>
              </a:rPr>
              <a:t>Lord</a:t>
            </a:r>
            <a:r>
              <a:rPr lang="en-US" sz="3200" dirty="0">
                <a:solidFill>
                  <a:srgbClr val="000000"/>
                </a:solidFill>
              </a:rPr>
              <a:t>, among the gods?</a:t>
            </a:r>
            <a:br>
              <a:rPr lang="en-US" sz="3200" dirty="0"/>
            </a:br>
            <a:r>
              <a:rPr lang="en-US" sz="3200" dirty="0">
                <a:solidFill>
                  <a:srgbClr val="000000"/>
                </a:solidFill>
              </a:rPr>
              <a:t>Who is like You, glorious in holiness</a:t>
            </a:r>
          </a:p>
          <a:p>
            <a:r>
              <a:rPr lang="en-US" sz="3200" dirty="0">
                <a:solidFill>
                  <a:srgbClr val="000000"/>
                </a:solidFill>
              </a:rPr>
              <a:t>													</a:t>
            </a:r>
            <a:r>
              <a:rPr lang="en-US" sz="3200" i="1" dirty="0">
                <a:solidFill>
                  <a:srgbClr val="000000"/>
                </a:solidFill>
              </a:rPr>
              <a:t>Exodus 15:11</a:t>
            </a:r>
            <a:endParaRPr lang="en-US" sz="3200" i="1" dirty="0"/>
          </a:p>
        </p:txBody>
      </p:sp>
      <p:sp>
        <p:nvSpPr>
          <p:cNvPr id="5" name="Rectangle 4">
            <a:extLst>
              <a:ext uri="{FF2B5EF4-FFF2-40B4-BE49-F238E27FC236}">
                <a16:creationId xmlns:a16="http://schemas.microsoft.com/office/drawing/2014/main" id="{61CB71EE-BEBC-4413-8EDD-50ADB11651E9}"/>
              </a:ext>
            </a:extLst>
          </p:cNvPr>
          <p:cNvSpPr/>
          <p:nvPr/>
        </p:nvSpPr>
        <p:spPr>
          <a:xfrm>
            <a:off x="192156" y="3703555"/>
            <a:ext cx="8859079" cy="1569660"/>
          </a:xfrm>
          <a:prstGeom prst="rect">
            <a:avLst/>
          </a:prstGeom>
        </p:spPr>
        <p:txBody>
          <a:bodyPr wrap="square">
            <a:spAutoFit/>
          </a:bodyPr>
          <a:lstStyle/>
          <a:p>
            <a:r>
              <a:rPr lang="en-US" sz="3200" dirty="0">
                <a:solidFill>
                  <a:srgbClr val="000000"/>
                </a:solidFill>
              </a:rPr>
              <a:t>I am the </a:t>
            </a:r>
            <a:r>
              <a:rPr lang="en-US" sz="3200" cap="small" dirty="0">
                <a:solidFill>
                  <a:srgbClr val="000000"/>
                </a:solidFill>
              </a:rPr>
              <a:t>Lord</a:t>
            </a:r>
            <a:r>
              <a:rPr lang="en-US" sz="3200" dirty="0">
                <a:solidFill>
                  <a:srgbClr val="000000"/>
                </a:solidFill>
              </a:rPr>
              <a:t> your God, who brought you out of the land of Egypt, out of the house of bondage.</a:t>
            </a:r>
          </a:p>
          <a:p>
            <a:r>
              <a:rPr lang="en-US" sz="3200" dirty="0">
                <a:solidFill>
                  <a:srgbClr val="000000"/>
                </a:solidFill>
              </a:rPr>
              <a:t>													</a:t>
            </a:r>
            <a:r>
              <a:rPr lang="en-US" sz="3200" i="1" dirty="0">
                <a:solidFill>
                  <a:srgbClr val="000000"/>
                </a:solidFill>
              </a:rPr>
              <a:t>Exodus 20:2</a:t>
            </a:r>
            <a:endParaRPr lang="en-US" sz="3200" i="1" dirty="0"/>
          </a:p>
        </p:txBody>
      </p:sp>
    </p:spTree>
    <p:extLst>
      <p:ext uri="{BB962C8B-B14F-4D97-AF65-F5344CB8AC3E}">
        <p14:creationId xmlns:p14="http://schemas.microsoft.com/office/powerpoint/2010/main" val="628162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BA567F-64E3-46EA-89AB-83CE86AE9352}"/>
              </a:ext>
            </a:extLst>
          </p:cNvPr>
          <p:cNvSpPr txBox="1"/>
          <p:nvPr/>
        </p:nvSpPr>
        <p:spPr>
          <a:xfrm>
            <a:off x="0" y="0"/>
            <a:ext cx="9051235" cy="646331"/>
          </a:xfrm>
          <a:prstGeom prst="rect">
            <a:avLst/>
          </a:prstGeom>
          <a:noFill/>
        </p:spPr>
        <p:txBody>
          <a:bodyPr wrap="square" rtlCol="0">
            <a:spAutoFit/>
          </a:bodyPr>
          <a:lstStyle/>
          <a:p>
            <a:r>
              <a:rPr lang="en-US" sz="3600" b="1" dirty="0"/>
              <a:t>1. God is unlike other gods. </a:t>
            </a:r>
          </a:p>
        </p:txBody>
      </p:sp>
      <p:sp>
        <p:nvSpPr>
          <p:cNvPr id="3" name="Rectangle 2">
            <a:extLst>
              <a:ext uri="{FF2B5EF4-FFF2-40B4-BE49-F238E27FC236}">
                <a16:creationId xmlns:a16="http://schemas.microsoft.com/office/drawing/2014/main" id="{0EDFC824-C167-4BC2-B61B-B90387C72BF7}"/>
              </a:ext>
            </a:extLst>
          </p:cNvPr>
          <p:cNvSpPr/>
          <p:nvPr/>
        </p:nvSpPr>
        <p:spPr>
          <a:xfrm>
            <a:off x="288234" y="2045661"/>
            <a:ext cx="8666922" cy="1569660"/>
          </a:xfrm>
          <a:prstGeom prst="rect">
            <a:avLst/>
          </a:prstGeom>
        </p:spPr>
        <p:txBody>
          <a:bodyPr wrap="square">
            <a:spAutoFit/>
          </a:bodyPr>
          <a:lstStyle/>
          <a:p>
            <a:r>
              <a:rPr lang="en-US" sz="3200" dirty="0"/>
              <a:t>I will sing to the </a:t>
            </a:r>
            <a:r>
              <a:rPr lang="en-US" sz="3200" cap="small" dirty="0"/>
              <a:t>Lord</a:t>
            </a:r>
            <a:r>
              <a:rPr lang="en-US" sz="3200" dirty="0"/>
              <a:t> as long as I live;</a:t>
            </a:r>
            <a:br>
              <a:rPr lang="en-US" sz="3200" dirty="0"/>
            </a:br>
            <a:r>
              <a:rPr lang="en-US" sz="3200" dirty="0"/>
              <a:t>I will sing praise to my God while I have my being.</a:t>
            </a:r>
          </a:p>
          <a:p>
            <a:r>
              <a:rPr lang="en-US" sz="3200" i="1" dirty="0"/>
              <a:t>													Psalm 104:33</a:t>
            </a:r>
          </a:p>
        </p:txBody>
      </p:sp>
      <p:sp>
        <p:nvSpPr>
          <p:cNvPr id="6" name="TextBox 5">
            <a:extLst>
              <a:ext uri="{FF2B5EF4-FFF2-40B4-BE49-F238E27FC236}">
                <a16:creationId xmlns:a16="http://schemas.microsoft.com/office/drawing/2014/main" id="{45A3B618-3E7A-40FB-B085-4F2AC8347348}"/>
              </a:ext>
            </a:extLst>
          </p:cNvPr>
          <p:cNvSpPr txBox="1"/>
          <p:nvPr/>
        </p:nvSpPr>
        <p:spPr>
          <a:xfrm>
            <a:off x="-2" y="776979"/>
            <a:ext cx="9051235" cy="646331"/>
          </a:xfrm>
          <a:prstGeom prst="rect">
            <a:avLst/>
          </a:prstGeom>
          <a:noFill/>
        </p:spPr>
        <p:txBody>
          <a:bodyPr wrap="square" rtlCol="0">
            <a:spAutoFit/>
          </a:bodyPr>
          <a:lstStyle/>
          <a:p>
            <a:r>
              <a:rPr lang="en-US" sz="3600" b="1" dirty="0"/>
              <a:t>2. There is one God who is unlike creation. </a:t>
            </a:r>
          </a:p>
        </p:txBody>
      </p:sp>
    </p:spTree>
    <p:extLst>
      <p:ext uri="{BB962C8B-B14F-4D97-AF65-F5344CB8AC3E}">
        <p14:creationId xmlns:p14="http://schemas.microsoft.com/office/powerpoint/2010/main" val="354858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BA567F-64E3-46EA-89AB-83CE86AE9352}"/>
              </a:ext>
            </a:extLst>
          </p:cNvPr>
          <p:cNvSpPr txBox="1"/>
          <p:nvPr/>
        </p:nvSpPr>
        <p:spPr>
          <a:xfrm>
            <a:off x="0" y="0"/>
            <a:ext cx="9051235" cy="646331"/>
          </a:xfrm>
          <a:prstGeom prst="rect">
            <a:avLst/>
          </a:prstGeom>
          <a:noFill/>
        </p:spPr>
        <p:txBody>
          <a:bodyPr wrap="square" rtlCol="0">
            <a:spAutoFit/>
          </a:bodyPr>
          <a:lstStyle/>
          <a:p>
            <a:r>
              <a:rPr lang="en-US" sz="3600" b="1" dirty="0"/>
              <a:t>1. God is unlike other gods. </a:t>
            </a:r>
          </a:p>
        </p:txBody>
      </p:sp>
      <p:sp>
        <p:nvSpPr>
          <p:cNvPr id="6" name="TextBox 5">
            <a:extLst>
              <a:ext uri="{FF2B5EF4-FFF2-40B4-BE49-F238E27FC236}">
                <a16:creationId xmlns:a16="http://schemas.microsoft.com/office/drawing/2014/main" id="{45A3B618-3E7A-40FB-B085-4F2AC8347348}"/>
              </a:ext>
            </a:extLst>
          </p:cNvPr>
          <p:cNvSpPr txBox="1"/>
          <p:nvPr/>
        </p:nvSpPr>
        <p:spPr>
          <a:xfrm>
            <a:off x="-2" y="776979"/>
            <a:ext cx="9051235" cy="646331"/>
          </a:xfrm>
          <a:prstGeom prst="rect">
            <a:avLst/>
          </a:prstGeom>
          <a:noFill/>
        </p:spPr>
        <p:txBody>
          <a:bodyPr wrap="square" rtlCol="0">
            <a:spAutoFit/>
          </a:bodyPr>
          <a:lstStyle/>
          <a:p>
            <a:r>
              <a:rPr lang="en-US" sz="3600" b="1" dirty="0"/>
              <a:t>2. There is one God who is unlike creation. </a:t>
            </a:r>
          </a:p>
        </p:txBody>
      </p:sp>
      <p:sp>
        <p:nvSpPr>
          <p:cNvPr id="5" name="TextBox 4">
            <a:extLst>
              <a:ext uri="{FF2B5EF4-FFF2-40B4-BE49-F238E27FC236}">
                <a16:creationId xmlns:a16="http://schemas.microsoft.com/office/drawing/2014/main" id="{229AFDFA-EC3D-4A0C-A0EF-07103F4B335B}"/>
              </a:ext>
            </a:extLst>
          </p:cNvPr>
          <p:cNvSpPr txBox="1"/>
          <p:nvPr/>
        </p:nvSpPr>
        <p:spPr>
          <a:xfrm>
            <a:off x="0" y="1553958"/>
            <a:ext cx="9051235" cy="646331"/>
          </a:xfrm>
          <a:prstGeom prst="rect">
            <a:avLst/>
          </a:prstGeom>
          <a:noFill/>
        </p:spPr>
        <p:txBody>
          <a:bodyPr wrap="square" rtlCol="0">
            <a:spAutoFit/>
          </a:bodyPr>
          <a:lstStyle/>
          <a:p>
            <a:r>
              <a:rPr lang="en-US" sz="3600" b="1" dirty="0"/>
              <a:t>3. God is perfect. </a:t>
            </a:r>
          </a:p>
        </p:txBody>
      </p:sp>
      <p:sp>
        <p:nvSpPr>
          <p:cNvPr id="4" name="Rectangle 3">
            <a:extLst>
              <a:ext uri="{FF2B5EF4-FFF2-40B4-BE49-F238E27FC236}">
                <a16:creationId xmlns:a16="http://schemas.microsoft.com/office/drawing/2014/main" id="{0AE1A14D-1895-4900-8CB3-FD118493BE03}"/>
              </a:ext>
            </a:extLst>
          </p:cNvPr>
          <p:cNvSpPr/>
          <p:nvPr/>
        </p:nvSpPr>
        <p:spPr>
          <a:xfrm>
            <a:off x="212035" y="2551837"/>
            <a:ext cx="8693426" cy="3539430"/>
          </a:xfrm>
          <a:prstGeom prst="rect">
            <a:avLst/>
          </a:prstGeom>
        </p:spPr>
        <p:txBody>
          <a:bodyPr wrap="square">
            <a:spAutoFit/>
          </a:bodyPr>
          <a:lstStyle/>
          <a:p>
            <a:r>
              <a:rPr lang="en-US" sz="3200" b="1" baseline="30000" dirty="0">
                <a:solidFill>
                  <a:srgbClr val="000000"/>
                </a:solidFill>
                <a:latin typeface="&amp;quot"/>
              </a:rPr>
              <a:t>3 </a:t>
            </a:r>
            <a:r>
              <a:rPr lang="en-US" sz="3200" dirty="0">
                <a:solidFill>
                  <a:srgbClr val="000000"/>
                </a:solidFill>
                <a:latin typeface="&amp;quot"/>
              </a:rPr>
              <a:t>For I proclaim the name of the </a:t>
            </a:r>
            <a:r>
              <a:rPr lang="en-US" sz="3200" cap="small" dirty="0">
                <a:solidFill>
                  <a:srgbClr val="000000"/>
                </a:solidFill>
                <a:latin typeface="&amp;quot"/>
              </a:rPr>
              <a:t>Lord</a:t>
            </a:r>
            <a:r>
              <a:rPr lang="en-US" sz="3200" dirty="0">
                <a:solidFill>
                  <a:srgbClr val="000000"/>
                </a:solidFill>
                <a:latin typeface="&amp;quot"/>
              </a:rPr>
              <a:t>:</a:t>
            </a:r>
            <a:br>
              <a:rPr lang="en-US" sz="3200" dirty="0"/>
            </a:br>
            <a:r>
              <a:rPr lang="en-US" sz="3200" dirty="0">
                <a:solidFill>
                  <a:srgbClr val="000000"/>
                </a:solidFill>
                <a:latin typeface="&amp;quot"/>
              </a:rPr>
              <a:t>Ascribe greatness to our God.</a:t>
            </a:r>
            <a:br>
              <a:rPr lang="en-US" sz="3200" dirty="0"/>
            </a:br>
            <a:r>
              <a:rPr lang="en-US" sz="3200" b="1" baseline="30000" dirty="0">
                <a:solidFill>
                  <a:srgbClr val="000000"/>
                </a:solidFill>
                <a:latin typeface="&amp;quot"/>
              </a:rPr>
              <a:t>4 </a:t>
            </a:r>
            <a:r>
              <a:rPr lang="en-US" sz="3200" dirty="0">
                <a:solidFill>
                  <a:srgbClr val="000000"/>
                </a:solidFill>
                <a:latin typeface="&amp;quot"/>
              </a:rPr>
              <a:t>He is the Rock, His work is perfect;</a:t>
            </a:r>
            <a:br>
              <a:rPr lang="en-US" sz="3200" dirty="0"/>
            </a:br>
            <a:r>
              <a:rPr lang="en-US" sz="3200" dirty="0">
                <a:solidFill>
                  <a:srgbClr val="000000"/>
                </a:solidFill>
                <a:latin typeface="&amp;quot"/>
              </a:rPr>
              <a:t>For all His ways are justice,</a:t>
            </a:r>
            <a:br>
              <a:rPr lang="en-US" sz="3200" dirty="0"/>
            </a:br>
            <a:r>
              <a:rPr lang="en-US" sz="3200" dirty="0">
                <a:solidFill>
                  <a:srgbClr val="000000"/>
                </a:solidFill>
                <a:latin typeface="&amp;quot"/>
              </a:rPr>
              <a:t>A God of truth and without injustice;</a:t>
            </a:r>
            <a:br>
              <a:rPr lang="en-US" sz="3200" dirty="0"/>
            </a:br>
            <a:r>
              <a:rPr lang="en-US" sz="3200" dirty="0">
                <a:solidFill>
                  <a:srgbClr val="000000"/>
                </a:solidFill>
                <a:latin typeface="&amp;quot"/>
              </a:rPr>
              <a:t>Righteous and upright is He.</a:t>
            </a:r>
          </a:p>
          <a:p>
            <a:r>
              <a:rPr lang="en-US" sz="3200" dirty="0">
                <a:solidFill>
                  <a:srgbClr val="000000"/>
                </a:solidFill>
                <a:latin typeface="&amp;quot"/>
              </a:rPr>
              <a:t>										</a:t>
            </a:r>
            <a:r>
              <a:rPr lang="en-US" sz="3200" i="1" dirty="0">
                <a:solidFill>
                  <a:srgbClr val="000000"/>
                </a:solidFill>
                <a:latin typeface="&amp;quot"/>
              </a:rPr>
              <a:t>Deuteronomy 32:3-4</a:t>
            </a:r>
            <a:endParaRPr lang="en-US" sz="3200" i="1" dirty="0"/>
          </a:p>
        </p:txBody>
      </p:sp>
    </p:spTree>
    <p:extLst>
      <p:ext uri="{BB962C8B-B14F-4D97-AF65-F5344CB8AC3E}">
        <p14:creationId xmlns:p14="http://schemas.microsoft.com/office/powerpoint/2010/main" val="352578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69AC4A-D50D-4C75-A4E0-E2C510237717}"/>
              </a:ext>
            </a:extLst>
          </p:cNvPr>
          <p:cNvSpPr txBox="1"/>
          <p:nvPr/>
        </p:nvSpPr>
        <p:spPr>
          <a:xfrm>
            <a:off x="0" y="2862470"/>
            <a:ext cx="9144000" cy="769441"/>
          </a:xfrm>
          <a:prstGeom prst="rect">
            <a:avLst/>
          </a:prstGeom>
          <a:noFill/>
        </p:spPr>
        <p:txBody>
          <a:bodyPr wrap="square" rtlCol="0">
            <a:spAutoFit/>
          </a:bodyPr>
          <a:lstStyle/>
          <a:p>
            <a:pPr algn="ctr"/>
            <a:r>
              <a:rPr lang="en-US" sz="4400" dirty="0">
                <a:solidFill>
                  <a:schemeClr val="bg1"/>
                </a:solidFill>
              </a:rPr>
              <a:t>How was Israel to be </a:t>
            </a:r>
            <a:r>
              <a:rPr lang="en-US" sz="4400" b="1" dirty="0">
                <a:solidFill>
                  <a:schemeClr val="bg1"/>
                </a:solidFill>
              </a:rPr>
              <a:t>holy</a:t>
            </a:r>
            <a:r>
              <a:rPr lang="en-US" sz="4400" dirty="0">
                <a:solidFill>
                  <a:schemeClr val="bg1"/>
                </a:solidFill>
              </a:rPr>
              <a:t>?</a:t>
            </a:r>
          </a:p>
        </p:txBody>
      </p:sp>
    </p:spTree>
    <p:extLst>
      <p:ext uri="{BB962C8B-B14F-4D97-AF65-F5344CB8AC3E}">
        <p14:creationId xmlns:p14="http://schemas.microsoft.com/office/powerpoint/2010/main" val="239365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DA96808-D188-461E-B427-948AED246BAF}"/>
              </a:ext>
            </a:extLst>
          </p:cNvPr>
          <p:cNvSpPr/>
          <p:nvPr/>
        </p:nvSpPr>
        <p:spPr>
          <a:xfrm>
            <a:off x="225286" y="0"/>
            <a:ext cx="8693425" cy="1569660"/>
          </a:xfrm>
          <a:prstGeom prst="rect">
            <a:avLst/>
          </a:prstGeom>
        </p:spPr>
        <p:txBody>
          <a:bodyPr wrap="square">
            <a:spAutoFit/>
          </a:bodyPr>
          <a:lstStyle/>
          <a:p>
            <a:r>
              <a:rPr lang="en-US" sz="3200" dirty="0">
                <a:latin typeface="&amp;quot"/>
              </a:rPr>
              <a:t>…you shall </a:t>
            </a:r>
            <a:r>
              <a:rPr lang="en-US" sz="3200" u="sng" dirty="0">
                <a:latin typeface="&amp;quot"/>
              </a:rPr>
              <a:t>be holy</a:t>
            </a:r>
            <a:r>
              <a:rPr lang="en-US" sz="3200" dirty="0">
                <a:latin typeface="&amp;quot"/>
              </a:rPr>
              <a:t>; for I am holy. …You shall </a:t>
            </a:r>
            <a:r>
              <a:rPr lang="en-US" sz="3200" u="sng" dirty="0">
                <a:latin typeface="&amp;quot"/>
              </a:rPr>
              <a:t>therefore be holy</a:t>
            </a:r>
            <a:r>
              <a:rPr lang="en-US" sz="3200" dirty="0">
                <a:latin typeface="&amp;quot"/>
              </a:rPr>
              <a:t>, for I am holy.</a:t>
            </a:r>
          </a:p>
          <a:p>
            <a:r>
              <a:rPr lang="en-US" sz="3200" i="1" dirty="0">
                <a:latin typeface="&amp;quot"/>
              </a:rPr>
              <a:t>											Leviticus 11:44-45</a:t>
            </a:r>
            <a:endParaRPr lang="en-US" i="1" dirty="0"/>
          </a:p>
        </p:txBody>
      </p:sp>
      <p:sp>
        <p:nvSpPr>
          <p:cNvPr id="5" name="Rectangle 4">
            <a:extLst>
              <a:ext uri="{FF2B5EF4-FFF2-40B4-BE49-F238E27FC236}">
                <a16:creationId xmlns:a16="http://schemas.microsoft.com/office/drawing/2014/main" id="{169AB00F-B1AD-4E12-A7D9-E3A243B80CE4}"/>
              </a:ext>
            </a:extLst>
          </p:cNvPr>
          <p:cNvSpPr/>
          <p:nvPr/>
        </p:nvSpPr>
        <p:spPr>
          <a:xfrm>
            <a:off x="165649" y="1688929"/>
            <a:ext cx="8812697" cy="1077218"/>
          </a:xfrm>
          <a:prstGeom prst="rect">
            <a:avLst/>
          </a:prstGeom>
        </p:spPr>
        <p:txBody>
          <a:bodyPr wrap="square">
            <a:spAutoFit/>
          </a:bodyPr>
          <a:lstStyle/>
          <a:p>
            <a:r>
              <a:rPr lang="en-US" sz="3200" dirty="0"/>
              <a:t>…You shall </a:t>
            </a:r>
            <a:r>
              <a:rPr lang="en-US" sz="3200" u="sng" dirty="0"/>
              <a:t>be holy</a:t>
            </a:r>
            <a:r>
              <a:rPr lang="en-US" sz="3200" dirty="0"/>
              <a:t>, for I the </a:t>
            </a:r>
            <a:r>
              <a:rPr lang="en-US" sz="3200" cap="small" dirty="0"/>
              <a:t>Lord</a:t>
            </a:r>
            <a:r>
              <a:rPr lang="en-US" sz="3200" dirty="0"/>
              <a:t> your God am holy.</a:t>
            </a:r>
            <a:r>
              <a:rPr lang="en-US" sz="3200" dirty="0">
                <a:latin typeface="&amp;quot"/>
              </a:rPr>
              <a:t>	</a:t>
            </a:r>
            <a:r>
              <a:rPr lang="en-US" sz="3200" i="1" dirty="0">
                <a:latin typeface="&amp;quot"/>
              </a:rPr>
              <a:t>												Leviticus 19:2</a:t>
            </a:r>
            <a:endParaRPr lang="en-US" i="1" dirty="0"/>
          </a:p>
        </p:txBody>
      </p:sp>
      <p:sp>
        <p:nvSpPr>
          <p:cNvPr id="6" name="Rectangle 5">
            <a:extLst>
              <a:ext uri="{FF2B5EF4-FFF2-40B4-BE49-F238E27FC236}">
                <a16:creationId xmlns:a16="http://schemas.microsoft.com/office/drawing/2014/main" id="{45EAB926-C6C8-446A-8143-F7CB6486B36C}"/>
              </a:ext>
            </a:extLst>
          </p:cNvPr>
          <p:cNvSpPr/>
          <p:nvPr/>
        </p:nvSpPr>
        <p:spPr>
          <a:xfrm>
            <a:off x="225287" y="3226238"/>
            <a:ext cx="8693425" cy="1569660"/>
          </a:xfrm>
          <a:prstGeom prst="rect">
            <a:avLst/>
          </a:prstGeom>
        </p:spPr>
        <p:txBody>
          <a:bodyPr wrap="square">
            <a:spAutoFit/>
          </a:bodyPr>
          <a:lstStyle/>
          <a:p>
            <a:r>
              <a:rPr lang="en-US" sz="3200" dirty="0"/>
              <a:t>Consecrate</a:t>
            </a:r>
            <a:r>
              <a:rPr lang="en-US" sz="3200" baseline="30000" dirty="0"/>
              <a:t> </a:t>
            </a:r>
            <a:r>
              <a:rPr lang="en-US" sz="3200" dirty="0"/>
              <a:t> yourselves therefore, and </a:t>
            </a:r>
            <a:r>
              <a:rPr lang="en-US" sz="3200" u="sng" dirty="0"/>
              <a:t>be holy</a:t>
            </a:r>
            <a:r>
              <a:rPr lang="en-US" sz="3200" dirty="0"/>
              <a:t>,            for I am the </a:t>
            </a:r>
            <a:r>
              <a:rPr lang="en-US" sz="3200" cap="small" dirty="0"/>
              <a:t>Lord</a:t>
            </a:r>
            <a:r>
              <a:rPr lang="en-US" sz="3200" dirty="0"/>
              <a:t> your God. </a:t>
            </a:r>
            <a:r>
              <a:rPr lang="en-US" sz="3200" dirty="0">
                <a:latin typeface="&amp;quot"/>
              </a:rPr>
              <a:t>																					</a:t>
            </a:r>
            <a:r>
              <a:rPr lang="en-US" sz="3200" i="1" dirty="0">
                <a:latin typeface="&amp;quot"/>
              </a:rPr>
              <a:t>Leviticus 20:7</a:t>
            </a:r>
            <a:endParaRPr lang="en-US" i="1" dirty="0"/>
          </a:p>
        </p:txBody>
      </p:sp>
      <p:sp>
        <p:nvSpPr>
          <p:cNvPr id="7" name="Rectangle 6">
            <a:extLst>
              <a:ext uri="{FF2B5EF4-FFF2-40B4-BE49-F238E27FC236}">
                <a16:creationId xmlns:a16="http://schemas.microsoft.com/office/drawing/2014/main" id="{E43C9829-30CF-43D7-AA28-4ECF1CD1C3C2}"/>
              </a:ext>
            </a:extLst>
          </p:cNvPr>
          <p:cNvSpPr/>
          <p:nvPr/>
        </p:nvSpPr>
        <p:spPr>
          <a:xfrm>
            <a:off x="92763" y="5169071"/>
            <a:ext cx="8825948" cy="1077218"/>
          </a:xfrm>
          <a:prstGeom prst="rect">
            <a:avLst/>
          </a:prstGeom>
        </p:spPr>
        <p:txBody>
          <a:bodyPr wrap="square">
            <a:spAutoFit/>
          </a:bodyPr>
          <a:lstStyle/>
          <a:p>
            <a:r>
              <a:rPr lang="en-US" sz="3200" dirty="0"/>
              <a:t>And you shall </a:t>
            </a:r>
            <a:r>
              <a:rPr lang="en-US" sz="3200" u="sng" dirty="0"/>
              <a:t>be holy</a:t>
            </a:r>
            <a:r>
              <a:rPr lang="en-US" sz="3200" dirty="0"/>
              <a:t> to Me, for I the </a:t>
            </a:r>
            <a:r>
              <a:rPr lang="en-US" sz="3200" cap="small" dirty="0"/>
              <a:t>Lord</a:t>
            </a:r>
            <a:r>
              <a:rPr lang="en-US" sz="3200" dirty="0"/>
              <a:t> am holy… </a:t>
            </a:r>
            <a:r>
              <a:rPr lang="en-US" sz="3200" dirty="0">
                <a:latin typeface="&amp;quot"/>
              </a:rPr>
              <a:t>													</a:t>
            </a:r>
            <a:r>
              <a:rPr lang="en-US" sz="3200" i="1" dirty="0">
                <a:latin typeface="&amp;quot"/>
              </a:rPr>
              <a:t>Leviticus 20:26</a:t>
            </a:r>
            <a:endParaRPr lang="en-US" i="1" dirty="0"/>
          </a:p>
        </p:txBody>
      </p:sp>
    </p:spTree>
    <p:extLst>
      <p:ext uri="{BB962C8B-B14F-4D97-AF65-F5344CB8AC3E}">
        <p14:creationId xmlns:p14="http://schemas.microsoft.com/office/powerpoint/2010/main" val="1193378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BA567F-64E3-46EA-89AB-83CE86AE9352}"/>
              </a:ext>
            </a:extLst>
          </p:cNvPr>
          <p:cNvSpPr txBox="1"/>
          <p:nvPr/>
        </p:nvSpPr>
        <p:spPr>
          <a:xfrm>
            <a:off x="0" y="0"/>
            <a:ext cx="9250017" cy="646331"/>
          </a:xfrm>
          <a:prstGeom prst="rect">
            <a:avLst/>
          </a:prstGeom>
          <a:noFill/>
        </p:spPr>
        <p:txBody>
          <a:bodyPr wrap="square" rtlCol="0">
            <a:spAutoFit/>
          </a:bodyPr>
          <a:lstStyle/>
          <a:p>
            <a:r>
              <a:rPr lang="en-US" sz="3600" b="1" dirty="0"/>
              <a:t>1. Israel was to be unlike the other nations. </a:t>
            </a:r>
          </a:p>
        </p:txBody>
      </p:sp>
      <p:sp>
        <p:nvSpPr>
          <p:cNvPr id="4" name="Rectangle 3">
            <a:extLst>
              <a:ext uri="{FF2B5EF4-FFF2-40B4-BE49-F238E27FC236}">
                <a16:creationId xmlns:a16="http://schemas.microsoft.com/office/drawing/2014/main" id="{0AE1A14D-1895-4900-8CB3-FD118493BE03}"/>
              </a:ext>
            </a:extLst>
          </p:cNvPr>
          <p:cNvSpPr/>
          <p:nvPr/>
        </p:nvSpPr>
        <p:spPr>
          <a:xfrm>
            <a:off x="178904" y="882063"/>
            <a:ext cx="8693426" cy="3046988"/>
          </a:xfrm>
          <a:prstGeom prst="rect">
            <a:avLst/>
          </a:prstGeom>
        </p:spPr>
        <p:txBody>
          <a:bodyPr wrap="square">
            <a:spAutoFit/>
          </a:bodyPr>
          <a:lstStyle/>
          <a:p>
            <a:r>
              <a:rPr lang="en-US" sz="3200" b="1" baseline="30000" dirty="0"/>
              <a:t>5 </a:t>
            </a:r>
            <a:r>
              <a:rPr lang="en-US" sz="3200" dirty="0"/>
              <a:t>Now therefore, if you will indeed obey My voice and keep My covenant, then you shall be a special treasure to Me </a:t>
            </a:r>
            <a:r>
              <a:rPr lang="en-US" sz="3200" b="1" dirty="0"/>
              <a:t>above all people</a:t>
            </a:r>
            <a:r>
              <a:rPr lang="en-US" sz="3200" dirty="0"/>
              <a:t>; for all the earth is Mine. </a:t>
            </a:r>
            <a:r>
              <a:rPr lang="en-US" sz="3200" b="1" baseline="30000" dirty="0"/>
              <a:t>6 </a:t>
            </a:r>
            <a:r>
              <a:rPr lang="en-US" sz="3200" dirty="0"/>
              <a:t>And you shall be to Me a kingdom of priests and a </a:t>
            </a:r>
            <a:r>
              <a:rPr lang="en-US" sz="3200" b="1" dirty="0"/>
              <a:t>holy nation</a:t>
            </a:r>
            <a:r>
              <a:rPr lang="en-US" sz="3200" dirty="0"/>
              <a:t>.’ …</a:t>
            </a:r>
          </a:p>
          <a:p>
            <a:r>
              <a:rPr lang="en-US" sz="3200" i="1" dirty="0"/>
              <a:t>													Exodus 19:5-6</a:t>
            </a:r>
          </a:p>
        </p:txBody>
      </p:sp>
    </p:spTree>
    <p:extLst>
      <p:ext uri="{BB962C8B-B14F-4D97-AF65-F5344CB8AC3E}">
        <p14:creationId xmlns:p14="http://schemas.microsoft.com/office/powerpoint/2010/main" val="3410520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BA567F-64E3-46EA-89AB-83CE86AE9352}"/>
              </a:ext>
            </a:extLst>
          </p:cNvPr>
          <p:cNvSpPr txBox="1"/>
          <p:nvPr/>
        </p:nvSpPr>
        <p:spPr>
          <a:xfrm>
            <a:off x="0" y="0"/>
            <a:ext cx="9250017" cy="646331"/>
          </a:xfrm>
          <a:prstGeom prst="rect">
            <a:avLst/>
          </a:prstGeom>
          <a:noFill/>
        </p:spPr>
        <p:txBody>
          <a:bodyPr wrap="square" rtlCol="0">
            <a:spAutoFit/>
          </a:bodyPr>
          <a:lstStyle/>
          <a:p>
            <a:r>
              <a:rPr lang="en-US" sz="3600" b="1" dirty="0"/>
              <a:t>1. Israel was to be separate from other nations. </a:t>
            </a:r>
          </a:p>
        </p:txBody>
      </p:sp>
      <p:sp>
        <p:nvSpPr>
          <p:cNvPr id="4" name="Rectangle 3">
            <a:extLst>
              <a:ext uri="{FF2B5EF4-FFF2-40B4-BE49-F238E27FC236}">
                <a16:creationId xmlns:a16="http://schemas.microsoft.com/office/drawing/2014/main" id="{0AE1A14D-1895-4900-8CB3-FD118493BE03}"/>
              </a:ext>
            </a:extLst>
          </p:cNvPr>
          <p:cNvSpPr/>
          <p:nvPr/>
        </p:nvSpPr>
        <p:spPr>
          <a:xfrm>
            <a:off x="178904" y="882063"/>
            <a:ext cx="8693426" cy="5509200"/>
          </a:xfrm>
          <a:prstGeom prst="rect">
            <a:avLst/>
          </a:prstGeom>
        </p:spPr>
        <p:txBody>
          <a:bodyPr wrap="square">
            <a:spAutoFit/>
          </a:bodyPr>
          <a:lstStyle/>
          <a:p>
            <a:r>
              <a:rPr lang="en-US" sz="3200" b="1" baseline="30000" dirty="0"/>
              <a:t>2 </a:t>
            </a:r>
            <a:r>
              <a:rPr lang="en-US" sz="3200" dirty="0"/>
              <a:t>and when the </a:t>
            </a:r>
            <a:r>
              <a:rPr lang="en-US" sz="3200" cap="small" dirty="0"/>
              <a:t>Lord</a:t>
            </a:r>
            <a:r>
              <a:rPr lang="en-US" sz="3200" dirty="0"/>
              <a:t> your God delivers them over to you, you shall conquer them and utterly destroy them. You shall make no covenant with them nor show mercy to them. </a:t>
            </a:r>
            <a:r>
              <a:rPr lang="en-US" sz="3200" b="1" baseline="30000" dirty="0"/>
              <a:t>3 </a:t>
            </a:r>
            <a:r>
              <a:rPr lang="en-US" sz="3200" dirty="0"/>
              <a:t>Nor shall you make marriages with them. You shall not give your daughter to their son, nor take their daughter for your son. </a:t>
            </a:r>
            <a:r>
              <a:rPr lang="en-US" sz="3200" b="1" baseline="30000" dirty="0"/>
              <a:t>4 </a:t>
            </a:r>
            <a:r>
              <a:rPr lang="en-US" sz="3200" dirty="0"/>
              <a:t>For they will turn your sons away from following Me, to serve other gods; so the anger of the </a:t>
            </a:r>
            <a:r>
              <a:rPr lang="en-US" sz="3200" cap="small" dirty="0"/>
              <a:t>Lord</a:t>
            </a:r>
            <a:r>
              <a:rPr lang="en-US" sz="3200" dirty="0"/>
              <a:t> will be aroused against you and destroy you suddenly.</a:t>
            </a:r>
          </a:p>
          <a:p>
            <a:r>
              <a:rPr lang="en-US" sz="3200" i="1" dirty="0"/>
              <a:t>											Deuteronomy 7:2-4</a:t>
            </a:r>
          </a:p>
        </p:txBody>
      </p:sp>
    </p:spTree>
    <p:extLst>
      <p:ext uri="{BB962C8B-B14F-4D97-AF65-F5344CB8AC3E}">
        <p14:creationId xmlns:p14="http://schemas.microsoft.com/office/powerpoint/2010/main" val="2598251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6BA567F-64E3-46EA-89AB-83CE86AE9352}"/>
              </a:ext>
            </a:extLst>
          </p:cNvPr>
          <p:cNvSpPr txBox="1"/>
          <p:nvPr/>
        </p:nvSpPr>
        <p:spPr>
          <a:xfrm>
            <a:off x="0" y="0"/>
            <a:ext cx="9250017" cy="646331"/>
          </a:xfrm>
          <a:prstGeom prst="rect">
            <a:avLst/>
          </a:prstGeom>
          <a:noFill/>
        </p:spPr>
        <p:txBody>
          <a:bodyPr wrap="square" rtlCol="0">
            <a:spAutoFit/>
          </a:bodyPr>
          <a:lstStyle/>
          <a:p>
            <a:r>
              <a:rPr lang="en-US" sz="3600" b="1" dirty="0"/>
              <a:t>1. Israel was to be separate from other nations. </a:t>
            </a:r>
          </a:p>
        </p:txBody>
      </p:sp>
      <p:sp>
        <p:nvSpPr>
          <p:cNvPr id="5" name="TextBox 4">
            <a:extLst>
              <a:ext uri="{FF2B5EF4-FFF2-40B4-BE49-F238E27FC236}">
                <a16:creationId xmlns:a16="http://schemas.microsoft.com/office/drawing/2014/main" id="{66ECA3BC-FD35-40E1-BB30-EE672D48660C}"/>
              </a:ext>
            </a:extLst>
          </p:cNvPr>
          <p:cNvSpPr txBox="1"/>
          <p:nvPr/>
        </p:nvSpPr>
        <p:spPr>
          <a:xfrm>
            <a:off x="0" y="646331"/>
            <a:ext cx="9250017" cy="646331"/>
          </a:xfrm>
          <a:prstGeom prst="rect">
            <a:avLst/>
          </a:prstGeom>
          <a:noFill/>
        </p:spPr>
        <p:txBody>
          <a:bodyPr wrap="square" rtlCol="0">
            <a:spAutoFit/>
          </a:bodyPr>
          <a:lstStyle/>
          <a:p>
            <a:r>
              <a:rPr lang="en-US" sz="3600" b="1" dirty="0"/>
              <a:t>2. Israel was to be holy in conduct. </a:t>
            </a:r>
          </a:p>
        </p:txBody>
      </p:sp>
      <p:sp>
        <p:nvSpPr>
          <p:cNvPr id="3" name="Rectangle 2">
            <a:extLst>
              <a:ext uri="{FF2B5EF4-FFF2-40B4-BE49-F238E27FC236}">
                <a16:creationId xmlns:a16="http://schemas.microsoft.com/office/drawing/2014/main" id="{D987006C-1311-4675-A163-E8F7D71B04EF}"/>
              </a:ext>
            </a:extLst>
          </p:cNvPr>
          <p:cNvSpPr/>
          <p:nvPr/>
        </p:nvSpPr>
        <p:spPr>
          <a:xfrm>
            <a:off x="278296" y="1938993"/>
            <a:ext cx="8044070" cy="2554545"/>
          </a:xfrm>
          <a:prstGeom prst="rect">
            <a:avLst/>
          </a:prstGeom>
        </p:spPr>
        <p:txBody>
          <a:bodyPr wrap="square">
            <a:spAutoFit/>
          </a:bodyPr>
          <a:lstStyle/>
          <a:p>
            <a:r>
              <a:rPr lang="en-US" sz="3200" dirty="0">
                <a:solidFill>
                  <a:srgbClr val="000000"/>
                </a:solidFill>
              </a:rPr>
              <a:t>The </a:t>
            </a:r>
            <a:r>
              <a:rPr lang="en-US" sz="3200" cap="small" dirty="0">
                <a:solidFill>
                  <a:srgbClr val="000000"/>
                </a:solidFill>
              </a:rPr>
              <a:t>Lord</a:t>
            </a:r>
            <a:r>
              <a:rPr lang="en-US" sz="3200" dirty="0">
                <a:solidFill>
                  <a:srgbClr val="000000"/>
                </a:solidFill>
              </a:rPr>
              <a:t> will establish you as a holy people to Himself, just as He has sworn to you, if you </a:t>
            </a:r>
            <a:r>
              <a:rPr lang="en-US" sz="3200" u="sng" dirty="0">
                <a:solidFill>
                  <a:srgbClr val="000000"/>
                </a:solidFill>
              </a:rPr>
              <a:t>keep the commandments of the </a:t>
            </a:r>
            <a:r>
              <a:rPr lang="en-US" sz="3200" u="sng" cap="small" dirty="0">
                <a:solidFill>
                  <a:srgbClr val="000000"/>
                </a:solidFill>
              </a:rPr>
              <a:t>Lord</a:t>
            </a:r>
            <a:r>
              <a:rPr lang="en-US" sz="3200" u="sng" dirty="0">
                <a:solidFill>
                  <a:srgbClr val="000000"/>
                </a:solidFill>
              </a:rPr>
              <a:t> your God and walk in His ways</a:t>
            </a:r>
            <a:r>
              <a:rPr lang="en-US" sz="3200" dirty="0">
                <a:solidFill>
                  <a:srgbClr val="000000"/>
                </a:solidFill>
              </a:rPr>
              <a:t>.</a:t>
            </a:r>
          </a:p>
          <a:p>
            <a:r>
              <a:rPr lang="en-US" sz="3200" dirty="0">
                <a:solidFill>
                  <a:srgbClr val="000000"/>
                </a:solidFill>
              </a:rPr>
              <a:t>										</a:t>
            </a:r>
            <a:r>
              <a:rPr lang="en-US" sz="3200" i="1" dirty="0">
                <a:solidFill>
                  <a:srgbClr val="000000"/>
                </a:solidFill>
              </a:rPr>
              <a:t>Deuteronomy 28:9</a:t>
            </a:r>
            <a:endParaRPr lang="en-US" sz="3200" i="1" dirty="0"/>
          </a:p>
        </p:txBody>
      </p:sp>
    </p:spTree>
    <p:extLst>
      <p:ext uri="{BB962C8B-B14F-4D97-AF65-F5344CB8AC3E}">
        <p14:creationId xmlns:p14="http://schemas.microsoft.com/office/powerpoint/2010/main" val="3099474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uilding with a mountain in the background&#10;&#10;Description automatically generated">
            <a:extLst>
              <a:ext uri="{FF2B5EF4-FFF2-40B4-BE49-F238E27FC236}">
                <a16:creationId xmlns:a16="http://schemas.microsoft.com/office/drawing/2014/main" id="{BF9004D8-B84C-4CA5-A37F-4573F559C8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767" y="879980"/>
            <a:ext cx="6762466" cy="5978020"/>
          </a:xfrm>
          <a:prstGeom prst="rect">
            <a:avLst/>
          </a:prstGeom>
        </p:spPr>
      </p:pic>
      <p:sp>
        <p:nvSpPr>
          <p:cNvPr id="7" name="TextBox 6">
            <a:extLst>
              <a:ext uri="{FF2B5EF4-FFF2-40B4-BE49-F238E27FC236}">
                <a16:creationId xmlns:a16="http://schemas.microsoft.com/office/drawing/2014/main" id="{9C123257-89F7-4577-AD47-CBE0B2133DA2}"/>
              </a:ext>
            </a:extLst>
          </p:cNvPr>
          <p:cNvSpPr txBox="1"/>
          <p:nvPr/>
        </p:nvSpPr>
        <p:spPr>
          <a:xfrm>
            <a:off x="1" y="200908"/>
            <a:ext cx="9144000" cy="707886"/>
          </a:xfrm>
          <a:prstGeom prst="rect">
            <a:avLst/>
          </a:prstGeom>
          <a:noFill/>
        </p:spPr>
        <p:txBody>
          <a:bodyPr wrap="square" rtlCol="0">
            <a:spAutoFit/>
          </a:bodyPr>
          <a:lstStyle/>
          <a:p>
            <a:pPr algn="ctr"/>
            <a:r>
              <a:rPr lang="en-US" sz="4000" b="1" dirty="0">
                <a:latin typeface="Segoe Print" panose="02000600000000000000" pitchFamily="2" charset="0"/>
              </a:rPr>
              <a:t>Lasting Laws of Leviticus</a:t>
            </a:r>
          </a:p>
        </p:txBody>
      </p:sp>
    </p:spTree>
    <p:extLst>
      <p:ext uri="{BB962C8B-B14F-4D97-AF65-F5344CB8AC3E}">
        <p14:creationId xmlns:p14="http://schemas.microsoft.com/office/powerpoint/2010/main" val="178365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639F4143-00D4-40D5-A622-6C20E446104C}"/>
              </a:ext>
            </a:extLst>
          </p:cNvPr>
          <p:cNvSpPr/>
          <p:nvPr/>
        </p:nvSpPr>
        <p:spPr>
          <a:xfrm>
            <a:off x="3650973" y="516834"/>
            <a:ext cx="1842053" cy="8481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D382932-A715-4E15-9CCE-CB4280C41C2B}"/>
              </a:ext>
            </a:extLst>
          </p:cNvPr>
          <p:cNvSpPr txBox="1"/>
          <p:nvPr/>
        </p:nvSpPr>
        <p:spPr>
          <a:xfrm>
            <a:off x="3650972" y="667557"/>
            <a:ext cx="1842053" cy="584775"/>
          </a:xfrm>
          <a:prstGeom prst="rect">
            <a:avLst/>
          </a:prstGeom>
          <a:noFill/>
        </p:spPr>
        <p:txBody>
          <a:bodyPr wrap="square" rtlCol="0">
            <a:spAutoFit/>
          </a:bodyPr>
          <a:lstStyle/>
          <a:p>
            <a:pPr algn="ctr"/>
            <a:r>
              <a:rPr lang="en-US" sz="3200" b="1" dirty="0">
                <a:solidFill>
                  <a:schemeClr val="bg1"/>
                </a:solidFill>
              </a:rPr>
              <a:t>God</a:t>
            </a:r>
          </a:p>
        </p:txBody>
      </p:sp>
      <p:sp>
        <p:nvSpPr>
          <p:cNvPr id="5" name="Oval 4">
            <a:extLst>
              <a:ext uri="{FF2B5EF4-FFF2-40B4-BE49-F238E27FC236}">
                <a16:creationId xmlns:a16="http://schemas.microsoft.com/office/drawing/2014/main" id="{E84BBD27-B878-48EC-8D6C-E736E02A30C2}"/>
              </a:ext>
            </a:extLst>
          </p:cNvPr>
          <p:cNvSpPr/>
          <p:nvPr/>
        </p:nvSpPr>
        <p:spPr>
          <a:xfrm>
            <a:off x="3650971" y="2888974"/>
            <a:ext cx="1842053" cy="11926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04E59CB-7E3B-4721-B409-4A389C48C184}"/>
              </a:ext>
            </a:extLst>
          </p:cNvPr>
          <p:cNvSpPr txBox="1"/>
          <p:nvPr/>
        </p:nvSpPr>
        <p:spPr>
          <a:xfrm>
            <a:off x="3650971" y="3136612"/>
            <a:ext cx="1842053" cy="584775"/>
          </a:xfrm>
          <a:prstGeom prst="rect">
            <a:avLst/>
          </a:prstGeom>
          <a:noFill/>
        </p:spPr>
        <p:txBody>
          <a:bodyPr wrap="square" rtlCol="0">
            <a:spAutoFit/>
          </a:bodyPr>
          <a:lstStyle/>
          <a:p>
            <a:pPr algn="ctr"/>
            <a:r>
              <a:rPr lang="en-US" sz="3200" b="1" dirty="0">
                <a:solidFill>
                  <a:schemeClr val="bg1"/>
                </a:solidFill>
              </a:rPr>
              <a:t>Israel</a:t>
            </a:r>
          </a:p>
        </p:txBody>
      </p:sp>
      <p:sp>
        <p:nvSpPr>
          <p:cNvPr id="7" name="Oval 6">
            <a:extLst>
              <a:ext uri="{FF2B5EF4-FFF2-40B4-BE49-F238E27FC236}">
                <a16:creationId xmlns:a16="http://schemas.microsoft.com/office/drawing/2014/main" id="{BBBF3E2A-B536-40D7-BE23-95D6383F7409}"/>
              </a:ext>
            </a:extLst>
          </p:cNvPr>
          <p:cNvSpPr/>
          <p:nvPr/>
        </p:nvSpPr>
        <p:spPr>
          <a:xfrm>
            <a:off x="3650970" y="5188226"/>
            <a:ext cx="1842053" cy="14974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997524-F4C8-439D-B40A-8D84D00C55A4}"/>
              </a:ext>
            </a:extLst>
          </p:cNvPr>
          <p:cNvSpPr txBox="1"/>
          <p:nvPr/>
        </p:nvSpPr>
        <p:spPr>
          <a:xfrm>
            <a:off x="3650970" y="5398365"/>
            <a:ext cx="1842053" cy="1077218"/>
          </a:xfrm>
          <a:prstGeom prst="rect">
            <a:avLst/>
          </a:prstGeom>
          <a:noFill/>
        </p:spPr>
        <p:txBody>
          <a:bodyPr wrap="square" rtlCol="0">
            <a:spAutoFit/>
          </a:bodyPr>
          <a:lstStyle/>
          <a:p>
            <a:pPr algn="ctr"/>
            <a:r>
              <a:rPr lang="en-US" sz="3200" b="1" dirty="0">
                <a:solidFill>
                  <a:schemeClr val="bg1"/>
                </a:solidFill>
              </a:rPr>
              <a:t>Nations &amp; gods</a:t>
            </a:r>
          </a:p>
        </p:txBody>
      </p:sp>
    </p:spTree>
    <p:extLst>
      <p:ext uri="{BB962C8B-B14F-4D97-AF65-F5344CB8AC3E}">
        <p14:creationId xmlns:p14="http://schemas.microsoft.com/office/powerpoint/2010/main" val="486681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639F4143-00D4-40D5-A622-6C20E446104C}"/>
              </a:ext>
            </a:extLst>
          </p:cNvPr>
          <p:cNvSpPr/>
          <p:nvPr/>
        </p:nvSpPr>
        <p:spPr>
          <a:xfrm>
            <a:off x="3650973" y="516834"/>
            <a:ext cx="1842053" cy="8481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D382932-A715-4E15-9CCE-CB4280C41C2B}"/>
              </a:ext>
            </a:extLst>
          </p:cNvPr>
          <p:cNvSpPr txBox="1"/>
          <p:nvPr/>
        </p:nvSpPr>
        <p:spPr>
          <a:xfrm>
            <a:off x="3650972" y="667557"/>
            <a:ext cx="1842053" cy="584775"/>
          </a:xfrm>
          <a:prstGeom prst="rect">
            <a:avLst/>
          </a:prstGeom>
          <a:noFill/>
        </p:spPr>
        <p:txBody>
          <a:bodyPr wrap="square" rtlCol="0">
            <a:spAutoFit/>
          </a:bodyPr>
          <a:lstStyle/>
          <a:p>
            <a:pPr algn="ctr"/>
            <a:r>
              <a:rPr lang="en-US" sz="3200" b="1" dirty="0">
                <a:solidFill>
                  <a:schemeClr val="bg1"/>
                </a:solidFill>
              </a:rPr>
              <a:t>God</a:t>
            </a:r>
          </a:p>
        </p:txBody>
      </p:sp>
      <p:sp>
        <p:nvSpPr>
          <p:cNvPr id="5" name="Oval 4">
            <a:extLst>
              <a:ext uri="{FF2B5EF4-FFF2-40B4-BE49-F238E27FC236}">
                <a16:creationId xmlns:a16="http://schemas.microsoft.com/office/drawing/2014/main" id="{E84BBD27-B878-48EC-8D6C-E736E02A30C2}"/>
              </a:ext>
            </a:extLst>
          </p:cNvPr>
          <p:cNvSpPr/>
          <p:nvPr/>
        </p:nvSpPr>
        <p:spPr>
          <a:xfrm>
            <a:off x="3650971" y="2888974"/>
            <a:ext cx="1842053" cy="11926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04E59CB-7E3B-4721-B409-4A389C48C184}"/>
              </a:ext>
            </a:extLst>
          </p:cNvPr>
          <p:cNvSpPr txBox="1"/>
          <p:nvPr/>
        </p:nvSpPr>
        <p:spPr>
          <a:xfrm>
            <a:off x="3650971" y="3136612"/>
            <a:ext cx="1842053" cy="584775"/>
          </a:xfrm>
          <a:prstGeom prst="rect">
            <a:avLst/>
          </a:prstGeom>
          <a:noFill/>
        </p:spPr>
        <p:txBody>
          <a:bodyPr wrap="square" rtlCol="0">
            <a:spAutoFit/>
          </a:bodyPr>
          <a:lstStyle/>
          <a:p>
            <a:pPr algn="ctr"/>
            <a:r>
              <a:rPr lang="en-US" sz="3200" b="1" dirty="0">
                <a:solidFill>
                  <a:schemeClr val="bg1"/>
                </a:solidFill>
              </a:rPr>
              <a:t>Israel</a:t>
            </a:r>
          </a:p>
        </p:txBody>
      </p:sp>
      <p:sp>
        <p:nvSpPr>
          <p:cNvPr id="7" name="Oval 6">
            <a:extLst>
              <a:ext uri="{FF2B5EF4-FFF2-40B4-BE49-F238E27FC236}">
                <a16:creationId xmlns:a16="http://schemas.microsoft.com/office/drawing/2014/main" id="{BBBF3E2A-B536-40D7-BE23-95D6383F7409}"/>
              </a:ext>
            </a:extLst>
          </p:cNvPr>
          <p:cNvSpPr/>
          <p:nvPr/>
        </p:nvSpPr>
        <p:spPr>
          <a:xfrm>
            <a:off x="3650970" y="5188226"/>
            <a:ext cx="1842053" cy="14974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997524-F4C8-439D-B40A-8D84D00C55A4}"/>
              </a:ext>
            </a:extLst>
          </p:cNvPr>
          <p:cNvSpPr txBox="1"/>
          <p:nvPr/>
        </p:nvSpPr>
        <p:spPr>
          <a:xfrm>
            <a:off x="3650970" y="5398365"/>
            <a:ext cx="1842053" cy="1077218"/>
          </a:xfrm>
          <a:prstGeom prst="rect">
            <a:avLst/>
          </a:prstGeom>
          <a:noFill/>
        </p:spPr>
        <p:txBody>
          <a:bodyPr wrap="square" rtlCol="0">
            <a:spAutoFit/>
          </a:bodyPr>
          <a:lstStyle/>
          <a:p>
            <a:pPr algn="ctr"/>
            <a:r>
              <a:rPr lang="en-US" sz="3200" b="1" dirty="0">
                <a:solidFill>
                  <a:schemeClr val="bg1"/>
                </a:solidFill>
              </a:rPr>
              <a:t>Nations &amp; gods</a:t>
            </a:r>
          </a:p>
        </p:txBody>
      </p:sp>
    </p:spTree>
    <p:extLst>
      <p:ext uri="{BB962C8B-B14F-4D97-AF65-F5344CB8AC3E}">
        <p14:creationId xmlns:p14="http://schemas.microsoft.com/office/powerpoint/2010/main" val="137743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 -1.85185E-6 L 0 -0.25 " pathEditMode="relative" rAng="0" ptsTypes="AA">
                                      <p:cBhvr>
                                        <p:cTn id="6" dur="2000" fill="hold"/>
                                        <p:tgtEl>
                                          <p:spTgt spid="5"/>
                                        </p:tgtEl>
                                        <p:attrNameLst>
                                          <p:attrName>ppt_x</p:attrName>
                                          <p:attrName>ppt_y</p:attrName>
                                        </p:attrNameLst>
                                      </p:cBhvr>
                                      <p:rCtr x="0" y="-12500"/>
                                    </p:animMotion>
                                  </p:childTnLst>
                                </p:cTn>
                              </p:par>
                              <p:par>
                                <p:cTn id="7" presetID="64" presetClass="path" presetSubtype="0" accel="50000" decel="50000" fill="hold" grpId="0" nodeType="withEffect">
                                  <p:stCondLst>
                                    <p:cond delay="0"/>
                                  </p:stCondLst>
                                  <p:childTnLst>
                                    <p:animMotion origin="layout" path="M 0 0 L 0 -0.25 E" pathEditMode="relative" ptsTypes="">
                                      <p:cBhvr>
                                        <p:cTn id="8"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639F4143-00D4-40D5-A622-6C20E446104C}"/>
              </a:ext>
            </a:extLst>
          </p:cNvPr>
          <p:cNvSpPr/>
          <p:nvPr/>
        </p:nvSpPr>
        <p:spPr>
          <a:xfrm>
            <a:off x="3650973" y="543338"/>
            <a:ext cx="1842053" cy="8481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D382932-A715-4E15-9CCE-CB4280C41C2B}"/>
              </a:ext>
            </a:extLst>
          </p:cNvPr>
          <p:cNvSpPr txBox="1"/>
          <p:nvPr/>
        </p:nvSpPr>
        <p:spPr>
          <a:xfrm>
            <a:off x="3650972" y="667557"/>
            <a:ext cx="1842053" cy="584775"/>
          </a:xfrm>
          <a:prstGeom prst="rect">
            <a:avLst/>
          </a:prstGeom>
          <a:noFill/>
        </p:spPr>
        <p:txBody>
          <a:bodyPr wrap="square" rtlCol="0">
            <a:spAutoFit/>
          </a:bodyPr>
          <a:lstStyle/>
          <a:p>
            <a:pPr algn="ctr"/>
            <a:r>
              <a:rPr lang="en-US" sz="3200" b="1" dirty="0">
                <a:solidFill>
                  <a:schemeClr val="bg1"/>
                </a:solidFill>
              </a:rPr>
              <a:t>God</a:t>
            </a:r>
          </a:p>
        </p:txBody>
      </p:sp>
      <p:sp>
        <p:nvSpPr>
          <p:cNvPr id="5" name="Oval 4">
            <a:extLst>
              <a:ext uri="{FF2B5EF4-FFF2-40B4-BE49-F238E27FC236}">
                <a16:creationId xmlns:a16="http://schemas.microsoft.com/office/drawing/2014/main" id="{E84BBD27-B878-48EC-8D6C-E736E02A30C2}"/>
              </a:ext>
            </a:extLst>
          </p:cNvPr>
          <p:cNvSpPr/>
          <p:nvPr/>
        </p:nvSpPr>
        <p:spPr>
          <a:xfrm>
            <a:off x="3650971" y="2968486"/>
            <a:ext cx="1842053" cy="954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04E59CB-7E3B-4721-B409-4A389C48C184}"/>
              </a:ext>
            </a:extLst>
          </p:cNvPr>
          <p:cNvSpPr txBox="1"/>
          <p:nvPr/>
        </p:nvSpPr>
        <p:spPr>
          <a:xfrm>
            <a:off x="3650971" y="3136612"/>
            <a:ext cx="1842053" cy="584775"/>
          </a:xfrm>
          <a:prstGeom prst="rect">
            <a:avLst/>
          </a:prstGeom>
          <a:noFill/>
        </p:spPr>
        <p:txBody>
          <a:bodyPr wrap="square" rtlCol="0">
            <a:spAutoFit/>
          </a:bodyPr>
          <a:lstStyle/>
          <a:p>
            <a:pPr algn="ctr"/>
            <a:r>
              <a:rPr lang="en-US" sz="3200" b="1" dirty="0">
                <a:solidFill>
                  <a:schemeClr val="bg1"/>
                </a:solidFill>
              </a:rPr>
              <a:t>Israel</a:t>
            </a:r>
          </a:p>
        </p:txBody>
      </p:sp>
      <p:sp>
        <p:nvSpPr>
          <p:cNvPr id="7" name="Oval 6">
            <a:extLst>
              <a:ext uri="{FF2B5EF4-FFF2-40B4-BE49-F238E27FC236}">
                <a16:creationId xmlns:a16="http://schemas.microsoft.com/office/drawing/2014/main" id="{BBBF3E2A-B536-40D7-BE23-95D6383F7409}"/>
              </a:ext>
            </a:extLst>
          </p:cNvPr>
          <p:cNvSpPr/>
          <p:nvPr/>
        </p:nvSpPr>
        <p:spPr>
          <a:xfrm>
            <a:off x="3650970" y="5188226"/>
            <a:ext cx="1842053" cy="14974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997524-F4C8-439D-B40A-8D84D00C55A4}"/>
              </a:ext>
            </a:extLst>
          </p:cNvPr>
          <p:cNvSpPr txBox="1"/>
          <p:nvPr/>
        </p:nvSpPr>
        <p:spPr>
          <a:xfrm>
            <a:off x="3650970" y="5398365"/>
            <a:ext cx="1842053" cy="1077218"/>
          </a:xfrm>
          <a:prstGeom prst="rect">
            <a:avLst/>
          </a:prstGeom>
          <a:noFill/>
        </p:spPr>
        <p:txBody>
          <a:bodyPr wrap="square" rtlCol="0">
            <a:spAutoFit/>
          </a:bodyPr>
          <a:lstStyle/>
          <a:p>
            <a:pPr algn="ctr"/>
            <a:r>
              <a:rPr lang="en-US" sz="3200" b="1" dirty="0">
                <a:solidFill>
                  <a:schemeClr val="bg1"/>
                </a:solidFill>
              </a:rPr>
              <a:t>Nations &amp; gods</a:t>
            </a:r>
          </a:p>
        </p:txBody>
      </p:sp>
    </p:spTree>
    <p:extLst>
      <p:ext uri="{BB962C8B-B14F-4D97-AF65-F5344CB8AC3E}">
        <p14:creationId xmlns:p14="http://schemas.microsoft.com/office/powerpoint/2010/main" val="3428984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 -4.81481E-6 L 0 0.25 " pathEditMode="relative" rAng="0" ptsTypes="AA">
                                      <p:cBhvr>
                                        <p:cTn id="6" dur="2000" fill="hold"/>
                                        <p:tgtEl>
                                          <p:spTgt spid="5"/>
                                        </p:tgtEl>
                                        <p:attrNameLst>
                                          <p:attrName>ppt_x</p:attrName>
                                          <p:attrName>ppt_y</p:attrName>
                                        </p:attrNameLst>
                                      </p:cBhvr>
                                      <p:rCtr x="0" y="12500"/>
                                    </p:animMotion>
                                  </p:childTnLst>
                                </p:cTn>
                              </p:par>
                              <p:par>
                                <p:cTn id="7" presetID="42" presetClass="path" presetSubtype="0" accel="50000" decel="50000" fill="hold" grpId="0" nodeType="withEffect">
                                  <p:stCondLst>
                                    <p:cond delay="0"/>
                                  </p:stCondLst>
                                  <p:childTnLst>
                                    <p:animMotion origin="layout" path="M 0 0 L 0 0.25 E" pathEditMode="relative" ptsTypes="">
                                      <p:cBhvr>
                                        <p:cTn id="8"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69AC4A-D50D-4C75-A4E0-E2C510237717}"/>
              </a:ext>
            </a:extLst>
          </p:cNvPr>
          <p:cNvSpPr txBox="1"/>
          <p:nvPr/>
        </p:nvSpPr>
        <p:spPr>
          <a:xfrm>
            <a:off x="0" y="2862470"/>
            <a:ext cx="9144000" cy="769441"/>
          </a:xfrm>
          <a:prstGeom prst="rect">
            <a:avLst/>
          </a:prstGeom>
          <a:noFill/>
        </p:spPr>
        <p:txBody>
          <a:bodyPr wrap="square" rtlCol="0">
            <a:spAutoFit/>
          </a:bodyPr>
          <a:lstStyle/>
          <a:p>
            <a:pPr algn="ctr"/>
            <a:r>
              <a:rPr lang="en-US" sz="4400" dirty="0">
                <a:solidFill>
                  <a:schemeClr val="bg1"/>
                </a:solidFill>
              </a:rPr>
              <a:t>How is the church to be </a:t>
            </a:r>
            <a:r>
              <a:rPr lang="en-US" sz="4400" b="1" dirty="0">
                <a:solidFill>
                  <a:schemeClr val="bg1"/>
                </a:solidFill>
              </a:rPr>
              <a:t>holy</a:t>
            </a:r>
            <a:r>
              <a:rPr lang="en-US" sz="4400" dirty="0">
                <a:solidFill>
                  <a:schemeClr val="bg1"/>
                </a:solidFill>
              </a:rPr>
              <a:t>?</a:t>
            </a:r>
          </a:p>
        </p:txBody>
      </p:sp>
    </p:spTree>
    <p:extLst>
      <p:ext uri="{BB962C8B-B14F-4D97-AF65-F5344CB8AC3E}">
        <p14:creationId xmlns:p14="http://schemas.microsoft.com/office/powerpoint/2010/main" val="247179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1EE2B3-E02E-4773-BCA7-D318A8E8D1C3}"/>
              </a:ext>
            </a:extLst>
          </p:cNvPr>
          <p:cNvSpPr/>
          <p:nvPr/>
        </p:nvSpPr>
        <p:spPr>
          <a:xfrm>
            <a:off x="0" y="1205948"/>
            <a:ext cx="9144000" cy="3539430"/>
          </a:xfrm>
          <a:prstGeom prst="rect">
            <a:avLst/>
          </a:prstGeom>
        </p:spPr>
        <p:txBody>
          <a:bodyPr wrap="square">
            <a:spAutoFit/>
          </a:bodyPr>
          <a:lstStyle/>
          <a:p>
            <a:r>
              <a:rPr lang="en-US" sz="3200" b="1" baseline="30000" dirty="0"/>
              <a:t>9 </a:t>
            </a:r>
            <a:r>
              <a:rPr lang="en-US" sz="3200" dirty="0"/>
              <a:t>But you are </a:t>
            </a:r>
            <a:r>
              <a:rPr lang="en-US" sz="3200" u="sng" dirty="0"/>
              <a:t>a chosen generation</a:t>
            </a:r>
            <a:r>
              <a:rPr lang="en-US" sz="3200" dirty="0"/>
              <a:t>, </a:t>
            </a:r>
            <a:r>
              <a:rPr lang="en-US" sz="3200" u="sng" dirty="0"/>
              <a:t>a royal priesthood</a:t>
            </a:r>
            <a:r>
              <a:rPr lang="en-US" sz="3200" dirty="0"/>
              <a:t>, </a:t>
            </a:r>
            <a:r>
              <a:rPr lang="en-US" sz="3200" u="sng" dirty="0"/>
              <a:t>a holy nation</a:t>
            </a:r>
            <a:r>
              <a:rPr lang="en-US" sz="3200" dirty="0"/>
              <a:t>, </a:t>
            </a:r>
            <a:r>
              <a:rPr lang="en-US" sz="3200" u="sng" dirty="0"/>
              <a:t>His own special people</a:t>
            </a:r>
            <a:r>
              <a:rPr lang="en-US" sz="3200" dirty="0"/>
              <a:t>, that you may proclaim the praises of Him who called you out of darkness into His marvelous light; </a:t>
            </a:r>
            <a:r>
              <a:rPr lang="en-US" sz="3200" b="1" baseline="30000" dirty="0"/>
              <a:t>10 </a:t>
            </a:r>
            <a:r>
              <a:rPr lang="en-US" sz="3200" dirty="0"/>
              <a:t>who once were not a people but are now the people of God, who had not obtained mercy but now have obtained mercy.</a:t>
            </a:r>
            <a:r>
              <a:rPr lang="en-US" sz="3200" i="1" dirty="0">
                <a:solidFill>
                  <a:srgbClr val="000000"/>
                </a:solidFill>
                <a:latin typeface="&amp;quot"/>
              </a:rPr>
              <a:t>															1 Peter 2:9-10</a:t>
            </a:r>
            <a:endParaRPr lang="en-US" sz="3200" i="1" dirty="0"/>
          </a:p>
        </p:txBody>
      </p:sp>
    </p:spTree>
    <p:extLst>
      <p:ext uri="{BB962C8B-B14F-4D97-AF65-F5344CB8AC3E}">
        <p14:creationId xmlns:p14="http://schemas.microsoft.com/office/powerpoint/2010/main" val="1068205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1EE2B3-E02E-4773-BCA7-D318A8E8D1C3}"/>
              </a:ext>
            </a:extLst>
          </p:cNvPr>
          <p:cNvSpPr/>
          <p:nvPr/>
        </p:nvSpPr>
        <p:spPr>
          <a:xfrm>
            <a:off x="0" y="954157"/>
            <a:ext cx="9144000" cy="4031873"/>
          </a:xfrm>
          <a:prstGeom prst="rect">
            <a:avLst/>
          </a:prstGeom>
        </p:spPr>
        <p:txBody>
          <a:bodyPr wrap="square">
            <a:spAutoFit/>
          </a:bodyPr>
          <a:lstStyle/>
          <a:p>
            <a:r>
              <a:rPr lang="en-US" sz="3200" b="1" baseline="30000" dirty="0"/>
              <a:t>13 </a:t>
            </a:r>
            <a:r>
              <a:rPr lang="en-US" sz="3200" dirty="0"/>
              <a:t>Therefore gird up the loins of your mind, be sober, and rest your hope fully upon the grace that is to be brought to you at the revelation of Jesus Christ; </a:t>
            </a:r>
            <a:r>
              <a:rPr lang="en-US" sz="3200" b="1" baseline="30000" dirty="0"/>
              <a:t>14 </a:t>
            </a:r>
            <a:r>
              <a:rPr lang="en-US" sz="3200" dirty="0"/>
              <a:t>as obedient children, not conforming yourselves to the former lusts, as in your ignorance; </a:t>
            </a:r>
            <a:r>
              <a:rPr lang="en-US" sz="3200" b="1" baseline="30000" dirty="0"/>
              <a:t>15 </a:t>
            </a:r>
            <a:r>
              <a:rPr lang="en-US" sz="3200" dirty="0"/>
              <a:t>but as He who called you is holy, you also </a:t>
            </a:r>
            <a:r>
              <a:rPr lang="en-US" sz="3200" u="sng" dirty="0"/>
              <a:t>be holy in all your conduct</a:t>
            </a:r>
            <a:r>
              <a:rPr lang="en-US" sz="3200" dirty="0"/>
              <a:t>, </a:t>
            </a:r>
            <a:r>
              <a:rPr lang="en-US" sz="3200" b="1" baseline="30000" dirty="0"/>
              <a:t>16 </a:t>
            </a:r>
            <a:r>
              <a:rPr lang="en-US" sz="3200" dirty="0"/>
              <a:t>because it is written, “Be holy, for I am holy.”</a:t>
            </a:r>
          </a:p>
          <a:p>
            <a:r>
              <a:rPr lang="en-US" sz="3200" i="1" dirty="0"/>
              <a:t>													1 Peter 1:15-16</a:t>
            </a:r>
          </a:p>
        </p:txBody>
      </p:sp>
    </p:spTree>
    <p:extLst>
      <p:ext uri="{BB962C8B-B14F-4D97-AF65-F5344CB8AC3E}">
        <p14:creationId xmlns:p14="http://schemas.microsoft.com/office/powerpoint/2010/main" val="246921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639F4143-00D4-40D5-A622-6C20E446104C}"/>
              </a:ext>
            </a:extLst>
          </p:cNvPr>
          <p:cNvSpPr/>
          <p:nvPr/>
        </p:nvSpPr>
        <p:spPr>
          <a:xfrm>
            <a:off x="3650973" y="516836"/>
            <a:ext cx="1842053" cy="942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D382932-A715-4E15-9CCE-CB4280C41C2B}"/>
              </a:ext>
            </a:extLst>
          </p:cNvPr>
          <p:cNvSpPr txBox="1"/>
          <p:nvPr/>
        </p:nvSpPr>
        <p:spPr>
          <a:xfrm>
            <a:off x="3650972" y="667557"/>
            <a:ext cx="1842053" cy="584775"/>
          </a:xfrm>
          <a:prstGeom prst="rect">
            <a:avLst/>
          </a:prstGeom>
          <a:noFill/>
        </p:spPr>
        <p:txBody>
          <a:bodyPr wrap="square" rtlCol="0">
            <a:spAutoFit/>
          </a:bodyPr>
          <a:lstStyle/>
          <a:p>
            <a:pPr algn="ctr"/>
            <a:r>
              <a:rPr lang="en-US" sz="3200" b="1" dirty="0">
                <a:solidFill>
                  <a:schemeClr val="bg1"/>
                </a:solidFill>
              </a:rPr>
              <a:t>God</a:t>
            </a:r>
          </a:p>
        </p:txBody>
      </p:sp>
      <p:sp>
        <p:nvSpPr>
          <p:cNvPr id="5" name="Oval 4">
            <a:extLst>
              <a:ext uri="{FF2B5EF4-FFF2-40B4-BE49-F238E27FC236}">
                <a16:creationId xmlns:a16="http://schemas.microsoft.com/office/drawing/2014/main" id="{E84BBD27-B878-48EC-8D6C-E736E02A30C2}"/>
              </a:ext>
            </a:extLst>
          </p:cNvPr>
          <p:cNvSpPr/>
          <p:nvPr/>
        </p:nvSpPr>
        <p:spPr>
          <a:xfrm>
            <a:off x="3650971" y="2926475"/>
            <a:ext cx="1842053" cy="942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04E59CB-7E3B-4721-B409-4A389C48C184}"/>
              </a:ext>
            </a:extLst>
          </p:cNvPr>
          <p:cNvSpPr txBox="1"/>
          <p:nvPr/>
        </p:nvSpPr>
        <p:spPr>
          <a:xfrm>
            <a:off x="3650971" y="3136612"/>
            <a:ext cx="1842053" cy="584775"/>
          </a:xfrm>
          <a:prstGeom prst="rect">
            <a:avLst/>
          </a:prstGeom>
          <a:noFill/>
        </p:spPr>
        <p:txBody>
          <a:bodyPr wrap="square" rtlCol="0">
            <a:spAutoFit/>
          </a:bodyPr>
          <a:lstStyle/>
          <a:p>
            <a:pPr algn="ctr"/>
            <a:r>
              <a:rPr lang="en-US" sz="3200" b="1" dirty="0">
                <a:solidFill>
                  <a:schemeClr val="bg1"/>
                </a:solidFill>
              </a:rPr>
              <a:t>Israel</a:t>
            </a:r>
          </a:p>
        </p:txBody>
      </p:sp>
      <p:sp>
        <p:nvSpPr>
          <p:cNvPr id="7" name="Oval 6">
            <a:extLst>
              <a:ext uri="{FF2B5EF4-FFF2-40B4-BE49-F238E27FC236}">
                <a16:creationId xmlns:a16="http://schemas.microsoft.com/office/drawing/2014/main" id="{BBBF3E2A-B536-40D7-BE23-95D6383F7409}"/>
              </a:ext>
            </a:extLst>
          </p:cNvPr>
          <p:cNvSpPr/>
          <p:nvPr/>
        </p:nvSpPr>
        <p:spPr>
          <a:xfrm>
            <a:off x="3650970" y="5188226"/>
            <a:ext cx="1842053" cy="14974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997524-F4C8-439D-B40A-8D84D00C55A4}"/>
              </a:ext>
            </a:extLst>
          </p:cNvPr>
          <p:cNvSpPr txBox="1"/>
          <p:nvPr/>
        </p:nvSpPr>
        <p:spPr>
          <a:xfrm>
            <a:off x="3650970" y="5398365"/>
            <a:ext cx="1842053" cy="1077218"/>
          </a:xfrm>
          <a:prstGeom prst="rect">
            <a:avLst/>
          </a:prstGeom>
          <a:noFill/>
        </p:spPr>
        <p:txBody>
          <a:bodyPr wrap="square" rtlCol="0">
            <a:spAutoFit/>
          </a:bodyPr>
          <a:lstStyle/>
          <a:p>
            <a:pPr algn="ctr"/>
            <a:r>
              <a:rPr lang="en-US" sz="3200" b="1" dirty="0">
                <a:solidFill>
                  <a:schemeClr val="bg1"/>
                </a:solidFill>
              </a:rPr>
              <a:t>Nations &amp; gods</a:t>
            </a:r>
          </a:p>
        </p:txBody>
      </p:sp>
    </p:spTree>
    <p:extLst>
      <p:ext uri="{BB962C8B-B14F-4D97-AF65-F5344CB8AC3E}">
        <p14:creationId xmlns:p14="http://schemas.microsoft.com/office/powerpoint/2010/main" val="366741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639F4143-00D4-40D5-A622-6C20E446104C}"/>
              </a:ext>
            </a:extLst>
          </p:cNvPr>
          <p:cNvSpPr/>
          <p:nvPr/>
        </p:nvSpPr>
        <p:spPr>
          <a:xfrm>
            <a:off x="1371600" y="547176"/>
            <a:ext cx="2829340" cy="20028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D382932-A715-4E15-9CCE-CB4280C41C2B}"/>
              </a:ext>
            </a:extLst>
          </p:cNvPr>
          <p:cNvSpPr txBox="1"/>
          <p:nvPr/>
        </p:nvSpPr>
        <p:spPr>
          <a:xfrm>
            <a:off x="1590256" y="779304"/>
            <a:ext cx="2471531" cy="584775"/>
          </a:xfrm>
          <a:prstGeom prst="rect">
            <a:avLst/>
          </a:prstGeom>
          <a:noFill/>
        </p:spPr>
        <p:txBody>
          <a:bodyPr wrap="square" rtlCol="0">
            <a:spAutoFit/>
          </a:bodyPr>
          <a:lstStyle/>
          <a:p>
            <a:pPr algn="ctr"/>
            <a:r>
              <a:rPr lang="en-US" sz="3200" b="1" dirty="0">
                <a:solidFill>
                  <a:schemeClr val="bg1"/>
                </a:solidFill>
              </a:rPr>
              <a:t>Holy Father</a:t>
            </a:r>
          </a:p>
        </p:txBody>
      </p:sp>
      <p:sp>
        <p:nvSpPr>
          <p:cNvPr id="9" name="TextBox 8">
            <a:extLst>
              <a:ext uri="{FF2B5EF4-FFF2-40B4-BE49-F238E27FC236}">
                <a16:creationId xmlns:a16="http://schemas.microsoft.com/office/drawing/2014/main" id="{004ED292-3D49-4CA5-B15E-463D553557D6}"/>
              </a:ext>
            </a:extLst>
          </p:cNvPr>
          <p:cNvSpPr txBox="1"/>
          <p:nvPr/>
        </p:nvSpPr>
        <p:spPr>
          <a:xfrm>
            <a:off x="1590256" y="1217072"/>
            <a:ext cx="2471531" cy="584775"/>
          </a:xfrm>
          <a:prstGeom prst="rect">
            <a:avLst/>
          </a:prstGeom>
          <a:noFill/>
        </p:spPr>
        <p:txBody>
          <a:bodyPr wrap="square" rtlCol="0">
            <a:spAutoFit/>
          </a:bodyPr>
          <a:lstStyle/>
          <a:p>
            <a:pPr algn="ctr"/>
            <a:r>
              <a:rPr lang="en-US" sz="3200" b="1" dirty="0">
                <a:solidFill>
                  <a:schemeClr val="bg1"/>
                </a:solidFill>
              </a:rPr>
              <a:t>Holy Son</a:t>
            </a:r>
          </a:p>
        </p:txBody>
      </p:sp>
      <p:sp>
        <p:nvSpPr>
          <p:cNvPr id="10" name="TextBox 9">
            <a:extLst>
              <a:ext uri="{FF2B5EF4-FFF2-40B4-BE49-F238E27FC236}">
                <a16:creationId xmlns:a16="http://schemas.microsoft.com/office/drawing/2014/main" id="{2189EBB3-5D6A-451A-9CD7-70685D4EA320}"/>
              </a:ext>
            </a:extLst>
          </p:cNvPr>
          <p:cNvSpPr txBox="1"/>
          <p:nvPr/>
        </p:nvSpPr>
        <p:spPr>
          <a:xfrm>
            <a:off x="1590256" y="1663527"/>
            <a:ext cx="2471531" cy="584775"/>
          </a:xfrm>
          <a:prstGeom prst="rect">
            <a:avLst/>
          </a:prstGeom>
          <a:noFill/>
        </p:spPr>
        <p:txBody>
          <a:bodyPr wrap="square" rtlCol="0">
            <a:spAutoFit/>
          </a:bodyPr>
          <a:lstStyle/>
          <a:p>
            <a:pPr algn="ctr"/>
            <a:r>
              <a:rPr lang="en-US" sz="3200" b="1" dirty="0">
                <a:solidFill>
                  <a:schemeClr val="bg1"/>
                </a:solidFill>
              </a:rPr>
              <a:t>Holy Spirit</a:t>
            </a:r>
          </a:p>
        </p:txBody>
      </p:sp>
    </p:spTree>
    <p:extLst>
      <p:ext uri="{BB962C8B-B14F-4D97-AF65-F5344CB8AC3E}">
        <p14:creationId xmlns:p14="http://schemas.microsoft.com/office/powerpoint/2010/main" val="2045193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639F4143-00D4-40D5-A622-6C20E446104C}"/>
              </a:ext>
            </a:extLst>
          </p:cNvPr>
          <p:cNvSpPr/>
          <p:nvPr/>
        </p:nvSpPr>
        <p:spPr>
          <a:xfrm>
            <a:off x="1371600" y="547176"/>
            <a:ext cx="2829340" cy="20028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D382932-A715-4E15-9CCE-CB4280C41C2B}"/>
              </a:ext>
            </a:extLst>
          </p:cNvPr>
          <p:cNvSpPr txBox="1"/>
          <p:nvPr/>
        </p:nvSpPr>
        <p:spPr>
          <a:xfrm>
            <a:off x="1590256" y="779304"/>
            <a:ext cx="2471531" cy="584775"/>
          </a:xfrm>
          <a:prstGeom prst="rect">
            <a:avLst/>
          </a:prstGeom>
          <a:noFill/>
        </p:spPr>
        <p:txBody>
          <a:bodyPr wrap="square" rtlCol="0">
            <a:spAutoFit/>
          </a:bodyPr>
          <a:lstStyle/>
          <a:p>
            <a:pPr algn="ctr"/>
            <a:r>
              <a:rPr lang="en-US" sz="3200" b="1" dirty="0">
                <a:solidFill>
                  <a:schemeClr val="bg1"/>
                </a:solidFill>
              </a:rPr>
              <a:t>Holy Father</a:t>
            </a:r>
          </a:p>
        </p:txBody>
      </p:sp>
      <p:sp>
        <p:nvSpPr>
          <p:cNvPr id="7" name="Oval 6">
            <a:extLst>
              <a:ext uri="{FF2B5EF4-FFF2-40B4-BE49-F238E27FC236}">
                <a16:creationId xmlns:a16="http://schemas.microsoft.com/office/drawing/2014/main" id="{BBBF3E2A-B536-40D7-BE23-95D6383F7409}"/>
              </a:ext>
            </a:extLst>
          </p:cNvPr>
          <p:cNvSpPr/>
          <p:nvPr/>
        </p:nvSpPr>
        <p:spPr>
          <a:xfrm>
            <a:off x="6109253" y="4916557"/>
            <a:ext cx="2418518" cy="1775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997524-F4C8-439D-B40A-8D84D00C55A4}"/>
              </a:ext>
            </a:extLst>
          </p:cNvPr>
          <p:cNvSpPr txBox="1"/>
          <p:nvPr/>
        </p:nvSpPr>
        <p:spPr>
          <a:xfrm>
            <a:off x="6397485" y="5265654"/>
            <a:ext cx="1842053" cy="1077218"/>
          </a:xfrm>
          <a:prstGeom prst="rect">
            <a:avLst/>
          </a:prstGeom>
          <a:noFill/>
        </p:spPr>
        <p:txBody>
          <a:bodyPr wrap="square" rtlCol="0">
            <a:spAutoFit/>
          </a:bodyPr>
          <a:lstStyle/>
          <a:p>
            <a:pPr algn="ctr"/>
            <a:r>
              <a:rPr lang="en-US" sz="3200" b="1" dirty="0">
                <a:solidFill>
                  <a:schemeClr val="bg1"/>
                </a:solidFill>
              </a:rPr>
              <a:t>The</a:t>
            </a:r>
            <a:br>
              <a:rPr lang="en-US" sz="3200" b="1" dirty="0">
                <a:solidFill>
                  <a:schemeClr val="bg1"/>
                </a:solidFill>
              </a:rPr>
            </a:br>
            <a:r>
              <a:rPr lang="en-US" sz="3200" b="1" dirty="0">
                <a:solidFill>
                  <a:schemeClr val="bg1"/>
                </a:solidFill>
              </a:rPr>
              <a:t>world</a:t>
            </a:r>
          </a:p>
        </p:txBody>
      </p:sp>
      <p:sp>
        <p:nvSpPr>
          <p:cNvPr id="9" name="TextBox 8">
            <a:extLst>
              <a:ext uri="{FF2B5EF4-FFF2-40B4-BE49-F238E27FC236}">
                <a16:creationId xmlns:a16="http://schemas.microsoft.com/office/drawing/2014/main" id="{004ED292-3D49-4CA5-B15E-463D553557D6}"/>
              </a:ext>
            </a:extLst>
          </p:cNvPr>
          <p:cNvSpPr txBox="1"/>
          <p:nvPr/>
        </p:nvSpPr>
        <p:spPr>
          <a:xfrm>
            <a:off x="1590256" y="1217072"/>
            <a:ext cx="2471531" cy="584775"/>
          </a:xfrm>
          <a:prstGeom prst="rect">
            <a:avLst/>
          </a:prstGeom>
          <a:noFill/>
        </p:spPr>
        <p:txBody>
          <a:bodyPr wrap="square" rtlCol="0">
            <a:spAutoFit/>
          </a:bodyPr>
          <a:lstStyle/>
          <a:p>
            <a:pPr algn="ctr"/>
            <a:r>
              <a:rPr lang="en-US" sz="3200" b="1" dirty="0">
                <a:solidFill>
                  <a:schemeClr val="bg1"/>
                </a:solidFill>
              </a:rPr>
              <a:t>Holy Son</a:t>
            </a:r>
          </a:p>
        </p:txBody>
      </p:sp>
      <p:sp>
        <p:nvSpPr>
          <p:cNvPr id="10" name="TextBox 9">
            <a:extLst>
              <a:ext uri="{FF2B5EF4-FFF2-40B4-BE49-F238E27FC236}">
                <a16:creationId xmlns:a16="http://schemas.microsoft.com/office/drawing/2014/main" id="{2189EBB3-5D6A-451A-9CD7-70685D4EA320}"/>
              </a:ext>
            </a:extLst>
          </p:cNvPr>
          <p:cNvSpPr txBox="1"/>
          <p:nvPr/>
        </p:nvSpPr>
        <p:spPr>
          <a:xfrm>
            <a:off x="1590256" y="1663527"/>
            <a:ext cx="2471531" cy="584775"/>
          </a:xfrm>
          <a:prstGeom prst="rect">
            <a:avLst/>
          </a:prstGeom>
          <a:noFill/>
        </p:spPr>
        <p:txBody>
          <a:bodyPr wrap="square" rtlCol="0">
            <a:spAutoFit/>
          </a:bodyPr>
          <a:lstStyle/>
          <a:p>
            <a:pPr algn="ctr"/>
            <a:r>
              <a:rPr lang="en-US" sz="3200" b="1" dirty="0">
                <a:solidFill>
                  <a:schemeClr val="bg1"/>
                </a:solidFill>
              </a:rPr>
              <a:t>Holy Spirit</a:t>
            </a:r>
          </a:p>
        </p:txBody>
      </p:sp>
    </p:spTree>
    <p:extLst>
      <p:ext uri="{BB962C8B-B14F-4D97-AF65-F5344CB8AC3E}">
        <p14:creationId xmlns:p14="http://schemas.microsoft.com/office/powerpoint/2010/main" val="3305810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639F4143-00D4-40D5-A622-6C20E446104C}"/>
              </a:ext>
            </a:extLst>
          </p:cNvPr>
          <p:cNvSpPr/>
          <p:nvPr/>
        </p:nvSpPr>
        <p:spPr>
          <a:xfrm>
            <a:off x="1371600" y="547176"/>
            <a:ext cx="2829340" cy="20028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D382932-A715-4E15-9CCE-CB4280C41C2B}"/>
              </a:ext>
            </a:extLst>
          </p:cNvPr>
          <p:cNvSpPr txBox="1"/>
          <p:nvPr/>
        </p:nvSpPr>
        <p:spPr>
          <a:xfrm>
            <a:off x="1590256" y="779304"/>
            <a:ext cx="2471531" cy="584775"/>
          </a:xfrm>
          <a:prstGeom prst="rect">
            <a:avLst/>
          </a:prstGeom>
          <a:noFill/>
        </p:spPr>
        <p:txBody>
          <a:bodyPr wrap="square" rtlCol="0">
            <a:spAutoFit/>
          </a:bodyPr>
          <a:lstStyle/>
          <a:p>
            <a:pPr algn="ctr"/>
            <a:r>
              <a:rPr lang="en-US" sz="3200" b="1" dirty="0">
                <a:solidFill>
                  <a:schemeClr val="bg1"/>
                </a:solidFill>
              </a:rPr>
              <a:t>Holy Father</a:t>
            </a:r>
          </a:p>
        </p:txBody>
      </p:sp>
      <p:sp>
        <p:nvSpPr>
          <p:cNvPr id="5" name="Oval 4">
            <a:extLst>
              <a:ext uri="{FF2B5EF4-FFF2-40B4-BE49-F238E27FC236}">
                <a16:creationId xmlns:a16="http://schemas.microsoft.com/office/drawing/2014/main" id="{E84BBD27-B878-48EC-8D6C-E736E02A30C2}"/>
              </a:ext>
            </a:extLst>
          </p:cNvPr>
          <p:cNvSpPr/>
          <p:nvPr/>
        </p:nvSpPr>
        <p:spPr>
          <a:xfrm>
            <a:off x="3902761" y="3429000"/>
            <a:ext cx="1842053" cy="942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04E59CB-7E3B-4721-B409-4A389C48C184}"/>
              </a:ext>
            </a:extLst>
          </p:cNvPr>
          <p:cNvSpPr txBox="1"/>
          <p:nvPr/>
        </p:nvSpPr>
        <p:spPr>
          <a:xfrm>
            <a:off x="3902760" y="3608012"/>
            <a:ext cx="1842053" cy="584775"/>
          </a:xfrm>
          <a:prstGeom prst="rect">
            <a:avLst/>
          </a:prstGeom>
          <a:noFill/>
        </p:spPr>
        <p:txBody>
          <a:bodyPr wrap="square" rtlCol="0">
            <a:spAutoFit/>
          </a:bodyPr>
          <a:lstStyle/>
          <a:p>
            <a:pPr algn="ctr"/>
            <a:r>
              <a:rPr lang="en-US" sz="3200" b="1" dirty="0">
                <a:solidFill>
                  <a:schemeClr val="bg1"/>
                </a:solidFill>
              </a:rPr>
              <a:t>Church</a:t>
            </a:r>
          </a:p>
        </p:txBody>
      </p:sp>
      <p:sp>
        <p:nvSpPr>
          <p:cNvPr id="7" name="Oval 6">
            <a:extLst>
              <a:ext uri="{FF2B5EF4-FFF2-40B4-BE49-F238E27FC236}">
                <a16:creationId xmlns:a16="http://schemas.microsoft.com/office/drawing/2014/main" id="{BBBF3E2A-B536-40D7-BE23-95D6383F7409}"/>
              </a:ext>
            </a:extLst>
          </p:cNvPr>
          <p:cNvSpPr/>
          <p:nvPr/>
        </p:nvSpPr>
        <p:spPr>
          <a:xfrm>
            <a:off x="6109253" y="4916557"/>
            <a:ext cx="2418518" cy="17754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997524-F4C8-439D-B40A-8D84D00C55A4}"/>
              </a:ext>
            </a:extLst>
          </p:cNvPr>
          <p:cNvSpPr txBox="1"/>
          <p:nvPr/>
        </p:nvSpPr>
        <p:spPr>
          <a:xfrm>
            <a:off x="6397485" y="5265654"/>
            <a:ext cx="1842053" cy="1077218"/>
          </a:xfrm>
          <a:prstGeom prst="rect">
            <a:avLst/>
          </a:prstGeom>
          <a:noFill/>
        </p:spPr>
        <p:txBody>
          <a:bodyPr wrap="square" rtlCol="0">
            <a:spAutoFit/>
          </a:bodyPr>
          <a:lstStyle/>
          <a:p>
            <a:pPr algn="ctr"/>
            <a:r>
              <a:rPr lang="en-US" sz="3200" b="1" dirty="0">
                <a:solidFill>
                  <a:schemeClr val="bg1"/>
                </a:solidFill>
              </a:rPr>
              <a:t>The world</a:t>
            </a:r>
          </a:p>
        </p:txBody>
      </p:sp>
      <p:sp>
        <p:nvSpPr>
          <p:cNvPr id="9" name="TextBox 8">
            <a:extLst>
              <a:ext uri="{FF2B5EF4-FFF2-40B4-BE49-F238E27FC236}">
                <a16:creationId xmlns:a16="http://schemas.microsoft.com/office/drawing/2014/main" id="{004ED292-3D49-4CA5-B15E-463D553557D6}"/>
              </a:ext>
            </a:extLst>
          </p:cNvPr>
          <p:cNvSpPr txBox="1"/>
          <p:nvPr/>
        </p:nvSpPr>
        <p:spPr>
          <a:xfrm>
            <a:off x="1590256" y="1217072"/>
            <a:ext cx="2471531" cy="584775"/>
          </a:xfrm>
          <a:prstGeom prst="rect">
            <a:avLst/>
          </a:prstGeom>
          <a:noFill/>
        </p:spPr>
        <p:txBody>
          <a:bodyPr wrap="square" rtlCol="0">
            <a:spAutoFit/>
          </a:bodyPr>
          <a:lstStyle/>
          <a:p>
            <a:pPr algn="ctr"/>
            <a:r>
              <a:rPr lang="en-US" sz="3200" b="1" dirty="0">
                <a:solidFill>
                  <a:schemeClr val="bg1"/>
                </a:solidFill>
              </a:rPr>
              <a:t>Holy Son</a:t>
            </a:r>
          </a:p>
        </p:txBody>
      </p:sp>
      <p:sp>
        <p:nvSpPr>
          <p:cNvPr id="10" name="TextBox 9">
            <a:extLst>
              <a:ext uri="{FF2B5EF4-FFF2-40B4-BE49-F238E27FC236}">
                <a16:creationId xmlns:a16="http://schemas.microsoft.com/office/drawing/2014/main" id="{2189EBB3-5D6A-451A-9CD7-70685D4EA320}"/>
              </a:ext>
            </a:extLst>
          </p:cNvPr>
          <p:cNvSpPr txBox="1"/>
          <p:nvPr/>
        </p:nvSpPr>
        <p:spPr>
          <a:xfrm>
            <a:off x="1590256" y="1663527"/>
            <a:ext cx="2471531" cy="584775"/>
          </a:xfrm>
          <a:prstGeom prst="rect">
            <a:avLst/>
          </a:prstGeom>
          <a:noFill/>
        </p:spPr>
        <p:txBody>
          <a:bodyPr wrap="square" rtlCol="0">
            <a:spAutoFit/>
          </a:bodyPr>
          <a:lstStyle/>
          <a:p>
            <a:pPr algn="ctr"/>
            <a:r>
              <a:rPr lang="en-US" sz="3200" b="1" dirty="0">
                <a:solidFill>
                  <a:schemeClr val="bg1"/>
                </a:solidFill>
              </a:rPr>
              <a:t>Holy Spirit</a:t>
            </a:r>
          </a:p>
        </p:txBody>
      </p:sp>
    </p:spTree>
    <p:extLst>
      <p:ext uri="{BB962C8B-B14F-4D97-AF65-F5344CB8AC3E}">
        <p14:creationId xmlns:p14="http://schemas.microsoft.com/office/powerpoint/2010/main" val="1909632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C9BCDE-3A65-4D7C-8A64-FAAE0C58287C}"/>
              </a:ext>
            </a:extLst>
          </p:cNvPr>
          <p:cNvSpPr txBox="1"/>
          <p:nvPr/>
        </p:nvSpPr>
        <p:spPr>
          <a:xfrm>
            <a:off x="0" y="0"/>
            <a:ext cx="8931965" cy="2062103"/>
          </a:xfrm>
          <a:prstGeom prst="rect">
            <a:avLst/>
          </a:prstGeom>
          <a:noFill/>
        </p:spPr>
        <p:txBody>
          <a:bodyPr wrap="square" rtlCol="0">
            <a:spAutoFit/>
          </a:bodyPr>
          <a:lstStyle/>
          <a:p>
            <a:r>
              <a:rPr lang="en-US" sz="3200" b="1" baseline="30000" dirty="0">
                <a:solidFill>
                  <a:schemeClr val="bg1"/>
                </a:solidFill>
              </a:rPr>
              <a:t>15 </a:t>
            </a:r>
            <a:r>
              <a:rPr lang="en-US" sz="3200" dirty="0">
                <a:solidFill>
                  <a:schemeClr val="bg1"/>
                </a:solidFill>
              </a:rPr>
              <a:t>but as He who called you is holy, you also be holy in all your conduct, </a:t>
            </a:r>
            <a:r>
              <a:rPr lang="en-US" sz="3200" b="1" baseline="30000" dirty="0">
                <a:solidFill>
                  <a:schemeClr val="bg1"/>
                </a:solidFill>
              </a:rPr>
              <a:t>16 </a:t>
            </a:r>
            <a:r>
              <a:rPr lang="en-US" sz="3200" dirty="0">
                <a:solidFill>
                  <a:schemeClr val="bg1"/>
                </a:solidFill>
              </a:rPr>
              <a:t>because it is written,                    “</a:t>
            </a:r>
            <a:r>
              <a:rPr lang="en-US" sz="3200" b="1" dirty="0">
                <a:solidFill>
                  <a:srgbClr val="FFFF00"/>
                </a:solidFill>
              </a:rPr>
              <a:t>Be holy, for I am holy</a:t>
            </a:r>
            <a:r>
              <a:rPr lang="en-US" sz="3200" dirty="0">
                <a:solidFill>
                  <a:schemeClr val="bg1"/>
                </a:solidFill>
              </a:rPr>
              <a:t>.”</a:t>
            </a:r>
          </a:p>
          <a:p>
            <a:r>
              <a:rPr lang="en-US" sz="3200" i="1" dirty="0">
                <a:solidFill>
                  <a:schemeClr val="bg1"/>
                </a:solidFill>
              </a:rPr>
              <a:t>													1 Peter 1:15-16</a:t>
            </a:r>
          </a:p>
        </p:txBody>
      </p:sp>
      <p:sp>
        <p:nvSpPr>
          <p:cNvPr id="3" name="Rectangle 2">
            <a:extLst>
              <a:ext uri="{FF2B5EF4-FFF2-40B4-BE49-F238E27FC236}">
                <a16:creationId xmlns:a16="http://schemas.microsoft.com/office/drawing/2014/main" id="{E9C46F56-F689-4CD3-9E96-E4D31678B24F}"/>
              </a:ext>
            </a:extLst>
          </p:cNvPr>
          <p:cNvSpPr/>
          <p:nvPr/>
        </p:nvSpPr>
        <p:spPr>
          <a:xfrm>
            <a:off x="225287" y="2492851"/>
            <a:ext cx="8693425" cy="4031873"/>
          </a:xfrm>
          <a:prstGeom prst="rect">
            <a:avLst/>
          </a:prstGeom>
        </p:spPr>
        <p:txBody>
          <a:bodyPr wrap="square">
            <a:spAutoFit/>
          </a:bodyPr>
          <a:lstStyle/>
          <a:p>
            <a:r>
              <a:rPr lang="en-US" sz="3200" b="1" baseline="30000" dirty="0">
                <a:solidFill>
                  <a:schemeClr val="bg1"/>
                </a:solidFill>
                <a:latin typeface="&amp;quot"/>
              </a:rPr>
              <a:t>44 </a:t>
            </a:r>
            <a:r>
              <a:rPr lang="en-US" sz="3200" dirty="0">
                <a:solidFill>
                  <a:schemeClr val="bg1"/>
                </a:solidFill>
                <a:latin typeface="&amp;quot"/>
              </a:rPr>
              <a:t>For I am the </a:t>
            </a:r>
            <a:r>
              <a:rPr lang="en-US" sz="3200" cap="small" dirty="0">
                <a:solidFill>
                  <a:schemeClr val="bg1"/>
                </a:solidFill>
                <a:latin typeface="&amp;quot"/>
              </a:rPr>
              <a:t>Lord</a:t>
            </a:r>
            <a:r>
              <a:rPr lang="en-US" sz="3200" dirty="0">
                <a:solidFill>
                  <a:schemeClr val="bg1"/>
                </a:solidFill>
                <a:latin typeface="&amp;quot"/>
              </a:rPr>
              <a:t> your God. You shall therefore consecrate yourselves, and you shall </a:t>
            </a:r>
            <a:r>
              <a:rPr lang="en-US" sz="3200" b="1" dirty="0">
                <a:solidFill>
                  <a:srgbClr val="FFFF00"/>
                </a:solidFill>
                <a:latin typeface="&amp;quot"/>
              </a:rPr>
              <a:t>be holy; for I am holy</a:t>
            </a:r>
            <a:r>
              <a:rPr lang="en-US" sz="3200" dirty="0">
                <a:solidFill>
                  <a:schemeClr val="bg1"/>
                </a:solidFill>
                <a:latin typeface="&amp;quot"/>
              </a:rPr>
              <a:t>. Neither shall you defile yourselves with any creeping thing that creeps on the earth. </a:t>
            </a:r>
            <a:r>
              <a:rPr lang="en-US" sz="3200" b="1" baseline="30000" dirty="0">
                <a:solidFill>
                  <a:schemeClr val="bg1"/>
                </a:solidFill>
                <a:latin typeface="&amp;quot"/>
              </a:rPr>
              <a:t>45 </a:t>
            </a:r>
            <a:r>
              <a:rPr lang="en-US" sz="3200" dirty="0">
                <a:solidFill>
                  <a:schemeClr val="bg1"/>
                </a:solidFill>
                <a:latin typeface="&amp;quot"/>
              </a:rPr>
              <a:t>For I am the </a:t>
            </a:r>
            <a:r>
              <a:rPr lang="en-US" sz="3200" cap="small" dirty="0">
                <a:solidFill>
                  <a:schemeClr val="bg1"/>
                </a:solidFill>
                <a:latin typeface="&amp;quot"/>
              </a:rPr>
              <a:t>Lord</a:t>
            </a:r>
            <a:r>
              <a:rPr lang="en-US" sz="3200" dirty="0">
                <a:solidFill>
                  <a:schemeClr val="bg1"/>
                </a:solidFill>
                <a:latin typeface="&amp;quot"/>
              </a:rPr>
              <a:t> who brings you up out of the land of Egypt, to be your God. You shall therefore </a:t>
            </a:r>
            <a:r>
              <a:rPr lang="en-US" sz="3200" b="1" dirty="0">
                <a:solidFill>
                  <a:srgbClr val="FFFF00"/>
                </a:solidFill>
                <a:latin typeface="&amp;quot"/>
              </a:rPr>
              <a:t>be holy, for I am holy</a:t>
            </a:r>
            <a:r>
              <a:rPr lang="en-US" sz="3200" dirty="0">
                <a:solidFill>
                  <a:schemeClr val="bg1"/>
                </a:solidFill>
                <a:latin typeface="&amp;quot"/>
              </a:rPr>
              <a:t>.</a:t>
            </a:r>
          </a:p>
          <a:p>
            <a:r>
              <a:rPr lang="en-US" sz="3200" i="1" dirty="0">
                <a:solidFill>
                  <a:schemeClr val="bg1"/>
                </a:solidFill>
                <a:latin typeface="&amp;quot"/>
              </a:rPr>
              <a:t>											Leviticus 11:44-45</a:t>
            </a:r>
            <a:r>
              <a:rPr lang="en-US" i="1" dirty="0">
                <a:solidFill>
                  <a:srgbClr val="000000"/>
                </a:solidFill>
                <a:latin typeface="&amp;quot"/>
              </a:rPr>
              <a:t>.</a:t>
            </a:r>
            <a:endParaRPr lang="en-US" i="1" dirty="0"/>
          </a:p>
        </p:txBody>
      </p:sp>
    </p:spTree>
    <p:extLst>
      <p:ext uri="{BB962C8B-B14F-4D97-AF65-F5344CB8AC3E}">
        <p14:creationId xmlns:p14="http://schemas.microsoft.com/office/powerpoint/2010/main" val="1670981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C9BCDE-3A65-4D7C-8A64-FAAE0C58287C}"/>
              </a:ext>
            </a:extLst>
          </p:cNvPr>
          <p:cNvSpPr txBox="1"/>
          <p:nvPr/>
        </p:nvSpPr>
        <p:spPr>
          <a:xfrm>
            <a:off x="0" y="0"/>
            <a:ext cx="8931965" cy="2062103"/>
          </a:xfrm>
          <a:prstGeom prst="rect">
            <a:avLst/>
          </a:prstGeom>
          <a:noFill/>
        </p:spPr>
        <p:txBody>
          <a:bodyPr wrap="square" rtlCol="0">
            <a:spAutoFit/>
          </a:bodyPr>
          <a:lstStyle/>
          <a:p>
            <a:r>
              <a:rPr lang="en-US" sz="3200" b="1" baseline="30000" dirty="0">
                <a:solidFill>
                  <a:schemeClr val="bg1"/>
                </a:solidFill>
              </a:rPr>
              <a:t>15 </a:t>
            </a:r>
            <a:r>
              <a:rPr lang="en-US" sz="3200" dirty="0">
                <a:solidFill>
                  <a:schemeClr val="bg1"/>
                </a:solidFill>
              </a:rPr>
              <a:t>but as He who called you is holy, you also be holy in all your conduct, </a:t>
            </a:r>
            <a:r>
              <a:rPr lang="en-US" sz="3200" b="1" baseline="30000" dirty="0">
                <a:solidFill>
                  <a:schemeClr val="bg1"/>
                </a:solidFill>
              </a:rPr>
              <a:t>16 </a:t>
            </a:r>
            <a:r>
              <a:rPr lang="en-US" sz="3200" dirty="0">
                <a:solidFill>
                  <a:schemeClr val="bg1"/>
                </a:solidFill>
              </a:rPr>
              <a:t>because it is written,                    “</a:t>
            </a:r>
            <a:r>
              <a:rPr lang="en-US" sz="3200" b="1" dirty="0">
                <a:solidFill>
                  <a:srgbClr val="FFFF00"/>
                </a:solidFill>
              </a:rPr>
              <a:t>Be holy, for I am holy</a:t>
            </a:r>
            <a:r>
              <a:rPr lang="en-US" sz="3200" dirty="0">
                <a:solidFill>
                  <a:schemeClr val="bg1"/>
                </a:solidFill>
              </a:rPr>
              <a:t>.”</a:t>
            </a:r>
          </a:p>
          <a:p>
            <a:r>
              <a:rPr lang="en-US" sz="3200" i="1" dirty="0">
                <a:solidFill>
                  <a:schemeClr val="bg1"/>
                </a:solidFill>
              </a:rPr>
              <a:t>													1 Peter 1:15-16</a:t>
            </a:r>
          </a:p>
        </p:txBody>
      </p:sp>
      <p:sp>
        <p:nvSpPr>
          <p:cNvPr id="3" name="Rectangle 2">
            <a:extLst>
              <a:ext uri="{FF2B5EF4-FFF2-40B4-BE49-F238E27FC236}">
                <a16:creationId xmlns:a16="http://schemas.microsoft.com/office/drawing/2014/main" id="{E9C46F56-F689-4CD3-9E96-E4D31678B24F}"/>
              </a:ext>
            </a:extLst>
          </p:cNvPr>
          <p:cNvSpPr/>
          <p:nvPr/>
        </p:nvSpPr>
        <p:spPr>
          <a:xfrm>
            <a:off x="225287" y="3062694"/>
            <a:ext cx="8693425" cy="2554545"/>
          </a:xfrm>
          <a:prstGeom prst="rect">
            <a:avLst/>
          </a:prstGeom>
        </p:spPr>
        <p:txBody>
          <a:bodyPr wrap="square">
            <a:spAutoFit/>
          </a:bodyPr>
          <a:lstStyle/>
          <a:p>
            <a:r>
              <a:rPr lang="en-US" sz="3200" b="1" baseline="30000" dirty="0">
                <a:solidFill>
                  <a:schemeClr val="bg1"/>
                </a:solidFill>
              </a:rPr>
              <a:t>1 </a:t>
            </a:r>
            <a:r>
              <a:rPr lang="en-US" sz="3200" dirty="0">
                <a:solidFill>
                  <a:schemeClr val="bg1"/>
                </a:solidFill>
              </a:rPr>
              <a:t>And the </a:t>
            </a:r>
            <a:r>
              <a:rPr lang="en-US" sz="3200" cap="small" dirty="0">
                <a:solidFill>
                  <a:schemeClr val="bg1"/>
                </a:solidFill>
              </a:rPr>
              <a:t>Lord</a:t>
            </a:r>
            <a:r>
              <a:rPr lang="en-US" sz="3200" dirty="0">
                <a:solidFill>
                  <a:schemeClr val="bg1"/>
                </a:solidFill>
              </a:rPr>
              <a:t> spoke to Moses, saying, </a:t>
            </a:r>
            <a:r>
              <a:rPr lang="en-US" sz="3200" b="1" baseline="30000" dirty="0">
                <a:solidFill>
                  <a:schemeClr val="bg1"/>
                </a:solidFill>
              </a:rPr>
              <a:t>2 </a:t>
            </a:r>
            <a:r>
              <a:rPr lang="en-US" sz="3200" dirty="0">
                <a:solidFill>
                  <a:schemeClr val="bg1"/>
                </a:solidFill>
              </a:rPr>
              <a:t>“Speak to all the congregation of the children of Israel, and say to them: ‘</a:t>
            </a:r>
            <a:r>
              <a:rPr lang="en-US" sz="3200" b="1" dirty="0">
                <a:solidFill>
                  <a:srgbClr val="FFFF00"/>
                </a:solidFill>
              </a:rPr>
              <a:t>You shall be holy, for I the </a:t>
            </a:r>
            <a:r>
              <a:rPr lang="en-US" sz="3200" b="1" cap="small" dirty="0">
                <a:solidFill>
                  <a:srgbClr val="FFFF00"/>
                </a:solidFill>
              </a:rPr>
              <a:t>Lord</a:t>
            </a:r>
            <a:r>
              <a:rPr lang="en-US" sz="3200" b="1" dirty="0">
                <a:solidFill>
                  <a:srgbClr val="FFFF00"/>
                </a:solidFill>
              </a:rPr>
              <a:t> your God am holy</a:t>
            </a:r>
            <a:r>
              <a:rPr lang="en-US" sz="3200" dirty="0">
                <a:solidFill>
                  <a:schemeClr val="bg1"/>
                </a:solidFill>
              </a:rPr>
              <a:t>.</a:t>
            </a:r>
            <a:r>
              <a:rPr lang="en-US" sz="3200" dirty="0">
                <a:solidFill>
                  <a:schemeClr val="bg1"/>
                </a:solidFill>
                <a:latin typeface="&amp;quot"/>
              </a:rPr>
              <a:t>	</a:t>
            </a:r>
            <a:r>
              <a:rPr lang="en-US" sz="3200" i="1" dirty="0">
                <a:solidFill>
                  <a:schemeClr val="bg1"/>
                </a:solidFill>
                <a:latin typeface="&amp;quot"/>
              </a:rPr>
              <a:t>										</a:t>
            </a:r>
          </a:p>
          <a:p>
            <a:r>
              <a:rPr lang="en-US" sz="3200" i="1" dirty="0">
                <a:solidFill>
                  <a:schemeClr val="bg1"/>
                </a:solidFill>
                <a:latin typeface="&amp;quot"/>
              </a:rPr>
              <a:t>												Leviticus 19:1-2</a:t>
            </a:r>
            <a:r>
              <a:rPr lang="en-US" i="1" dirty="0">
                <a:solidFill>
                  <a:srgbClr val="000000"/>
                </a:solidFill>
                <a:latin typeface="&amp;quot"/>
              </a:rPr>
              <a:t>.</a:t>
            </a:r>
            <a:endParaRPr lang="en-US" i="1" dirty="0"/>
          </a:p>
        </p:txBody>
      </p:sp>
    </p:spTree>
    <p:extLst>
      <p:ext uri="{BB962C8B-B14F-4D97-AF65-F5344CB8AC3E}">
        <p14:creationId xmlns:p14="http://schemas.microsoft.com/office/powerpoint/2010/main" val="193612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C9BCDE-3A65-4D7C-8A64-FAAE0C58287C}"/>
              </a:ext>
            </a:extLst>
          </p:cNvPr>
          <p:cNvSpPr txBox="1"/>
          <p:nvPr/>
        </p:nvSpPr>
        <p:spPr>
          <a:xfrm>
            <a:off x="0" y="0"/>
            <a:ext cx="8931965" cy="2062103"/>
          </a:xfrm>
          <a:prstGeom prst="rect">
            <a:avLst/>
          </a:prstGeom>
          <a:noFill/>
        </p:spPr>
        <p:txBody>
          <a:bodyPr wrap="square" rtlCol="0">
            <a:spAutoFit/>
          </a:bodyPr>
          <a:lstStyle/>
          <a:p>
            <a:r>
              <a:rPr lang="en-US" sz="3200" b="1" baseline="30000" dirty="0">
                <a:solidFill>
                  <a:schemeClr val="bg1"/>
                </a:solidFill>
              </a:rPr>
              <a:t>15 </a:t>
            </a:r>
            <a:r>
              <a:rPr lang="en-US" sz="3200" dirty="0">
                <a:solidFill>
                  <a:schemeClr val="bg1"/>
                </a:solidFill>
              </a:rPr>
              <a:t>but as He who called you is holy, you also be holy in all your conduct, </a:t>
            </a:r>
            <a:r>
              <a:rPr lang="en-US" sz="3200" b="1" baseline="30000" dirty="0">
                <a:solidFill>
                  <a:schemeClr val="bg1"/>
                </a:solidFill>
              </a:rPr>
              <a:t>16 </a:t>
            </a:r>
            <a:r>
              <a:rPr lang="en-US" sz="3200" dirty="0">
                <a:solidFill>
                  <a:schemeClr val="bg1"/>
                </a:solidFill>
              </a:rPr>
              <a:t>because it is written,                    “</a:t>
            </a:r>
            <a:r>
              <a:rPr lang="en-US" sz="3200" b="1" dirty="0">
                <a:solidFill>
                  <a:srgbClr val="FFFF00"/>
                </a:solidFill>
              </a:rPr>
              <a:t>Be holy, for I am holy</a:t>
            </a:r>
            <a:r>
              <a:rPr lang="en-US" sz="3200" dirty="0">
                <a:solidFill>
                  <a:schemeClr val="bg1"/>
                </a:solidFill>
              </a:rPr>
              <a:t>.”</a:t>
            </a:r>
          </a:p>
          <a:p>
            <a:r>
              <a:rPr lang="en-US" sz="3200" i="1" dirty="0">
                <a:solidFill>
                  <a:schemeClr val="bg1"/>
                </a:solidFill>
              </a:rPr>
              <a:t>													1 Peter 1:15-16</a:t>
            </a:r>
          </a:p>
        </p:txBody>
      </p:sp>
      <p:sp>
        <p:nvSpPr>
          <p:cNvPr id="3" name="Rectangle 2">
            <a:extLst>
              <a:ext uri="{FF2B5EF4-FFF2-40B4-BE49-F238E27FC236}">
                <a16:creationId xmlns:a16="http://schemas.microsoft.com/office/drawing/2014/main" id="{E9C46F56-F689-4CD3-9E96-E4D31678B24F}"/>
              </a:ext>
            </a:extLst>
          </p:cNvPr>
          <p:cNvSpPr/>
          <p:nvPr/>
        </p:nvSpPr>
        <p:spPr>
          <a:xfrm>
            <a:off x="225287" y="3226238"/>
            <a:ext cx="8693425" cy="1569660"/>
          </a:xfrm>
          <a:prstGeom prst="rect">
            <a:avLst/>
          </a:prstGeom>
        </p:spPr>
        <p:txBody>
          <a:bodyPr wrap="square">
            <a:spAutoFit/>
          </a:bodyPr>
          <a:lstStyle/>
          <a:p>
            <a:r>
              <a:rPr lang="en-US" sz="3200" dirty="0">
                <a:solidFill>
                  <a:schemeClr val="bg1"/>
                </a:solidFill>
              </a:rPr>
              <a:t>Consecrate</a:t>
            </a:r>
            <a:r>
              <a:rPr lang="en-US" sz="3200" baseline="30000" dirty="0">
                <a:solidFill>
                  <a:schemeClr val="bg1"/>
                </a:solidFill>
              </a:rPr>
              <a:t> </a:t>
            </a:r>
            <a:r>
              <a:rPr lang="en-US" sz="3200" dirty="0">
                <a:solidFill>
                  <a:schemeClr val="bg1"/>
                </a:solidFill>
              </a:rPr>
              <a:t> yourselves therefore, and </a:t>
            </a:r>
            <a:r>
              <a:rPr lang="en-US" sz="3200" b="1" dirty="0">
                <a:solidFill>
                  <a:srgbClr val="FFFF00"/>
                </a:solidFill>
              </a:rPr>
              <a:t>be holy, for I am the </a:t>
            </a:r>
            <a:r>
              <a:rPr lang="en-US" sz="3200" b="1" cap="small" dirty="0">
                <a:solidFill>
                  <a:srgbClr val="FFFF00"/>
                </a:solidFill>
              </a:rPr>
              <a:t>Lord</a:t>
            </a:r>
            <a:r>
              <a:rPr lang="en-US" sz="3200" b="1" dirty="0">
                <a:solidFill>
                  <a:srgbClr val="FFFF00"/>
                </a:solidFill>
              </a:rPr>
              <a:t> your God</a:t>
            </a:r>
            <a:r>
              <a:rPr lang="en-US" sz="3200" dirty="0">
                <a:solidFill>
                  <a:schemeClr val="bg1"/>
                </a:solidFill>
              </a:rPr>
              <a:t>. </a:t>
            </a:r>
            <a:r>
              <a:rPr lang="en-US" sz="3200" dirty="0">
                <a:solidFill>
                  <a:schemeClr val="bg1"/>
                </a:solidFill>
                <a:latin typeface="&amp;quot"/>
              </a:rPr>
              <a:t>																						</a:t>
            </a:r>
            <a:r>
              <a:rPr lang="en-US" sz="3200" i="1" dirty="0">
                <a:solidFill>
                  <a:schemeClr val="bg1"/>
                </a:solidFill>
                <a:latin typeface="&amp;quot"/>
              </a:rPr>
              <a:t>Leviticus 20:7</a:t>
            </a:r>
            <a:r>
              <a:rPr lang="en-US" i="1" dirty="0">
                <a:solidFill>
                  <a:srgbClr val="000000"/>
                </a:solidFill>
                <a:latin typeface="&amp;quot"/>
              </a:rPr>
              <a:t>.</a:t>
            </a:r>
            <a:endParaRPr lang="en-US" i="1" dirty="0"/>
          </a:p>
        </p:txBody>
      </p:sp>
    </p:spTree>
    <p:extLst>
      <p:ext uri="{BB962C8B-B14F-4D97-AF65-F5344CB8AC3E}">
        <p14:creationId xmlns:p14="http://schemas.microsoft.com/office/powerpoint/2010/main" val="429017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C9BCDE-3A65-4D7C-8A64-FAAE0C58287C}"/>
              </a:ext>
            </a:extLst>
          </p:cNvPr>
          <p:cNvSpPr txBox="1"/>
          <p:nvPr/>
        </p:nvSpPr>
        <p:spPr>
          <a:xfrm>
            <a:off x="0" y="0"/>
            <a:ext cx="8931965" cy="2062103"/>
          </a:xfrm>
          <a:prstGeom prst="rect">
            <a:avLst/>
          </a:prstGeom>
          <a:noFill/>
        </p:spPr>
        <p:txBody>
          <a:bodyPr wrap="square" rtlCol="0">
            <a:spAutoFit/>
          </a:bodyPr>
          <a:lstStyle/>
          <a:p>
            <a:r>
              <a:rPr lang="en-US" sz="3200" b="1" baseline="30000" dirty="0">
                <a:solidFill>
                  <a:schemeClr val="bg1"/>
                </a:solidFill>
              </a:rPr>
              <a:t>15 </a:t>
            </a:r>
            <a:r>
              <a:rPr lang="en-US" sz="3200" dirty="0">
                <a:solidFill>
                  <a:schemeClr val="bg1"/>
                </a:solidFill>
              </a:rPr>
              <a:t>but as He who called you is holy, you also be holy in all your conduct, </a:t>
            </a:r>
            <a:r>
              <a:rPr lang="en-US" sz="3200" b="1" baseline="30000" dirty="0">
                <a:solidFill>
                  <a:schemeClr val="bg1"/>
                </a:solidFill>
              </a:rPr>
              <a:t>16 </a:t>
            </a:r>
            <a:r>
              <a:rPr lang="en-US" sz="3200" dirty="0">
                <a:solidFill>
                  <a:schemeClr val="bg1"/>
                </a:solidFill>
              </a:rPr>
              <a:t>because it is written,                    “</a:t>
            </a:r>
            <a:r>
              <a:rPr lang="en-US" sz="3200" b="1" dirty="0">
                <a:solidFill>
                  <a:srgbClr val="FFFF00"/>
                </a:solidFill>
              </a:rPr>
              <a:t>Be holy, for I am holy</a:t>
            </a:r>
            <a:r>
              <a:rPr lang="en-US" sz="3200" dirty="0">
                <a:solidFill>
                  <a:schemeClr val="bg1"/>
                </a:solidFill>
              </a:rPr>
              <a:t>.”</a:t>
            </a:r>
          </a:p>
          <a:p>
            <a:r>
              <a:rPr lang="en-US" sz="3200" i="1" dirty="0">
                <a:solidFill>
                  <a:schemeClr val="bg1"/>
                </a:solidFill>
              </a:rPr>
              <a:t>													1 Peter 1:15-16</a:t>
            </a:r>
          </a:p>
        </p:txBody>
      </p:sp>
      <p:sp>
        <p:nvSpPr>
          <p:cNvPr id="3" name="Rectangle 2">
            <a:extLst>
              <a:ext uri="{FF2B5EF4-FFF2-40B4-BE49-F238E27FC236}">
                <a16:creationId xmlns:a16="http://schemas.microsoft.com/office/drawing/2014/main" id="{E9C46F56-F689-4CD3-9E96-E4D31678B24F}"/>
              </a:ext>
            </a:extLst>
          </p:cNvPr>
          <p:cNvSpPr/>
          <p:nvPr/>
        </p:nvSpPr>
        <p:spPr>
          <a:xfrm>
            <a:off x="159026" y="3226238"/>
            <a:ext cx="8825948" cy="2062103"/>
          </a:xfrm>
          <a:prstGeom prst="rect">
            <a:avLst/>
          </a:prstGeom>
        </p:spPr>
        <p:txBody>
          <a:bodyPr wrap="square">
            <a:spAutoFit/>
          </a:bodyPr>
          <a:lstStyle/>
          <a:p>
            <a:r>
              <a:rPr lang="en-US" sz="3200" dirty="0">
                <a:solidFill>
                  <a:schemeClr val="bg1"/>
                </a:solidFill>
              </a:rPr>
              <a:t>And </a:t>
            </a:r>
            <a:r>
              <a:rPr lang="en-US" sz="3200" b="1" dirty="0">
                <a:solidFill>
                  <a:srgbClr val="FFFF00"/>
                </a:solidFill>
              </a:rPr>
              <a:t>you shall be holy to Me, for I the </a:t>
            </a:r>
            <a:r>
              <a:rPr lang="en-US" sz="3200" b="1" cap="small" dirty="0">
                <a:solidFill>
                  <a:srgbClr val="FFFF00"/>
                </a:solidFill>
              </a:rPr>
              <a:t>Lord</a:t>
            </a:r>
            <a:r>
              <a:rPr lang="en-US" sz="3200" b="1" dirty="0">
                <a:solidFill>
                  <a:srgbClr val="FFFF00"/>
                </a:solidFill>
              </a:rPr>
              <a:t> am holy</a:t>
            </a:r>
            <a:r>
              <a:rPr lang="en-US" sz="3200" dirty="0">
                <a:solidFill>
                  <a:schemeClr val="bg1"/>
                </a:solidFill>
              </a:rPr>
              <a:t>, and have separated you from the peoples, that you should be Mine. </a:t>
            </a:r>
            <a:r>
              <a:rPr lang="en-US" sz="3200" dirty="0">
                <a:solidFill>
                  <a:schemeClr val="bg1"/>
                </a:solidFill>
                <a:latin typeface="&amp;quot"/>
              </a:rPr>
              <a:t>																									</a:t>
            </a:r>
            <a:r>
              <a:rPr lang="en-US" sz="3200" i="1" dirty="0">
                <a:solidFill>
                  <a:schemeClr val="bg1"/>
                </a:solidFill>
                <a:latin typeface="&amp;quot"/>
              </a:rPr>
              <a:t>Leviticus 20:26</a:t>
            </a:r>
            <a:r>
              <a:rPr lang="en-US" i="1" dirty="0">
                <a:solidFill>
                  <a:srgbClr val="000000"/>
                </a:solidFill>
                <a:latin typeface="&amp;quot"/>
              </a:rPr>
              <a:t>.</a:t>
            </a:r>
            <a:endParaRPr lang="en-US" i="1" dirty="0"/>
          </a:p>
        </p:txBody>
      </p:sp>
    </p:spTree>
    <p:extLst>
      <p:ext uri="{BB962C8B-B14F-4D97-AF65-F5344CB8AC3E}">
        <p14:creationId xmlns:p14="http://schemas.microsoft.com/office/powerpoint/2010/main" val="365106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group of oranges on a table&#10;&#10;Description automatically generated">
            <a:extLst>
              <a:ext uri="{FF2B5EF4-FFF2-40B4-BE49-F238E27FC236}">
                <a16:creationId xmlns:a16="http://schemas.microsoft.com/office/drawing/2014/main" id="{B7C73FF6-2BE6-43DA-A461-6D296B7C6158}"/>
              </a:ext>
            </a:extLst>
          </p:cNvPr>
          <p:cNvPicPr>
            <a:picLocks noChangeAspect="1"/>
          </p:cNvPicPr>
          <p:nvPr/>
        </p:nvPicPr>
        <p:blipFill rotWithShape="1">
          <a:blip r:embed="rId2">
            <a:extLst>
              <a:ext uri="{28A0092B-C50C-407E-A947-70E740481C1C}">
                <a14:useLocalDpi xmlns:a14="http://schemas.microsoft.com/office/drawing/2010/main" val="0"/>
              </a:ext>
            </a:extLst>
          </a:blip>
          <a:srcRect b="-1"/>
          <a:stretch/>
        </p:blipFill>
        <p:spPr>
          <a:xfrm>
            <a:off x="20" y="10"/>
            <a:ext cx="9143980" cy="6857990"/>
          </a:xfrm>
          <a:prstGeom prst="rect">
            <a:avLst/>
          </a:prstGeom>
        </p:spPr>
      </p:pic>
      <p:sp>
        <p:nvSpPr>
          <p:cNvPr id="6" name="TextBox 5">
            <a:extLst>
              <a:ext uri="{FF2B5EF4-FFF2-40B4-BE49-F238E27FC236}">
                <a16:creationId xmlns:a16="http://schemas.microsoft.com/office/drawing/2014/main" id="{400D347E-0235-41BD-9DDA-EDF96A8D0AF2}"/>
              </a:ext>
            </a:extLst>
          </p:cNvPr>
          <p:cNvSpPr txBox="1"/>
          <p:nvPr/>
        </p:nvSpPr>
        <p:spPr>
          <a:xfrm>
            <a:off x="0" y="0"/>
            <a:ext cx="9143980" cy="1862048"/>
          </a:xfrm>
          <a:prstGeom prst="rect">
            <a:avLst/>
          </a:prstGeom>
          <a:noFill/>
        </p:spPr>
        <p:txBody>
          <a:bodyPr wrap="square" rtlCol="0">
            <a:spAutoFit/>
          </a:bodyPr>
          <a:lstStyle/>
          <a:p>
            <a:r>
              <a:rPr lang="en-US" sz="11500" dirty="0">
                <a:solidFill>
                  <a:srgbClr val="FF0000"/>
                </a:solidFill>
                <a:effectLst>
                  <a:glow rad="101600">
                    <a:schemeClr val="bg1">
                      <a:alpha val="60000"/>
                    </a:schemeClr>
                  </a:glow>
                </a:effectLst>
              </a:rPr>
              <a:t>Be Holy</a:t>
            </a:r>
          </a:p>
        </p:txBody>
      </p:sp>
    </p:spTree>
    <p:extLst>
      <p:ext uri="{BB962C8B-B14F-4D97-AF65-F5344CB8AC3E}">
        <p14:creationId xmlns:p14="http://schemas.microsoft.com/office/powerpoint/2010/main" val="1808914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69AC4A-D50D-4C75-A4E0-E2C510237717}"/>
              </a:ext>
            </a:extLst>
          </p:cNvPr>
          <p:cNvSpPr txBox="1"/>
          <p:nvPr/>
        </p:nvSpPr>
        <p:spPr>
          <a:xfrm>
            <a:off x="0" y="2862470"/>
            <a:ext cx="9144000" cy="769441"/>
          </a:xfrm>
          <a:prstGeom prst="rect">
            <a:avLst/>
          </a:prstGeom>
          <a:noFill/>
        </p:spPr>
        <p:txBody>
          <a:bodyPr wrap="square" rtlCol="0">
            <a:spAutoFit/>
          </a:bodyPr>
          <a:lstStyle/>
          <a:p>
            <a:pPr algn="ctr"/>
            <a:r>
              <a:rPr lang="en-US" sz="4400" dirty="0">
                <a:solidFill>
                  <a:schemeClr val="bg1"/>
                </a:solidFill>
              </a:rPr>
              <a:t>What does the word </a:t>
            </a:r>
            <a:r>
              <a:rPr lang="en-US" sz="4400" b="1" i="1" dirty="0">
                <a:solidFill>
                  <a:schemeClr val="bg1"/>
                </a:solidFill>
              </a:rPr>
              <a:t>holy</a:t>
            </a:r>
            <a:r>
              <a:rPr lang="en-US" sz="4400" dirty="0">
                <a:solidFill>
                  <a:schemeClr val="bg1"/>
                </a:solidFill>
              </a:rPr>
              <a:t> mean?</a:t>
            </a:r>
          </a:p>
        </p:txBody>
      </p:sp>
    </p:spTree>
    <p:extLst>
      <p:ext uri="{BB962C8B-B14F-4D97-AF65-F5344CB8AC3E}">
        <p14:creationId xmlns:p14="http://schemas.microsoft.com/office/powerpoint/2010/main" val="4153213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group of oranges on a table&#10;&#10;Description automatically generated">
            <a:extLst>
              <a:ext uri="{FF2B5EF4-FFF2-40B4-BE49-F238E27FC236}">
                <a16:creationId xmlns:a16="http://schemas.microsoft.com/office/drawing/2014/main" id="{B7C73FF6-2BE6-43DA-A461-6D296B7C6158}"/>
              </a:ext>
            </a:extLst>
          </p:cNvPr>
          <p:cNvPicPr>
            <a:picLocks noChangeAspect="1"/>
          </p:cNvPicPr>
          <p:nvPr/>
        </p:nvPicPr>
        <p:blipFill rotWithShape="1">
          <a:blip r:embed="rId2">
            <a:extLst>
              <a:ext uri="{28A0092B-C50C-407E-A947-70E740481C1C}">
                <a14:useLocalDpi xmlns:a14="http://schemas.microsoft.com/office/drawing/2010/main" val="0"/>
              </a:ext>
            </a:extLst>
          </a:blip>
          <a:srcRect b="-1"/>
          <a:stretch/>
        </p:blipFill>
        <p:spPr>
          <a:xfrm>
            <a:off x="5530576" y="4147930"/>
            <a:ext cx="3613424" cy="2710070"/>
          </a:xfrm>
          <a:prstGeom prst="rect">
            <a:avLst/>
          </a:prstGeom>
        </p:spPr>
      </p:pic>
      <p:sp>
        <p:nvSpPr>
          <p:cNvPr id="6" name="TextBox 5">
            <a:extLst>
              <a:ext uri="{FF2B5EF4-FFF2-40B4-BE49-F238E27FC236}">
                <a16:creationId xmlns:a16="http://schemas.microsoft.com/office/drawing/2014/main" id="{400D347E-0235-41BD-9DDA-EDF96A8D0AF2}"/>
              </a:ext>
            </a:extLst>
          </p:cNvPr>
          <p:cNvSpPr txBox="1"/>
          <p:nvPr/>
        </p:nvSpPr>
        <p:spPr>
          <a:xfrm>
            <a:off x="0" y="0"/>
            <a:ext cx="9143980" cy="646331"/>
          </a:xfrm>
          <a:prstGeom prst="rect">
            <a:avLst/>
          </a:prstGeom>
          <a:noFill/>
        </p:spPr>
        <p:txBody>
          <a:bodyPr wrap="square" rtlCol="0">
            <a:spAutoFit/>
          </a:bodyPr>
          <a:lstStyle/>
          <a:p>
            <a:pPr algn="ctr"/>
            <a:r>
              <a:rPr lang="en-US" sz="3600" dirty="0">
                <a:solidFill>
                  <a:srgbClr val="FF0000"/>
                </a:solidFill>
                <a:effectLst>
                  <a:glow rad="101600">
                    <a:schemeClr val="bg1">
                      <a:alpha val="60000"/>
                    </a:schemeClr>
                  </a:glow>
                </a:effectLst>
              </a:rPr>
              <a:t> </a:t>
            </a:r>
            <a:r>
              <a:rPr lang="en-US" sz="3600" b="1" dirty="0">
                <a:effectLst>
                  <a:glow rad="101600">
                    <a:schemeClr val="bg1">
                      <a:alpha val="60000"/>
                    </a:schemeClr>
                  </a:glow>
                </a:effectLst>
              </a:rPr>
              <a:t>separate, distinct, unique, set apart</a:t>
            </a:r>
          </a:p>
        </p:txBody>
      </p:sp>
      <p:sp>
        <p:nvSpPr>
          <p:cNvPr id="4" name="TextBox 3">
            <a:extLst>
              <a:ext uri="{FF2B5EF4-FFF2-40B4-BE49-F238E27FC236}">
                <a16:creationId xmlns:a16="http://schemas.microsoft.com/office/drawing/2014/main" id="{E27F85DD-8F66-406A-8F12-FB6A71D45638}"/>
              </a:ext>
            </a:extLst>
          </p:cNvPr>
          <p:cNvSpPr txBox="1"/>
          <p:nvPr/>
        </p:nvSpPr>
        <p:spPr>
          <a:xfrm>
            <a:off x="20" y="676436"/>
            <a:ext cx="9143980" cy="584775"/>
          </a:xfrm>
          <a:prstGeom prst="rect">
            <a:avLst/>
          </a:prstGeom>
          <a:noFill/>
        </p:spPr>
        <p:txBody>
          <a:bodyPr wrap="square" rtlCol="0">
            <a:spAutoFit/>
          </a:bodyPr>
          <a:lstStyle/>
          <a:p>
            <a:pPr algn="ctr"/>
            <a:r>
              <a:rPr lang="en-US" sz="3200" dirty="0">
                <a:solidFill>
                  <a:srgbClr val="FF0000"/>
                </a:solidFill>
                <a:effectLst>
                  <a:glow rad="101600">
                    <a:schemeClr val="bg1">
                      <a:alpha val="60000"/>
                    </a:schemeClr>
                  </a:glow>
                </a:effectLst>
              </a:rPr>
              <a:t> </a:t>
            </a:r>
            <a:r>
              <a:rPr lang="en-US" sz="3200" b="1" dirty="0">
                <a:effectLst>
                  <a:glow rad="101600">
                    <a:schemeClr val="bg1">
                      <a:alpha val="60000"/>
                    </a:schemeClr>
                  </a:glow>
                </a:effectLst>
              </a:rPr>
              <a:t>dedicated/consecrated for religious significance</a:t>
            </a:r>
          </a:p>
        </p:txBody>
      </p:sp>
      <p:sp>
        <p:nvSpPr>
          <p:cNvPr id="2" name="TextBox 1">
            <a:extLst>
              <a:ext uri="{FF2B5EF4-FFF2-40B4-BE49-F238E27FC236}">
                <a16:creationId xmlns:a16="http://schemas.microsoft.com/office/drawing/2014/main" id="{2C42638F-3A3E-454B-BFB2-51977CFE0E69}"/>
              </a:ext>
            </a:extLst>
          </p:cNvPr>
          <p:cNvSpPr txBox="1"/>
          <p:nvPr/>
        </p:nvSpPr>
        <p:spPr>
          <a:xfrm>
            <a:off x="20" y="1749287"/>
            <a:ext cx="9143980" cy="1200329"/>
          </a:xfrm>
          <a:prstGeom prst="rect">
            <a:avLst/>
          </a:prstGeom>
          <a:noFill/>
        </p:spPr>
        <p:txBody>
          <a:bodyPr wrap="square" rtlCol="0">
            <a:spAutoFit/>
          </a:bodyPr>
          <a:lstStyle/>
          <a:p>
            <a:pPr algn="ctr"/>
            <a:r>
              <a:rPr lang="en-US" sz="3600" b="1" dirty="0">
                <a:solidFill>
                  <a:srgbClr val="0070C0"/>
                </a:solidFill>
              </a:rPr>
              <a:t>sanctify</a:t>
            </a:r>
          </a:p>
          <a:p>
            <a:pPr algn="ctr"/>
            <a:r>
              <a:rPr lang="en-US" sz="3600" b="1" dirty="0">
                <a:solidFill>
                  <a:srgbClr val="0070C0"/>
                </a:solidFill>
              </a:rPr>
              <a:t>saints </a:t>
            </a:r>
          </a:p>
        </p:txBody>
      </p:sp>
    </p:spTree>
    <p:extLst>
      <p:ext uri="{BB962C8B-B14F-4D97-AF65-F5344CB8AC3E}">
        <p14:creationId xmlns:p14="http://schemas.microsoft.com/office/powerpoint/2010/main" val="301214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TotalTime>
  <Words>547</Words>
  <Application>Microsoft Office PowerPoint</Application>
  <PresentationFormat>On-screen Show (4:3)</PresentationFormat>
  <Paragraphs>85</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&amp;quot</vt:lpstr>
      <vt:lpstr>Arial</vt:lpstr>
      <vt:lpstr>Calibri</vt:lpstr>
      <vt:lpstr>Calibri Light</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27</cp:revision>
  <dcterms:created xsi:type="dcterms:W3CDTF">2019-05-23T14:07:03Z</dcterms:created>
  <dcterms:modified xsi:type="dcterms:W3CDTF">2019-05-31T15:28:55Z</dcterms:modified>
</cp:coreProperties>
</file>