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411" r:id="rId3"/>
    <p:sldId id="412" r:id="rId4"/>
    <p:sldId id="483" r:id="rId5"/>
    <p:sldId id="484" r:id="rId6"/>
    <p:sldId id="497" r:id="rId7"/>
    <p:sldId id="498" r:id="rId8"/>
    <p:sldId id="485" r:id="rId9"/>
    <p:sldId id="486" r:id="rId10"/>
    <p:sldId id="487" r:id="rId11"/>
    <p:sldId id="488" r:id="rId12"/>
    <p:sldId id="489" r:id="rId13"/>
    <p:sldId id="491" r:id="rId14"/>
    <p:sldId id="490" r:id="rId15"/>
    <p:sldId id="492" r:id="rId16"/>
    <p:sldId id="496" r:id="rId17"/>
    <p:sldId id="499" r:id="rId18"/>
    <p:sldId id="500" r:id="rId19"/>
    <p:sldId id="501" r:id="rId20"/>
    <p:sldId id="495" r:id="rId21"/>
    <p:sldId id="49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yse Nash" initials="AN" lastIdx="1" clrIdx="0">
    <p:extLst>
      <p:ext uri="{19B8F6BF-5375-455C-9EA6-DF929625EA0E}">
        <p15:presenceInfo xmlns:p15="http://schemas.microsoft.com/office/powerpoint/2012/main" userId="4fb534847b3819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16T14:24:01.649"/>
    </inkml:context>
    <inkml:brush xml:id="br0">
      <inkml:brushProperty name="width" value="0.05292" units="cm"/>
      <inkml:brushProperty name="height" value="0.05292" units="cm"/>
      <inkml:brushProperty name="color" value="#FF0000"/>
    </inkml:brush>
  </inkml:definitions>
  <inkml:trace contextRef="#ctx0" brushRef="#br0">475 7150 0,'0'0'0,"0"0"0,0 0 16,0 0-16,0 0 0,0 0 15,0 0-15,0 0 0,0 0 16,0 0-16,0 0 16,0 0-16,0 0 15,0 0-15,0 0 0,0 0 16,0 0-16,199 0 15,-150 0-15,34 37 16,-17-27 0,34-10-16,7 4 15,-8 1-15,-8-5 16,0 0-16,-8 0 16,8 0-16,-8 0 0,0 0 15,-1-37-15,-15 37 16,-9 0-16,8 0 15,8 0-15,9 0 0,0 0 16,33 0-16,-17 0 16,0 0-16,-33 0 0,1 42 15,7-33-15,9-4 16,-1-5-16,26 0 16,0 0-16,-34 0 0,-8 0 31,34 0-31,-34 0 0,8 0 15,17 0-15,9 0 16,-1 0-16,-25 0 16,1 0-16,7 0 15,-7 0-15,24 0 16,1-38-16,-1 24 0,0 5 16,-24 9-16,40-9 0,1-5 15,17-9-15,-51 9 16,18-10-16,7 10 15,26-4-15,-42-1 0,8 1 16,-8-6-16,0 6 16,-17-1-16,17-9 15,25 10 1,-16 13-16,7-4 16,-32-1-16,16 10 15,-9-9-15,18-5 0,16-5 16,-17 10-16,0 5 15,0-6-15,9-4 16,8-14-16,-25 14 16,-8 0-16,-1 5 0,26 0 0,-1 0 15,9-1-15,-25-4 16,17 0-16,-9 0 16,67-18-16,-51 9 15,-23 13-15,15-13 0,17-5 16,0 0-16,-8 10 15,-8-6-15,-17 10 0,49-9 16,26-19-16,-67 14 16,34-9-16,-26-5 15,59-23-15,-34 32 16,0 1-16,26-10 0,-34 5 16,33 4-16,8-18 15,1 14 1,-50 14-16,24-5 15,26-10-15,-25 1 16,-17 5-16,-9 4 0,76-14 16,-51 5-16,1-10 15,-33 10-15,8 0 16,66-5-16,-58 23 16,33-4-16,-50 0 0,34-5 15,-17 14-15,0-9 16,58-5-16,-74 9 0,-9 1 15,34-6-15,-18-4 16,18 5-16,-9 0 16,-8 4-16,58-4 0,-59-10 31,34-4-31,-49 9 0,15-9 16,76-23-16,-92 41 15,17-4-15,25-15 16,-26-3-16,51 3 15,-25 10-15,41-9 0,-67 9 16,10 5-16,15-9 16,-16-6-16,17 10 0,-25 0 15,49-4-15,-24-5 16,-25 4-16,41-41 16,-49 18-16,7 9 0,51-8 15,-34 17-15,17-13 16,-41 19-16,49-15 15,-49 15 1,16-6-16,16-8 16,-49 23-16,34-10 0,40-9 15,-66 10-15,42-24 16,-17-14-16,8-5 16,17 15-16,-24 18 15,48-14-15,-82 24 0,17 4 16,8-14-16,-17 9 0,-16 1 15,16 4-15,-8-5 16,17 5-16,32-18 16,-24 4-16,-17 0 15,-8-4-15,0 4 16,-8-5-16,-8 5 0,32 1 16,-24 8-16,8 0 0,-17-4 15,17 5-15,-33 8 16,9 10-16,-1-9 15,8 0-15,17-14 16,-16 9-16,-17 0 0,8-5 16,25-32-16,0 0 15,-17 14 1,-16 4-16,33 1 16,-8 4-16,-17 5 15,9 0-15,-17-1 0,-9 15 16,17-23-16,1 4 15,-9 4-15,-1-8 16,18-15-16,-9 15 16,-16-1-16,8-4 0,-17 14 15,0 0-15,-7-10 16,7-4-16,-8 14 0,-8 0 16,8 4-16,-8 1 15,0-10-15,-1-14 16,1 5-16,0-14 0,-8 4 31,-1 15-31,1-1 0,-1 10 16,-7 4-16,7-4 15,-8 0-15,1 9 16,-9 5-16,8 4 16,0 0-16,-8-8 15,0 8-15,0 0 0,8-4 16,-8-5-16,9-9 0,-1 9 15,0-9-15,-8 4 16,0 5-16,9 0 16,-9 1-16,0 8 0,0 10 15,0-5-15,0 4 16,0 1-16,0 0 16,0-10-16,8-9 0,17 0 15,49-69-15,-8 59 0,-66 38 63</inkml:trace>
</inkml:ink>
</file>

<file path=ppt/ink/ink2.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16T14:24:01.649"/>
    </inkml:context>
    <inkml:brush xml:id="br0">
      <inkml:brushProperty name="width" value="0.05292" units="cm"/>
      <inkml:brushProperty name="height" value="0.05292" units="cm"/>
      <inkml:brushProperty name="color" value="#FF0000"/>
    </inkml:brush>
  </inkml:definitions>
  <inkml:trace contextRef="#ctx0" brushRef="#br0">475 7150 0,'0'0'0,"0"0"0,0 0 16,0 0-16,0 0 0,0 0 15,0 0-15,0 0 0,0 0 16,0 0-16,0 0 16,0 0-16,0 0 15,0 0-15,0 0 0,0 0 16,0 0-16,199 0 15,-150 0-15,34 37 16,-17-27 0,34-10-16,7 4 15,-8 1-15,-8-5 16,0 0-16,-8 0 16,8 0-16,-8 0 0,0 0 15,-1-37-15,-15 37 16,-9 0-16,8 0 15,8 0-15,9 0 0,0 0 16,33 0-16,-17 0 16,0 0-16,-33 0 0,1 42 15,7-33-15,9-4 16,-1-5-16,26 0 16,0 0-16,-34 0 0,-8 0 31,34 0-31,-34 0 0,8 0 15,17 0-15,9 0 16,-1 0-16,-25 0 16,1 0-16,7 0 15,-7 0-15,24 0 16,1-38-16,-1 24 0,0 5 16,-24 9-16,40-9 0,1-5 15,17-9-15,-51 9 16,18-10-16,7 10 15,26-4-15,-42-1 0,8 1 16,-8-6-16,0 6 16,-17-1-16,17-9 15,25 10 1,-16 13-16,7-4 16,-32-1-16,16 10 15,-9-9-15,18-5 0,16-5 16,-17 10-16,0 5 15,0-6-15,9-4 16,8-14-16,-25 14 16,-8 0-16,-1 5 0,26 0 0,-1 0 15,9-1-15,-25-4 16,17 0-16,-9 0 16,67-18-16,-51 9 15,-23 13-15,15-13 0,17-5 16,0 0-16,-8 10 15,-8-6-15,-17 10 0,49-9 16,26-19-16,-67 14 16,34-9-16,-26-5 15,59-23-15,-34 32 16,0 1-16,26-10 0,-34 5 16,33 4-16,8-18 15,1 14 1,-50 14-16,24-5 15,26-10-15,-25 1 16,-17 5-16,-9 4 0,76-14 16,-51 5-16,1-10 15,-33 10-15,8 0 16,66-5-16,-58 23 16,33-4-16,-50 0 0,34-5 15,-17 14-15,0-9 16,58-5-16,-74 9 0,-9 1 15,34-6-15,-18-4 16,18 5-16,-9 0 16,-8 4-16,58-4 0,-59-10 31,34-4-31,-49 9 0,15-9 16,76-23-16,-92 41 15,17-4-15,25-15 16,-26-3-16,51 3 15,-25 10-15,41-9 0,-67 9 16,10 5-16,15-9 16,-16-6-16,17 10 0,-25 0 15,49-4-15,-24-5 16,-25 4-16,41-41 16,-49 18-16,7 9 0,51-8 15,-34 17-15,17-13 16,-41 19-16,49-15 15,-49 15 1,16-6-16,16-8 16,-49 23-16,34-10 0,40-9 15,-66 10-15,42-24 16,-17-14-16,8-5 16,17 15-16,-24 18 15,48-14-15,-82 24 0,17 4 16,8-14-16,-17 9 0,-16 1 15,16 4-15,-8-5 16,17 5-16,32-18 16,-24 4-16,-17 0 15,-8-4-15,0 4 16,-8-5-16,-8 5 0,32 1 16,-24 8-16,8 0 0,-17-4 15,17 5-15,-33 8 16,9 10-16,-1-9 15,8 0-15,17-14 16,-16 9-16,-17 0 0,8-5 16,25-32-16,0 0 15,-17 14 1,-16 4-16,33 1 16,-8 4-16,-17 5 15,9 0-15,-17-1 0,-9 15 16,17-23-16,1 4 15,-9 4-15,-1-8 16,18-15-16,-9 15 16,-16-1-16,8-4 0,-17 14 15,0 0-15,-7-10 16,7-4-16,-8 14 0,-8 0 16,8 4-16,-8 1 15,0-10-15,-1-14 16,1 5-16,0-14 0,-8 4 31,-1 15-31,1-1 0,-1 10 16,-7 4-16,7-4 15,-8 0-15,1 9 16,-9 5-16,8 4 16,0 0-16,-8-8 15,0 8-15,0 0 0,8-4 16,-8-5-16,9-9 0,-1 9 15,0-9-15,-8 4 16,0 5-16,9 0 16,-9 1-16,0 8 0,0 10 15,0-5-15,0 4 16,0 1-16,0 0 16,0-10-16,8-9 0,17 0 15,49-69-15,-8 59 0,-66 38 63</inkml:trace>
</inkml:ink>
</file>

<file path=ppt/ink/ink3.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6-12T14:05:56.888"/>
    </inkml:context>
    <inkml:brush xml:id="br0">
      <inkml:brushProperty name="width" value="0.05292" units="cm"/>
      <inkml:brushProperty name="height" value="0.05292" units="cm"/>
      <inkml:brushProperty name="color" value="#0070C0"/>
    </inkml:brush>
  </inkml:definitions>
  <inkml:trace contextRef="#ctx0" brushRef="#br0">698 8820 0,'0'0'0,"0"0"15,0 0-15,0 0 16,0 0-16,0 0 15,0 0-15,0 0 16,0 0-16,0 0 16,0 0-16,0 0 0,0 0 15,0 0-15,0 0 16,0 0-16,0 0 16,0 0-16,0 0 15,0 0-15,199 98 0,-149-93 16,-1-1-16,-7-4 15,24 5-15,-16-5 16,8 0-16,-1 0 16,18 0-16,32 0 15,-40 0-15,-9 0 0,8-42 16,0 37-16,0 1 16,0-1-16,1 5 15,32 0-15,0 0 16,-8-5-16,-16 1 0,-1 4 15,1 0-15,-9-5 16,16 5-16,10 0 16,15 0-16,-32 0 15,-1 0-15,9 0 16,-1 42-16,-15-33 0,15 1 16,18 8-16,7-4 15,-32-5-15,32 1 16,-40-10-16,15 9 15,9 5-15,-16 0 0,24 0 16,-16-5-16,8-4 16,8 4-16,0 0 15,-8 5-15,0 5 16,17-5-16,0 5 0,7-1 16,34-4-16,-66-9 15,16 9-15,9 4 16,-9 1-16,34 0 15,7-1-15,-40-8 16,48 3-16,-40-3 0,8 8 16,33 1-16,-33-5 15,8-9-15,25 4 16,-42 10-16,34 4 16,-50-14-16,66 0 15,-33 5-15,-16 0 0,-1 5 16,9 0-16,-16-6 15,32 15-15,17 0 16,-50-14-16,25 5 16,-16-5-16,-17 9 0,33 10 15,-16-15-15,-9-4 16,8 0-16,9 0 16,-25 5-16,0 4 15,0-4-15,9 4 0,-26-9 16,42 18-16,-25-8 15,-8-6-15,-1-4 16,9 5-16,0-1 16,0 6-16,9-1 15,-1 0-15,-33-9 0,9 0 16,41 5-16,-9 4 16,-24 0-16,8 5 15,-8 5-15,-9-10 16,1 5-16,40 14 15,-32-14-15,-8-10 0,-1-4 16,9 5-16,16-1 16,-24 6-16,-1-1 15,1 0-15,7 5 16,-16-5-16,1 1 0,-1-1 16,17 5-16,-9-5 15,1 0-15,-18-9 16,10 0-16,24 5 0,0 4 15,0 10-15,-25-10 16,0 0-16,9-4 16,-26 4-16,17 5 15,9 5-15,24 13 16,-33-27-16,1 4 0,24 0 16,-25-9-16,25 9 15,-17 5-15,1 0 16,7 0-16,-15-5 15,7 1-15,1 4 16,24 4-16,-8 1 0,-25-15 16,-8 1-16,16-5 15,17 14-15,9 4 16,-17 1-16,-9-1 16,9 6-16,-9-6 15,17 19-15,-8-9 0,0-4 16,-17-11-16,8-3 15,17 8-15,9-4 16,-26 9-16,1-9 0,-9 5 16,8-1-16,-8-8 15,9 8-15,-9 5 16,0 1-16,1 8 16,-1-4-16,-17-5 15,1 5-15,8 5 16,16 8-16,-24-17 0,0 4 15,-1-1-15,-7-3 16,7 4-16,1-1 16,8 6-16,-8-10 15,-9 5-15,9 5 0,-9-1 16,0 5-16,1-4 16,7 13-16,-7-23 15,-1 5-15,-8 0 16,9 0-16,-9 5 15,25 4-15,-17-5 0,-8 5 16,8-4-16,-8 4 16,1 0-16,-1 0 15,8 1-15,9 8 0,-17-9 16,0 10-16,0-19 16,-16-1-16,16 1 15,8 14-15,0 14 16,9 18-16,-17-27 0,-8-10 15,0 0 1,8 10-16,8 22 0,1-22 16,-1-1-16,-8 1 15,8 13-15,-7 5 16,7-9-16,-8 9 0,17-4 16,-9 8-16,-16-31 15,16 17-15,9 10 16,8 33-16,-25-33 15,-8-14-15,8 14 16,8 10-16,1-15 0,7 15 16,-24-29-16,8 19 15,8 5-15,1-5 16,-9 0-16,8 5 16,-8-19-16,-8-9 0,8 9 15,34 74-15,-34-60 16,0-18-16,-8 4 15,8 0-15,-17-4 16,17-10-16,-8-5 0,16 6 16,-16-6-16,0-4 15,0-5-15,-8 0 16,-1-9-16,1-4 16,-1-1-16,1 0 15,-9-9-15,9 5 0,-9-1 16,8-4-16,-7 0 15,-1 0-15,0-5 16,0 10-16,1-10 16,7 15-16,9 13 0,0 0 15,8 5-15,-33-42 63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6/21/2019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6/21/2019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6/21/2019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6/21/2019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customXml" Target="../ink/ink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nimal, wall, small&#10;&#10;Description automatically generated">
            <a:extLst>
              <a:ext uri="{FF2B5EF4-FFF2-40B4-BE49-F238E27FC236}">
                <a16:creationId xmlns:a16="http://schemas.microsoft.com/office/drawing/2014/main" id="{7F5C9195-7B5F-4E7F-9445-EDE0B58272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8358" y="2938669"/>
            <a:ext cx="3773556" cy="3773556"/>
          </a:xfrm>
          <a:prstGeom prst="rect">
            <a:avLst/>
          </a:prstGeom>
        </p:spPr>
      </p:pic>
      <p:sp>
        <p:nvSpPr>
          <p:cNvPr id="4" name="Rectangle 3">
            <a:extLst>
              <a:ext uri="{FF2B5EF4-FFF2-40B4-BE49-F238E27FC236}">
                <a16:creationId xmlns:a16="http://schemas.microsoft.com/office/drawing/2014/main" id="{9610B17D-D020-4CA6-B7C9-2D7E4C5365BC}"/>
              </a:ext>
            </a:extLst>
          </p:cNvPr>
          <p:cNvSpPr/>
          <p:nvPr/>
        </p:nvSpPr>
        <p:spPr>
          <a:xfrm>
            <a:off x="92765" y="145775"/>
            <a:ext cx="8782877" cy="3539430"/>
          </a:xfrm>
          <a:prstGeom prst="rect">
            <a:avLst/>
          </a:prstGeom>
        </p:spPr>
        <p:txBody>
          <a:bodyPr wrap="square">
            <a:spAutoFit/>
          </a:bodyPr>
          <a:lstStyle/>
          <a:p>
            <a:r>
              <a:rPr lang="en-US" sz="3200" b="1" baseline="30000" dirty="0"/>
              <a:t>30 </a:t>
            </a:r>
            <a:r>
              <a:rPr lang="en-US" sz="3200" dirty="0"/>
              <a:t>An appalling and horrible thing</a:t>
            </a:r>
            <a:br>
              <a:rPr lang="en-US" sz="3200" dirty="0"/>
            </a:br>
            <a:r>
              <a:rPr lang="en-US" sz="3200" dirty="0"/>
              <a:t>    has happened in the land:</a:t>
            </a:r>
            <a:br>
              <a:rPr lang="en-US" sz="3200" dirty="0"/>
            </a:br>
            <a:r>
              <a:rPr lang="en-US" sz="3200" b="1" baseline="30000" dirty="0"/>
              <a:t>31 </a:t>
            </a:r>
            <a:r>
              <a:rPr lang="en-US" sz="3200" b="1" u="sng" dirty="0"/>
              <a:t>the prophets prophesy falsely</a:t>
            </a:r>
            <a:r>
              <a:rPr lang="en-US" sz="3200" dirty="0"/>
              <a:t>,</a:t>
            </a:r>
            <a:br>
              <a:rPr lang="en-US" sz="3200" dirty="0"/>
            </a:br>
            <a:r>
              <a:rPr lang="en-US" sz="3200" dirty="0"/>
              <a:t>    and the priests rule at their direction;</a:t>
            </a:r>
            <a:br>
              <a:rPr lang="en-US" sz="3200" dirty="0"/>
            </a:br>
            <a:r>
              <a:rPr lang="en-US" sz="3200" dirty="0"/>
              <a:t>my people love to have it so,</a:t>
            </a:r>
            <a:br>
              <a:rPr lang="en-US" sz="3200" dirty="0"/>
            </a:br>
            <a:r>
              <a:rPr lang="en-US" sz="3200" dirty="0"/>
              <a:t>    but what will you do when the end comes?</a:t>
            </a:r>
          </a:p>
          <a:p>
            <a:r>
              <a:rPr lang="en-US" sz="3200" i="1" dirty="0"/>
              <a:t>												Jeremiah 5:30-31</a:t>
            </a:r>
          </a:p>
        </p:txBody>
      </p:sp>
    </p:spTree>
    <p:extLst>
      <p:ext uri="{BB962C8B-B14F-4D97-AF65-F5344CB8AC3E}">
        <p14:creationId xmlns:p14="http://schemas.microsoft.com/office/powerpoint/2010/main" val="309425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nimal, wall, small&#10;&#10;Description automatically generated">
            <a:extLst>
              <a:ext uri="{FF2B5EF4-FFF2-40B4-BE49-F238E27FC236}">
                <a16:creationId xmlns:a16="http://schemas.microsoft.com/office/drawing/2014/main" id="{7F5C9195-7B5F-4E7F-9445-EDE0B58272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8358" y="2938669"/>
            <a:ext cx="3773556" cy="3773556"/>
          </a:xfrm>
          <a:prstGeom prst="rect">
            <a:avLst/>
          </a:prstGeom>
        </p:spPr>
      </p:pic>
      <p:sp>
        <p:nvSpPr>
          <p:cNvPr id="4" name="Rectangle 3">
            <a:extLst>
              <a:ext uri="{FF2B5EF4-FFF2-40B4-BE49-F238E27FC236}">
                <a16:creationId xmlns:a16="http://schemas.microsoft.com/office/drawing/2014/main" id="{9610B17D-D020-4CA6-B7C9-2D7E4C5365BC}"/>
              </a:ext>
            </a:extLst>
          </p:cNvPr>
          <p:cNvSpPr/>
          <p:nvPr/>
        </p:nvSpPr>
        <p:spPr>
          <a:xfrm>
            <a:off x="92765" y="145775"/>
            <a:ext cx="8782877" cy="4031873"/>
          </a:xfrm>
          <a:prstGeom prst="rect">
            <a:avLst/>
          </a:prstGeom>
        </p:spPr>
        <p:txBody>
          <a:bodyPr wrap="square">
            <a:spAutoFit/>
          </a:bodyPr>
          <a:lstStyle/>
          <a:p>
            <a:r>
              <a:rPr lang="en-US" sz="3200" b="1" baseline="30000" dirty="0"/>
              <a:t>13 </a:t>
            </a:r>
            <a:r>
              <a:rPr lang="en-US" sz="3200" dirty="0"/>
              <a:t>“For from the least to the greatest of them,</a:t>
            </a:r>
            <a:br>
              <a:rPr lang="en-US" sz="3200" dirty="0"/>
            </a:br>
            <a:r>
              <a:rPr lang="en-US" sz="3200" dirty="0"/>
              <a:t>    everyone is greedy for unjust gain;</a:t>
            </a:r>
            <a:br>
              <a:rPr lang="en-US" sz="3200" dirty="0"/>
            </a:br>
            <a:r>
              <a:rPr lang="en-US" sz="3200" dirty="0"/>
              <a:t>and </a:t>
            </a:r>
            <a:r>
              <a:rPr lang="en-US" sz="3200" b="1" u="sng" dirty="0"/>
              <a:t>from prophet to priest,</a:t>
            </a:r>
            <a:br>
              <a:rPr lang="en-US" sz="3200" b="1" u="sng" dirty="0"/>
            </a:br>
            <a:r>
              <a:rPr lang="en-US" sz="3200" b="1" dirty="0"/>
              <a:t>    </a:t>
            </a:r>
            <a:r>
              <a:rPr lang="en-US" sz="3200" b="1" u="sng" dirty="0"/>
              <a:t>everyone deals falsely</a:t>
            </a:r>
            <a:r>
              <a:rPr lang="en-US" sz="3200" dirty="0"/>
              <a:t>.</a:t>
            </a:r>
            <a:br>
              <a:rPr lang="en-US" sz="3200" dirty="0"/>
            </a:br>
            <a:r>
              <a:rPr lang="en-US" sz="3200" b="1" baseline="30000" dirty="0"/>
              <a:t>14 </a:t>
            </a:r>
            <a:r>
              <a:rPr lang="en-US" sz="3200" dirty="0"/>
              <a:t>They have healed the wound of my people lightly,</a:t>
            </a:r>
            <a:br>
              <a:rPr lang="en-US" sz="3200" dirty="0"/>
            </a:br>
            <a:r>
              <a:rPr lang="en-US" sz="3200" dirty="0"/>
              <a:t>    saying, ‘Peace, peace,’</a:t>
            </a:r>
            <a:br>
              <a:rPr lang="en-US" sz="3200" dirty="0"/>
            </a:br>
            <a:r>
              <a:rPr lang="en-US" sz="3200" dirty="0"/>
              <a:t>    when there is no peace.</a:t>
            </a:r>
            <a:r>
              <a:rPr lang="en-US" sz="3200" i="1" dirty="0"/>
              <a:t>																		Jeremiah 6:13-14 (8:10-11)</a:t>
            </a:r>
          </a:p>
        </p:txBody>
      </p:sp>
    </p:spTree>
    <p:extLst>
      <p:ext uri="{BB962C8B-B14F-4D97-AF65-F5344CB8AC3E}">
        <p14:creationId xmlns:p14="http://schemas.microsoft.com/office/powerpoint/2010/main" val="75857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nimal, wall, small&#10;&#10;Description automatically generated">
            <a:extLst>
              <a:ext uri="{FF2B5EF4-FFF2-40B4-BE49-F238E27FC236}">
                <a16:creationId xmlns:a16="http://schemas.microsoft.com/office/drawing/2014/main" id="{7F5C9195-7B5F-4E7F-9445-EDE0B58272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8358" y="2938669"/>
            <a:ext cx="3773556" cy="3773556"/>
          </a:xfrm>
          <a:prstGeom prst="rect">
            <a:avLst/>
          </a:prstGeom>
        </p:spPr>
      </p:pic>
      <p:sp>
        <p:nvSpPr>
          <p:cNvPr id="4" name="Rectangle 3">
            <a:extLst>
              <a:ext uri="{FF2B5EF4-FFF2-40B4-BE49-F238E27FC236}">
                <a16:creationId xmlns:a16="http://schemas.microsoft.com/office/drawing/2014/main" id="{9610B17D-D020-4CA6-B7C9-2D7E4C5365BC}"/>
              </a:ext>
            </a:extLst>
          </p:cNvPr>
          <p:cNvSpPr/>
          <p:nvPr/>
        </p:nvSpPr>
        <p:spPr>
          <a:xfrm>
            <a:off x="92765" y="145775"/>
            <a:ext cx="8782877" cy="2554545"/>
          </a:xfrm>
          <a:prstGeom prst="rect">
            <a:avLst/>
          </a:prstGeom>
        </p:spPr>
        <p:txBody>
          <a:bodyPr wrap="square">
            <a:spAutoFit/>
          </a:bodyPr>
          <a:lstStyle/>
          <a:p>
            <a:r>
              <a:rPr lang="en-US" sz="3200" dirty="0"/>
              <a:t>Precisely because they have misled my people, saying, ‘Peace,’ when there is no peace, and because, when the people build a wall, these prophets smear it with whitewash</a:t>
            </a:r>
            <a:r>
              <a:rPr lang="en-US" sz="3200" i="1" dirty="0"/>
              <a:t>																			Ezekiel 13:10</a:t>
            </a:r>
          </a:p>
        </p:txBody>
      </p:sp>
    </p:spTree>
    <p:extLst>
      <p:ext uri="{BB962C8B-B14F-4D97-AF65-F5344CB8AC3E}">
        <p14:creationId xmlns:p14="http://schemas.microsoft.com/office/powerpoint/2010/main" val="219492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nimal, wall, small&#10;&#10;Description automatically generated">
            <a:extLst>
              <a:ext uri="{FF2B5EF4-FFF2-40B4-BE49-F238E27FC236}">
                <a16:creationId xmlns:a16="http://schemas.microsoft.com/office/drawing/2014/main" id="{7F5C9195-7B5F-4E7F-9445-EDE0B58272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8358" y="2938669"/>
            <a:ext cx="3773556" cy="3773556"/>
          </a:xfrm>
          <a:prstGeom prst="rect">
            <a:avLst/>
          </a:prstGeom>
        </p:spPr>
      </p:pic>
      <p:sp>
        <p:nvSpPr>
          <p:cNvPr id="4" name="Rectangle 3">
            <a:extLst>
              <a:ext uri="{FF2B5EF4-FFF2-40B4-BE49-F238E27FC236}">
                <a16:creationId xmlns:a16="http://schemas.microsoft.com/office/drawing/2014/main" id="{9610B17D-D020-4CA6-B7C9-2D7E4C5365BC}"/>
              </a:ext>
            </a:extLst>
          </p:cNvPr>
          <p:cNvSpPr/>
          <p:nvPr/>
        </p:nvSpPr>
        <p:spPr>
          <a:xfrm>
            <a:off x="92765" y="145775"/>
            <a:ext cx="8782877" cy="3046988"/>
          </a:xfrm>
          <a:prstGeom prst="rect">
            <a:avLst/>
          </a:prstGeom>
        </p:spPr>
        <p:txBody>
          <a:bodyPr wrap="square">
            <a:spAutoFit/>
          </a:bodyPr>
          <a:lstStyle/>
          <a:p>
            <a:r>
              <a:rPr lang="en-US" sz="3200" dirty="0"/>
              <a:t>But false prophets also arose among the people, just as there will be false teachers among you, who will secretly bring in destructive heresies, even denying the Master who bought them, bringing upon themselves swift destruction.</a:t>
            </a:r>
          </a:p>
          <a:p>
            <a:r>
              <a:rPr lang="en-US" sz="3200" i="1" dirty="0"/>
              <a:t>														2 Peter 2:1</a:t>
            </a:r>
          </a:p>
        </p:txBody>
      </p:sp>
    </p:spTree>
    <p:extLst>
      <p:ext uri="{BB962C8B-B14F-4D97-AF65-F5344CB8AC3E}">
        <p14:creationId xmlns:p14="http://schemas.microsoft.com/office/powerpoint/2010/main" val="400357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wooden bench next to a body of water&#10;&#10;Description automatically generated">
            <a:extLst>
              <a:ext uri="{FF2B5EF4-FFF2-40B4-BE49-F238E27FC236}">
                <a16:creationId xmlns:a16="http://schemas.microsoft.com/office/drawing/2014/main" id="{3FE8A11F-ADB0-4CD4-821C-B80329168356}"/>
              </a:ext>
            </a:extLst>
          </p:cNvPr>
          <p:cNvPicPr>
            <a:picLocks noChangeAspect="1"/>
          </p:cNvPicPr>
          <p:nvPr/>
        </p:nvPicPr>
        <p:blipFill rotWithShape="1">
          <a:blip r:embed="rId2">
            <a:extLst>
              <a:ext uri="{28A0092B-C50C-407E-A947-70E740481C1C}">
                <a14:useLocalDpi xmlns:a14="http://schemas.microsoft.com/office/drawing/2010/main" val="0"/>
              </a:ext>
            </a:extLst>
          </a:blip>
          <a:srcRect t="12822" b="12178"/>
          <a:stretch/>
        </p:blipFill>
        <p:spPr>
          <a:xfrm>
            <a:off x="20" y="10"/>
            <a:ext cx="9143980" cy="6857990"/>
          </a:xfrm>
          <a:prstGeom prst="rect">
            <a:avLst/>
          </a:prstGeom>
        </p:spPr>
      </p:pic>
    </p:spTree>
    <p:extLst>
      <p:ext uri="{BB962C8B-B14F-4D97-AF65-F5344CB8AC3E}">
        <p14:creationId xmlns:p14="http://schemas.microsoft.com/office/powerpoint/2010/main" val="227072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4F8EE6-F3A8-425F-9201-443A1E33B80F}"/>
              </a:ext>
            </a:extLst>
          </p:cNvPr>
          <p:cNvSpPr/>
          <p:nvPr/>
        </p:nvSpPr>
        <p:spPr>
          <a:xfrm>
            <a:off x="0" y="0"/>
            <a:ext cx="9051235" cy="4852610"/>
          </a:xfrm>
          <a:prstGeom prst="rect">
            <a:avLst/>
          </a:prstGeom>
        </p:spPr>
        <p:txBody>
          <a:bodyPr wrap="square">
            <a:spAutoFit/>
          </a:bodyPr>
          <a:lstStyle/>
          <a:p>
            <a:r>
              <a:rPr lang="en-US" sz="3200" b="1" baseline="30000" dirty="0">
                <a:solidFill>
                  <a:srgbClr val="000000"/>
                </a:solidFill>
                <a:latin typeface="&amp;quot"/>
              </a:rPr>
              <a:t>16 </a:t>
            </a:r>
            <a:r>
              <a:rPr lang="en-US" sz="3200" b="1" dirty="0">
                <a:solidFill>
                  <a:srgbClr val="000000"/>
                </a:solidFill>
                <a:latin typeface="&amp;quot"/>
              </a:rPr>
              <a:t>You will recognize them by their fruits</a:t>
            </a:r>
            <a:r>
              <a:rPr lang="en-US" sz="3200" dirty="0">
                <a:solidFill>
                  <a:srgbClr val="000000"/>
                </a:solidFill>
                <a:latin typeface="&amp;quot"/>
              </a:rPr>
              <a:t>. </a:t>
            </a:r>
          </a:p>
          <a:p>
            <a:endParaRPr lang="en-US" sz="3200" dirty="0">
              <a:solidFill>
                <a:srgbClr val="000000"/>
              </a:solidFill>
              <a:latin typeface="&amp;quot"/>
            </a:endParaRPr>
          </a:p>
          <a:p>
            <a:r>
              <a:rPr lang="en-US" sz="3200" dirty="0">
                <a:solidFill>
                  <a:srgbClr val="000000"/>
                </a:solidFill>
                <a:latin typeface="&amp;quot"/>
              </a:rPr>
              <a:t>Are grapes gathered from </a:t>
            </a:r>
            <a:r>
              <a:rPr lang="en-US" sz="3200" dirty="0" err="1">
                <a:solidFill>
                  <a:srgbClr val="000000"/>
                </a:solidFill>
                <a:latin typeface="&amp;quot"/>
              </a:rPr>
              <a:t>thornbushes</a:t>
            </a:r>
            <a:r>
              <a:rPr lang="en-US" sz="3200" dirty="0">
                <a:solidFill>
                  <a:srgbClr val="000000"/>
                </a:solidFill>
                <a:latin typeface="&amp;quot"/>
              </a:rPr>
              <a:t>, or figs from thistles?</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So, every healthy tree bears good fruit, but the diseased tree bears bad fruit.</a:t>
            </a:r>
            <a:r>
              <a:rPr lang="en-US" sz="3200" dirty="0">
                <a:solidFill>
                  <a:srgbClr val="000000"/>
                </a:solidFill>
                <a:latin typeface="Helvetica Neue"/>
              </a:rPr>
              <a:t> </a:t>
            </a:r>
            <a:r>
              <a:rPr lang="en-US" sz="3200" b="1" baseline="30000" dirty="0">
                <a:solidFill>
                  <a:srgbClr val="000000"/>
                </a:solidFill>
                <a:latin typeface="&amp;quot"/>
              </a:rPr>
              <a:t>18 </a:t>
            </a:r>
            <a:r>
              <a:rPr lang="en-US" sz="3200" dirty="0">
                <a:solidFill>
                  <a:srgbClr val="000000"/>
                </a:solidFill>
                <a:latin typeface="&amp;quot"/>
              </a:rPr>
              <a:t>A healthy tree cannot bear bad fruit, nor can a diseased tree bear good fruit.</a:t>
            </a:r>
            <a:r>
              <a:rPr lang="en-US" sz="3200" dirty="0">
                <a:solidFill>
                  <a:srgbClr val="000000"/>
                </a:solidFill>
                <a:latin typeface="Helvetica Neue"/>
              </a:rPr>
              <a:t> </a:t>
            </a:r>
            <a:r>
              <a:rPr lang="en-US" sz="3200" b="1" baseline="30000" dirty="0">
                <a:solidFill>
                  <a:srgbClr val="000000"/>
                </a:solidFill>
                <a:latin typeface="&amp;quot"/>
              </a:rPr>
              <a:t>19 </a:t>
            </a:r>
            <a:r>
              <a:rPr lang="en-US" sz="3200" dirty="0">
                <a:solidFill>
                  <a:srgbClr val="000000"/>
                </a:solidFill>
                <a:latin typeface="&amp;quot"/>
              </a:rPr>
              <a:t>Every tree that does not bear good fruit is cut down and thrown into the fire.</a:t>
            </a:r>
            <a:r>
              <a:rPr lang="en-US" sz="3200" dirty="0">
                <a:solidFill>
                  <a:srgbClr val="000000"/>
                </a:solidFill>
                <a:latin typeface="Helvetica Neue"/>
              </a:rPr>
              <a:t> </a:t>
            </a:r>
          </a:p>
          <a:p>
            <a:endParaRPr lang="en-US" sz="3200" b="1" baseline="30000" dirty="0">
              <a:solidFill>
                <a:srgbClr val="000000"/>
              </a:solidFill>
              <a:latin typeface="Helvetica Neue"/>
            </a:endParaRPr>
          </a:p>
          <a:p>
            <a:r>
              <a:rPr lang="en-US" sz="3200" b="1" baseline="30000" dirty="0">
                <a:solidFill>
                  <a:srgbClr val="000000"/>
                </a:solidFill>
                <a:latin typeface="&amp;quot"/>
              </a:rPr>
              <a:t>20 </a:t>
            </a:r>
            <a:r>
              <a:rPr lang="en-US" sz="3200" b="1" dirty="0">
                <a:solidFill>
                  <a:srgbClr val="000000"/>
                </a:solidFill>
                <a:latin typeface="&amp;quot"/>
              </a:rPr>
              <a:t>Thus you will recognize them by their fruits</a:t>
            </a:r>
            <a:r>
              <a:rPr lang="en-US" sz="3200" dirty="0">
                <a:solidFill>
                  <a:srgbClr val="000000"/>
                </a:solidFill>
                <a:latin typeface="&amp;quot"/>
              </a:rPr>
              <a:t>.</a:t>
            </a:r>
            <a:endParaRPr lang="en-US" sz="3200" dirty="0"/>
          </a:p>
        </p:txBody>
      </p:sp>
      <p:pic>
        <p:nvPicPr>
          <p:cNvPr id="4" name="Picture 3" descr="A bowl of fruit&#10;&#10;Description automatically generated">
            <a:extLst>
              <a:ext uri="{FF2B5EF4-FFF2-40B4-BE49-F238E27FC236}">
                <a16:creationId xmlns:a16="http://schemas.microsoft.com/office/drawing/2014/main" id="{2CD2ED66-FE3D-41E1-B4C6-CCB9E090CC3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26157" y="4901648"/>
            <a:ext cx="2918128" cy="1823830"/>
          </a:xfrm>
          <a:prstGeom prst="rect">
            <a:avLst/>
          </a:prstGeom>
        </p:spPr>
      </p:pic>
    </p:spTree>
    <p:extLst>
      <p:ext uri="{BB962C8B-B14F-4D97-AF65-F5344CB8AC3E}">
        <p14:creationId xmlns:p14="http://schemas.microsoft.com/office/powerpoint/2010/main" val="131777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4F8EE6-F3A8-425F-9201-443A1E33B80F}"/>
              </a:ext>
            </a:extLst>
          </p:cNvPr>
          <p:cNvSpPr/>
          <p:nvPr/>
        </p:nvSpPr>
        <p:spPr>
          <a:xfrm>
            <a:off x="0" y="0"/>
            <a:ext cx="9051235" cy="4360168"/>
          </a:xfrm>
          <a:prstGeom prst="rect">
            <a:avLst/>
          </a:prstGeom>
        </p:spPr>
        <p:txBody>
          <a:bodyPr wrap="square">
            <a:spAutoFit/>
          </a:bodyPr>
          <a:lstStyle/>
          <a:p>
            <a:endParaRPr lang="en-US" sz="3200" dirty="0">
              <a:solidFill>
                <a:srgbClr val="000000"/>
              </a:solidFill>
              <a:latin typeface="&amp;quot"/>
            </a:endParaRPr>
          </a:p>
          <a:p>
            <a:r>
              <a:rPr lang="en-US" sz="3200" dirty="0">
                <a:solidFill>
                  <a:srgbClr val="000000"/>
                </a:solidFill>
                <a:latin typeface="&amp;quot"/>
              </a:rPr>
              <a:t>Are grapes gathered from </a:t>
            </a:r>
            <a:r>
              <a:rPr lang="en-US" sz="3200" dirty="0" err="1">
                <a:solidFill>
                  <a:srgbClr val="000000"/>
                </a:solidFill>
                <a:latin typeface="&amp;quot"/>
              </a:rPr>
              <a:t>thornbushes</a:t>
            </a:r>
            <a:r>
              <a:rPr lang="en-US" sz="3200" dirty="0">
                <a:solidFill>
                  <a:srgbClr val="000000"/>
                </a:solidFill>
                <a:latin typeface="&amp;quot"/>
              </a:rPr>
              <a:t>, or figs from thistles?</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So, every healthy tree bears good fruit, but the diseased tree bears bad fruit.</a:t>
            </a:r>
            <a:r>
              <a:rPr lang="en-US" sz="3200" dirty="0">
                <a:solidFill>
                  <a:srgbClr val="000000"/>
                </a:solidFill>
                <a:latin typeface="Helvetica Neue"/>
              </a:rPr>
              <a:t> </a:t>
            </a:r>
            <a:r>
              <a:rPr lang="en-US" sz="3200" b="1" baseline="30000" dirty="0">
                <a:solidFill>
                  <a:srgbClr val="000000"/>
                </a:solidFill>
                <a:latin typeface="&amp;quot"/>
              </a:rPr>
              <a:t>18 </a:t>
            </a:r>
            <a:r>
              <a:rPr lang="en-US" sz="3200" dirty="0">
                <a:solidFill>
                  <a:srgbClr val="000000"/>
                </a:solidFill>
                <a:latin typeface="&amp;quot"/>
              </a:rPr>
              <a:t>A healthy tree cannot bear bad fruit, nor can a diseased tree bear good fruit.</a:t>
            </a:r>
            <a:r>
              <a:rPr lang="en-US" sz="3200" dirty="0">
                <a:solidFill>
                  <a:srgbClr val="000000"/>
                </a:solidFill>
                <a:latin typeface="Helvetica Neue"/>
              </a:rPr>
              <a:t> </a:t>
            </a:r>
            <a:r>
              <a:rPr lang="en-US" sz="3200" b="1" baseline="30000" dirty="0">
                <a:solidFill>
                  <a:srgbClr val="000000"/>
                </a:solidFill>
                <a:latin typeface="&amp;quot"/>
              </a:rPr>
              <a:t>19 </a:t>
            </a:r>
            <a:r>
              <a:rPr lang="en-US" sz="3200" dirty="0">
                <a:solidFill>
                  <a:srgbClr val="000000"/>
                </a:solidFill>
                <a:latin typeface="&amp;quot"/>
              </a:rPr>
              <a:t>Every tree that does not bear good fruit is cut down and thrown into the fire.</a:t>
            </a:r>
            <a:r>
              <a:rPr lang="en-US" sz="3200" dirty="0">
                <a:solidFill>
                  <a:srgbClr val="000000"/>
                </a:solidFill>
                <a:latin typeface="Helvetica Neue"/>
              </a:rPr>
              <a:t> </a:t>
            </a:r>
          </a:p>
          <a:p>
            <a:endParaRPr lang="en-US" sz="3200" b="1" baseline="30000" dirty="0">
              <a:solidFill>
                <a:srgbClr val="000000"/>
              </a:solidFill>
              <a:latin typeface="Helvetica Neue"/>
            </a:endParaRPr>
          </a:p>
          <a:p>
            <a:endParaRPr lang="en-US" sz="3200" dirty="0"/>
          </a:p>
        </p:txBody>
      </p:sp>
      <p:pic>
        <p:nvPicPr>
          <p:cNvPr id="5" name="Picture 4" descr="A picture containing apple, indoor, table, sitting&#10;&#10;Description automatically generated">
            <a:extLst>
              <a:ext uri="{FF2B5EF4-FFF2-40B4-BE49-F238E27FC236}">
                <a16:creationId xmlns:a16="http://schemas.microsoft.com/office/drawing/2014/main" id="{B8841A7D-9FE0-4A41-86BD-CD38A15775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588565"/>
            <a:ext cx="4109277" cy="2054639"/>
          </a:xfrm>
          <a:prstGeom prst="rect">
            <a:avLst/>
          </a:prstGeom>
        </p:spPr>
      </p:pic>
      <p:sp>
        <p:nvSpPr>
          <p:cNvPr id="3" name="TextBox 2">
            <a:extLst>
              <a:ext uri="{FF2B5EF4-FFF2-40B4-BE49-F238E27FC236}">
                <a16:creationId xmlns:a16="http://schemas.microsoft.com/office/drawing/2014/main" id="{074353B2-B452-4D5C-BFD8-263488662312}"/>
              </a:ext>
            </a:extLst>
          </p:cNvPr>
          <p:cNvSpPr txBox="1"/>
          <p:nvPr/>
        </p:nvSpPr>
        <p:spPr>
          <a:xfrm>
            <a:off x="0" y="3652282"/>
            <a:ext cx="9144001"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000" dirty="0"/>
              <a:t>Deeds reveal character.</a:t>
            </a:r>
          </a:p>
        </p:txBody>
      </p:sp>
    </p:spTree>
    <p:extLst>
      <p:ext uri="{BB962C8B-B14F-4D97-AF65-F5344CB8AC3E}">
        <p14:creationId xmlns:p14="http://schemas.microsoft.com/office/powerpoint/2010/main" val="968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4F8EE6-F3A8-425F-9201-443A1E33B80F}"/>
              </a:ext>
            </a:extLst>
          </p:cNvPr>
          <p:cNvSpPr/>
          <p:nvPr/>
        </p:nvSpPr>
        <p:spPr>
          <a:xfrm>
            <a:off x="0" y="0"/>
            <a:ext cx="9051235" cy="4360168"/>
          </a:xfrm>
          <a:prstGeom prst="rect">
            <a:avLst/>
          </a:prstGeom>
        </p:spPr>
        <p:txBody>
          <a:bodyPr wrap="square">
            <a:spAutoFit/>
          </a:bodyPr>
          <a:lstStyle/>
          <a:p>
            <a:endParaRPr lang="en-US" sz="3200" dirty="0">
              <a:solidFill>
                <a:srgbClr val="000000"/>
              </a:solidFill>
              <a:latin typeface="&amp;quot"/>
            </a:endParaRPr>
          </a:p>
          <a:p>
            <a:r>
              <a:rPr lang="en-US" sz="3200" dirty="0">
                <a:solidFill>
                  <a:srgbClr val="000000"/>
                </a:solidFill>
                <a:latin typeface="&amp;quot"/>
              </a:rPr>
              <a:t>Are grapes gathered from </a:t>
            </a:r>
            <a:r>
              <a:rPr lang="en-US" sz="3200" dirty="0" err="1">
                <a:solidFill>
                  <a:srgbClr val="000000"/>
                </a:solidFill>
                <a:latin typeface="&amp;quot"/>
              </a:rPr>
              <a:t>thornbushes</a:t>
            </a:r>
            <a:r>
              <a:rPr lang="en-US" sz="3200" dirty="0">
                <a:solidFill>
                  <a:srgbClr val="000000"/>
                </a:solidFill>
                <a:latin typeface="&amp;quot"/>
              </a:rPr>
              <a:t>, or figs from thistles?</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So, every healthy tree bears good fruit, but the diseased tree bears bad fruit.</a:t>
            </a:r>
            <a:r>
              <a:rPr lang="en-US" sz="3200" dirty="0">
                <a:solidFill>
                  <a:srgbClr val="000000"/>
                </a:solidFill>
                <a:latin typeface="Helvetica Neue"/>
              </a:rPr>
              <a:t> </a:t>
            </a:r>
            <a:r>
              <a:rPr lang="en-US" sz="3200" b="1" baseline="30000" dirty="0">
                <a:solidFill>
                  <a:srgbClr val="000000"/>
                </a:solidFill>
                <a:latin typeface="&amp;quot"/>
              </a:rPr>
              <a:t>18 </a:t>
            </a:r>
            <a:r>
              <a:rPr lang="en-US" sz="3200" dirty="0">
                <a:solidFill>
                  <a:srgbClr val="000000"/>
                </a:solidFill>
                <a:latin typeface="&amp;quot"/>
              </a:rPr>
              <a:t>A healthy tree cannot bear bad fruit, nor can a diseased tree bear good fruit.</a:t>
            </a:r>
            <a:r>
              <a:rPr lang="en-US" sz="3200" dirty="0">
                <a:solidFill>
                  <a:srgbClr val="000000"/>
                </a:solidFill>
                <a:latin typeface="Helvetica Neue"/>
              </a:rPr>
              <a:t> </a:t>
            </a:r>
            <a:r>
              <a:rPr lang="en-US" sz="3200" b="1" baseline="30000" dirty="0">
                <a:solidFill>
                  <a:srgbClr val="000000"/>
                </a:solidFill>
                <a:latin typeface="&amp;quot"/>
              </a:rPr>
              <a:t>19 </a:t>
            </a:r>
            <a:r>
              <a:rPr lang="en-US" sz="3200" b="1" u="sng" dirty="0">
                <a:solidFill>
                  <a:srgbClr val="000000"/>
                </a:solidFill>
                <a:latin typeface="&amp;quot"/>
              </a:rPr>
              <a:t>Every tree that does not bear good fruit is cut down and thrown into the fire</a:t>
            </a:r>
            <a:r>
              <a:rPr lang="en-US" sz="3200" dirty="0">
                <a:solidFill>
                  <a:srgbClr val="000000"/>
                </a:solidFill>
                <a:latin typeface="&amp;quot"/>
              </a:rPr>
              <a:t>.</a:t>
            </a:r>
            <a:r>
              <a:rPr lang="en-US" sz="3200" dirty="0">
                <a:solidFill>
                  <a:srgbClr val="000000"/>
                </a:solidFill>
                <a:latin typeface="Helvetica Neue"/>
              </a:rPr>
              <a:t> </a:t>
            </a:r>
          </a:p>
          <a:p>
            <a:endParaRPr lang="en-US" sz="3200" b="1" baseline="30000" dirty="0">
              <a:solidFill>
                <a:srgbClr val="000000"/>
              </a:solidFill>
              <a:latin typeface="Helvetica Neue"/>
            </a:endParaRPr>
          </a:p>
          <a:p>
            <a:endParaRPr lang="en-US" sz="3200" dirty="0"/>
          </a:p>
        </p:txBody>
      </p:sp>
      <p:pic>
        <p:nvPicPr>
          <p:cNvPr id="5" name="Picture 4" descr="A picture containing apple, indoor, table, sitting&#10;&#10;Description automatically generated">
            <a:extLst>
              <a:ext uri="{FF2B5EF4-FFF2-40B4-BE49-F238E27FC236}">
                <a16:creationId xmlns:a16="http://schemas.microsoft.com/office/drawing/2014/main" id="{B8841A7D-9FE0-4A41-86BD-CD38A15775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588565"/>
            <a:ext cx="4109277" cy="2054639"/>
          </a:xfrm>
          <a:prstGeom prst="rect">
            <a:avLst/>
          </a:prstGeom>
        </p:spPr>
      </p:pic>
      <p:sp>
        <p:nvSpPr>
          <p:cNvPr id="3" name="TextBox 2">
            <a:extLst>
              <a:ext uri="{FF2B5EF4-FFF2-40B4-BE49-F238E27FC236}">
                <a16:creationId xmlns:a16="http://schemas.microsoft.com/office/drawing/2014/main" id="{074353B2-B452-4D5C-BFD8-263488662312}"/>
              </a:ext>
            </a:extLst>
          </p:cNvPr>
          <p:cNvSpPr txBox="1"/>
          <p:nvPr/>
        </p:nvSpPr>
        <p:spPr>
          <a:xfrm>
            <a:off x="0" y="3652282"/>
            <a:ext cx="9144001"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000" dirty="0"/>
              <a:t>Deeds reveal character.</a:t>
            </a:r>
          </a:p>
        </p:txBody>
      </p:sp>
    </p:spTree>
    <p:extLst>
      <p:ext uri="{BB962C8B-B14F-4D97-AF65-F5344CB8AC3E}">
        <p14:creationId xmlns:p14="http://schemas.microsoft.com/office/powerpoint/2010/main" val="340673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948261-3B52-4E2E-9F95-C70DEE176914}"/>
              </a:ext>
            </a:extLst>
          </p:cNvPr>
          <p:cNvSpPr/>
          <p:nvPr/>
        </p:nvSpPr>
        <p:spPr>
          <a:xfrm>
            <a:off x="0" y="0"/>
            <a:ext cx="8799443" cy="1569660"/>
          </a:xfrm>
          <a:prstGeom prst="rect">
            <a:avLst/>
          </a:prstGeom>
        </p:spPr>
        <p:txBody>
          <a:bodyPr wrap="square">
            <a:spAutoFit/>
          </a:bodyPr>
          <a:lstStyle/>
          <a:p>
            <a:r>
              <a:rPr lang="en-US" sz="3200" b="1" baseline="30000" dirty="0">
                <a:solidFill>
                  <a:srgbClr val="000000"/>
                </a:solidFill>
                <a:latin typeface="&amp;quot"/>
              </a:rPr>
              <a:t>21 </a:t>
            </a:r>
            <a:r>
              <a:rPr lang="en-US" sz="3200" dirty="0">
                <a:solidFill>
                  <a:srgbClr val="000000"/>
                </a:solidFill>
                <a:latin typeface="&amp;quot"/>
              </a:rPr>
              <a:t>“Not everyone who says to me, ‘Lord, Lord,’ will enter the kingdom of heaven, </a:t>
            </a:r>
            <a:r>
              <a:rPr lang="en-US" sz="3200" b="1" u="sng" dirty="0">
                <a:solidFill>
                  <a:srgbClr val="000000"/>
                </a:solidFill>
                <a:latin typeface="&amp;quot"/>
              </a:rPr>
              <a:t>but the one who does the will of my Father</a:t>
            </a:r>
            <a:r>
              <a:rPr lang="en-US" sz="3200" dirty="0">
                <a:solidFill>
                  <a:srgbClr val="000000"/>
                </a:solidFill>
                <a:latin typeface="&amp;quot"/>
              </a:rPr>
              <a:t> who is in heaven. </a:t>
            </a:r>
            <a:endParaRPr lang="en-US" sz="3200" dirty="0">
              <a:latin typeface="&amp;quot"/>
            </a:endParaRPr>
          </a:p>
        </p:txBody>
      </p:sp>
      <p:pic>
        <p:nvPicPr>
          <p:cNvPr id="3" name="Picture 2" descr="A picture containing apple, indoor, table, sitting&#10;&#10;Description automatically generated">
            <a:extLst>
              <a:ext uri="{FF2B5EF4-FFF2-40B4-BE49-F238E27FC236}">
                <a16:creationId xmlns:a16="http://schemas.microsoft.com/office/drawing/2014/main" id="{5CD08B37-53F7-4635-811F-27658747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588565"/>
            <a:ext cx="4109277" cy="2054639"/>
          </a:xfrm>
          <a:prstGeom prst="rect">
            <a:avLst/>
          </a:prstGeom>
        </p:spPr>
      </p:pic>
    </p:spTree>
    <p:extLst>
      <p:ext uri="{BB962C8B-B14F-4D97-AF65-F5344CB8AC3E}">
        <p14:creationId xmlns:p14="http://schemas.microsoft.com/office/powerpoint/2010/main" val="314283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948261-3B52-4E2E-9F95-C70DEE176914}"/>
              </a:ext>
            </a:extLst>
          </p:cNvPr>
          <p:cNvSpPr/>
          <p:nvPr/>
        </p:nvSpPr>
        <p:spPr>
          <a:xfrm>
            <a:off x="172278" y="119269"/>
            <a:ext cx="8799443" cy="3046988"/>
          </a:xfrm>
          <a:prstGeom prst="rect">
            <a:avLst/>
          </a:prstGeom>
        </p:spPr>
        <p:txBody>
          <a:bodyPr wrap="square">
            <a:spAutoFit/>
          </a:bodyPr>
          <a:lstStyle/>
          <a:p>
            <a:r>
              <a:rPr lang="en-US" sz="3200" dirty="0"/>
              <a:t>But be doers of the word, and not hearers only, deceiving yourselves. …What good is it, my brothers, if someone says he has faith but does not have works? Can that faith save him? …You see that a person is justified by works and not by faith alone.</a:t>
            </a:r>
          </a:p>
          <a:p>
            <a:r>
              <a:rPr lang="en-US" sz="3200" dirty="0">
                <a:latin typeface="&amp;quot"/>
              </a:rPr>
              <a:t>											</a:t>
            </a:r>
            <a:r>
              <a:rPr lang="en-US" sz="3200" i="1" dirty="0">
                <a:latin typeface="&amp;quot"/>
              </a:rPr>
              <a:t>James 1:22; 2:14, 24</a:t>
            </a:r>
          </a:p>
        </p:txBody>
      </p:sp>
      <p:pic>
        <p:nvPicPr>
          <p:cNvPr id="3" name="Picture 2" descr="A picture containing apple, indoor, table, sitting&#10;&#10;Description automatically generated">
            <a:extLst>
              <a:ext uri="{FF2B5EF4-FFF2-40B4-BE49-F238E27FC236}">
                <a16:creationId xmlns:a16="http://schemas.microsoft.com/office/drawing/2014/main" id="{5CD08B37-53F7-4635-811F-27658747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588565"/>
            <a:ext cx="4109277" cy="2054639"/>
          </a:xfrm>
          <a:prstGeom prst="rect">
            <a:avLst/>
          </a:prstGeom>
        </p:spPr>
      </p:pic>
    </p:spTree>
    <p:extLst>
      <p:ext uri="{BB962C8B-B14F-4D97-AF65-F5344CB8AC3E}">
        <p14:creationId xmlns:p14="http://schemas.microsoft.com/office/powerpoint/2010/main" val="266481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F3B255-DB23-496D-B884-076D426F79DF}"/>
              </a:ext>
            </a:extLst>
          </p:cNvPr>
          <p:cNvSpPr txBox="1"/>
          <p:nvPr/>
        </p:nvSpPr>
        <p:spPr>
          <a:xfrm>
            <a:off x="0" y="0"/>
            <a:ext cx="6559826" cy="584775"/>
          </a:xfrm>
          <a:prstGeom prst="rect">
            <a:avLst/>
          </a:prstGeom>
          <a:noFill/>
        </p:spPr>
        <p:txBody>
          <a:bodyPr wrap="square" rtlCol="0">
            <a:spAutoFit/>
          </a:bodyPr>
          <a:lstStyle/>
          <a:p>
            <a:r>
              <a:rPr lang="en-US" sz="3200" b="1" dirty="0"/>
              <a:t>9 statements of blessedness </a:t>
            </a:r>
          </a:p>
        </p:txBody>
      </p:sp>
      <p:sp>
        <p:nvSpPr>
          <p:cNvPr id="3" name="Arrow: Down 2">
            <a:extLst>
              <a:ext uri="{FF2B5EF4-FFF2-40B4-BE49-F238E27FC236}">
                <a16:creationId xmlns:a16="http://schemas.microsoft.com/office/drawing/2014/main" id="{37D07D69-2728-4645-9881-77D8D1EF9C36}"/>
              </a:ext>
            </a:extLst>
          </p:cNvPr>
          <p:cNvSpPr/>
          <p:nvPr/>
        </p:nvSpPr>
        <p:spPr>
          <a:xfrm rot="20069036">
            <a:off x="2067340" y="569844"/>
            <a:ext cx="993913" cy="173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1F1C150-A635-47E8-8A1E-379AD213B2D7}"/>
              </a:ext>
            </a:extLst>
          </p:cNvPr>
          <p:cNvSpPr txBox="1"/>
          <p:nvPr/>
        </p:nvSpPr>
        <p:spPr>
          <a:xfrm>
            <a:off x="974034" y="2142900"/>
            <a:ext cx="6559826" cy="584775"/>
          </a:xfrm>
          <a:prstGeom prst="rect">
            <a:avLst/>
          </a:prstGeom>
          <a:noFill/>
        </p:spPr>
        <p:txBody>
          <a:bodyPr wrap="square" rtlCol="0">
            <a:spAutoFit/>
          </a:bodyPr>
          <a:lstStyle/>
          <a:p>
            <a:r>
              <a:rPr lang="en-US" sz="3200" b="1" dirty="0"/>
              <a:t>6 areas of greater righteousness</a:t>
            </a:r>
          </a:p>
        </p:txBody>
      </p:sp>
      <p:sp>
        <p:nvSpPr>
          <p:cNvPr id="5" name="Arrow: Down 4">
            <a:extLst>
              <a:ext uri="{FF2B5EF4-FFF2-40B4-BE49-F238E27FC236}">
                <a16:creationId xmlns:a16="http://schemas.microsoft.com/office/drawing/2014/main" id="{5C2A123B-C941-4B6D-945E-37A584B0D466}"/>
              </a:ext>
            </a:extLst>
          </p:cNvPr>
          <p:cNvSpPr/>
          <p:nvPr/>
        </p:nvSpPr>
        <p:spPr>
          <a:xfrm rot="20069036">
            <a:off x="3028123" y="2749826"/>
            <a:ext cx="993913" cy="173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1316695-24A7-4332-B903-8DB3A2D93D0B}"/>
              </a:ext>
            </a:extLst>
          </p:cNvPr>
          <p:cNvSpPr txBox="1"/>
          <p:nvPr/>
        </p:nvSpPr>
        <p:spPr>
          <a:xfrm>
            <a:off x="1741900" y="4325558"/>
            <a:ext cx="6559826" cy="584775"/>
          </a:xfrm>
          <a:prstGeom prst="rect">
            <a:avLst/>
          </a:prstGeom>
          <a:noFill/>
        </p:spPr>
        <p:txBody>
          <a:bodyPr wrap="square" rtlCol="0">
            <a:spAutoFit/>
          </a:bodyPr>
          <a:lstStyle/>
          <a:p>
            <a:r>
              <a:rPr lang="en-US" sz="3200" b="1" dirty="0"/>
              <a:t>3 areas of quiet righteousness </a:t>
            </a:r>
          </a:p>
        </p:txBody>
      </p:sp>
    </p:spTree>
    <p:extLst>
      <p:ext uri="{BB962C8B-B14F-4D97-AF65-F5344CB8AC3E}">
        <p14:creationId xmlns:p14="http://schemas.microsoft.com/office/powerpoint/2010/main" val="244934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49F43B-4D3C-4120-B6A6-B7A7C0D96FD2}"/>
              </a:ext>
            </a:extLst>
          </p:cNvPr>
          <p:cNvSpPr/>
          <p:nvPr/>
        </p:nvSpPr>
        <p:spPr>
          <a:xfrm>
            <a:off x="0" y="0"/>
            <a:ext cx="9144000" cy="3046988"/>
          </a:xfrm>
          <a:prstGeom prst="rect">
            <a:avLst/>
          </a:prstGeom>
        </p:spPr>
        <p:txBody>
          <a:bodyPr wrap="square">
            <a:spAutoFit/>
          </a:bodyPr>
          <a:lstStyle/>
          <a:p>
            <a:r>
              <a:rPr lang="en-US" sz="3200" b="1" baseline="30000" dirty="0">
                <a:solidFill>
                  <a:srgbClr val="000000"/>
                </a:solidFill>
                <a:latin typeface="&amp;quot"/>
              </a:rPr>
              <a:t>22 </a:t>
            </a:r>
            <a:r>
              <a:rPr lang="en-US" sz="3200" dirty="0">
                <a:solidFill>
                  <a:srgbClr val="000000"/>
                </a:solidFill>
                <a:latin typeface="&amp;quot"/>
              </a:rPr>
              <a:t>On that day many will say to me, ‘Lord, Lord, did we not prophesy in your name, and cast out demons in your name, and do many mighty works in your name?’</a:t>
            </a:r>
            <a:r>
              <a:rPr lang="en-US" sz="3200" dirty="0">
                <a:solidFill>
                  <a:srgbClr val="000000"/>
                </a:solidFill>
                <a:latin typeface="Helvetica Neue"/>
              </a:rPr>
              <a:t> </a:t>
            </a:r>
            <a:r>
              <a:rPr lang="en-US" sz="3200" b="1" baseline="30000" dirty="0">
                <a:solidFill>
                  <a:srgbClr val="000000"/>
                </a:solidFill>
                <a:latin typeface="&amp;quot"/>
              </a:rPr>
              <a:t>23 </a:t>
            </a:r>
            <a:r>
              <a:rPr lang="en-US" sz="3200" dirty="0">
                <a:solidFill>
                  <a:srgbClr val="000000"/>
                </a:solidFill>
                <a:latin typeface="&amp;quot"/>
              </a:rPr>
              <a:t>And then will I declare to them, ‘I never knew you; depart from me, you workers of lawlessness.’</a:t>
            </a:r>
            <a:endParaRPr lang="en-US" sz="3200" dirty="0"/>
          </a:p>
        </p:txBody>
      </p:sp>
      <p:pic>
        <p:nvPicPr>
          <p:cNvPr id="10" name="Picture 9" descr="A picture containing apple, indoor, table, sitting&#10;&#10;Description automatically generated">
            <a:extLst>
              <a:ext uri="{FF2B5EF4-FFF2-40B4-BE49-F238E27FC236}">
                <a16:creationId xmlns:a16="http://schemas.microsoft.com/office/drawing/2014/main" id="{CFF1FE9A-39C0-4B79-9F41-12DE3C6555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588565"/>
            <a:ext cx="4109277" cy="2054639"/>
          </a:xfrm>
          <a:prstGeom prst="rect">
            <a:avLst/>
          </a:prstGeom>
        </p:spPr>
      </p:pic>
      <p:sp>
        <p:nvSpPr>
          <p:cNvPr id="11" name="Rectangle 10">
            <a:extLst>
              <a:ext uri="{FF2B5EF4-FFF2-40B4-BE49-F238E27FC236}">
                <a16:creationId xmlns:a16="http://schemas.microsoft.com/office/drawing/2014/main" id="{FD8B0561-96CC-4F00-B7B6-9A25EB1A4FB0}"/>
              </a:ext>
            </a:extLst>
          </p:cNvPr>
          <p:cNvSpPr/>
          <p:nvPr/>
        </p:nvSpPr>
        <p:spPr>
          <a:xfrm>
            <a:off x="0" y="3018905"/>
            <a:ext cx="8799443" cy="1569660"/>
          </a:xfrm>
          <a:prstGeom prst="rect">
            <a:avLst/>
          </a:prstGeom>
        </p:spPr>
        <p:txBody>
          <a:bodyPr wrap="square">
            <a:spAutoFit/>
          </a:bodyPr>
          <a:lstStyle/>
          <a:p>
            <a:r>
              <a:rPr lang="en-US" sz="3200" b="1" baseline="30000" dirty="0">
                <a:solidFill>
                  <a:srgbClr val="000000"/>
                </a:solidFill>
                <a:latin typeface="&amp;quot"/>
              </a:rPr>
              <a:t>21 </a:t>
            </a:r>
            <a:r>
              <a:rPr lang="en-US" sz="3200" dirty="0">
                <a:solidFill>
                  <a:srgbClr val="000000"/>
                </a:solidFill>
                <a:latin typeface="&amp;quot"/>
              </a:rPr>
              <a:t>“Not everyone who says to me, ‘Lord, Lord,’ will enter the kingdom of heaven, </a:t>
            </a:r>
            <a:r>
              <a:rPr lang="en-US" sz="3200" b="1" u="sng" dirty="0">
                <a:solidFill>
                  <a:srgbClr val="000000"/>
                </a:solidFill>
                <a:latin typeface="&amp;quot"/>
              </a:rPr>
              <a:t>but the one who does the will of my Father</a:t>
            </a:r>
            <a:r>
              <a:rPr lang="en-US" sz="3200" dirty="0">
                <a:solidFill>
                  <a:srgbClr val="000000"/>
                </a:solidFill>
                <a:latin typeface="&amp;quot"/>
              </a:rPr>
              <a:t> who is in heaven. </a:t>
            </a:r>
            <a:endParaRPr lang="en-US" sz="3200" dirty="0">
              <a:latin typeface="&amp;quot"/>
            </a:endParaRPr>
          </a:p>
        </p:txBody>
      </p:sp>
    </p:spTree>
    <p:extLst>
      <p:ext uri="{BB962C8B-B14F-4D97-AF65-F5344CB8AC3E}">
        <p14:creationId xmlns:p14="http://schemas.microsoft.com/office/powerpoint/2010/main" val="1044872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red apple sitting next to a bowl of fruit&#10;&#10;Description automatically generated">
            <a:extLst>
              <a:ext uri="{FF2B5EF4-FFF2-40B4-BE49-F238E27FC236}">
                <a16:creationId xmlns:a16="http://schemas.microsoft.com/office/drawing/2014/main" id="{758A9E60-3385-497F-AFC2-0A8DB3730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415" y="643466"/>
            <a:ext cx="5587168" cy="5571067"/>
          </a:xfrm>
          <a:prstGeom prst="rect">
            <a:avLst/>
          </a:prstGeom>
        </p:spPr>
      </p:pic>
    </p:spTree>
    <p:extLst>
      <p:ext uri="{BB962C8B-B14F-4D97-AF65-F5344CB8AC3E}">
        <p14:creationId xmlns:p14="http://schemas.microsoft.com/office/powerpoint/2010/main" val="202829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8F4DA3-7840-4B99-B101-E6C4DECC7B42}"/>
              </a:ext>
            </a:extLst>
          </p:cNvPr>
          <p:cNvSpPr txBox="1"/>
          <p:nvPr/>
        </p:nvSpPr>
        <p:spPr>
          <a:xfrm>
            <a:off x="0" y="0"/>
            <a:ext cx="9144000" cy="1077218"/>
          </a:xfrm>
          <a:prstGeom prst="rect">
            <a:avLst/>
          </a:prstGeom>
          <a:noFill/>
        </p:spPr>
        <p:txBody>
          <a:bodyPr wrap="square" rtlCol="0">
            <a:spAutoFit/>
          </a:bodyPr>
          <a:lstStyle/>
          <a:p>
            <a:r>
              <a:rPr lang="en-US" sz="3200" dirty="0"/>
              <a:t>Do not store up for yourselves treasures on earth… </a:t>
            </a:r>
            <a:r>
              <a:rPr lang="en-US" sz="3200" i="1" dirty="0"/>
              <a:t>6:19</a:t>
            </a:r>
          </a:p>
        </p:txBody>
      </p:sp>
      <p:sp>
        <p:nvSpPr>
          <p:cNvPr id="3" name="TextBox 2">
            <a:extLst>
              <a:ext uri="{FF2B5EF4-FFF2-40B4-BE49-F238E27FC236}">
                <a16:creationId xmlns:a16="http://schemas.microsoft.com/office/drawing/2014/main" id="{1C15998D-83D8-476F-AC5B-BDC4231BCC50}"/>
              </a:ext>
            </a:extLst>
          </p:cNvPr>
          <p:cNvSpPr txBox="1"/>
          <p:nvPr/>
        </p:nvSpPr>
        <p:spPr>
          <a:xfrm>
            <a:off x="0" y="1437861"/>
            <a:ext cx="9144000" cy="1077218"/>
          </a:xfrm>
          <a:prstGeom prst="rect">
            <a:avLst/>
          </a:prstGeom>
          <a:noFill/>
        </p:spPr>
        <p:txBody>
          <a:bodyPr wrap="square" rtlCol="0">
            <a:spAutoFit/>
          </a:bodyPr>
          <a:lstStyle/>
          <a:p>
            <a:r>
              <a:rPr lang="en-US" sz="3200" dirty="0"/>
              <a:t>“do not worry” </a:t>
            </a:r>
          </a:p>
          <a:p>
            <a:r>
              <a:rPr lang="en-US" sz="3200" i="1" dirty="0"/>
              <a:t>6:25, 31, 34 </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082DA733-DFAA-428A-8EF6-D1FBC03C9A6D}"/>
                  </a:ext>
                </a:extLst>
              </p14:cNvPr>
              <p14:cNvContentPartPr/>
              <p14:nvPr/>
            </p14:nvContentPartPr>
            <p14:xfrm>
              <a:off x="171000" y="70200"/>
              <a:ext cx="8701200" cy="2531160"/>
            </p14:xfrm>
          </p:contentPart>
        </mc:Choice>
        <mc:Fallback xmlns="">
          <p:pic>
            <p:nvPicPr>
              <p:cNvPr id="6" name="Ink 5">
                <a:extLst>
                  <a:ext uri="{FF2B5EF4-FFF2-40B4-BE49-F238E27FC236}">
                    <a16:creationId xmlns:a16="http://schemas.microsoft.com/office/drawing/2014/main" id="{082DA733-DFAA-428A-8EF6-D1FBC03C9A6D}"/>
                  </a:ext>
                </a:extLst>
              </p:cNvPr>
              <p:cNvPicPr/>
              <p:nvPr/>
            </p:nvPicPr>
            <p:blipFill>
              <a:blip r:embed="rId3"/>
              <a:stretch>
                <a:fillRect/>
              </a:stretch>
            </p:blipFill>
            <p:spPr>
              <a:xfrm>
                <a:off x="161640" y="60840"/>
                <a:ext cx="8719920" cy="2549880"/>
              </a:xfrm>
              <a:prstGeom prst="rect">
                <a:avLst/>
              </a:prstGeom>
            </p:spPr>
          </p:pic>
        </mc:Fallback>
      </mc:AlternateContent>
      <p:sp>
        <p:nvSpPr>
          <p:cNvPr id="7" name="TextBox 6">
            <a:extLst>
              <a:ext uri="{FF2B5EF4-FFF2-40B4-BE49-F238E27FC236}">
                <a16:creationId xmlns:a16="http://schemas.microsoft.com/office/drawing/2014/main" id="{BEEADF70-D729-4529-B194-2ADC1E8C2960}"/>
              </a:ext>
            </a:extLst>
          </p:cNvPr>
          <p:cNvSpPr txBox="1"/>
          <p:nvPr/>
        </p:nvSpPr>
        <p:spPr>
          <a:xfrm>
            <a:off x="4108174" y="2086785"/>
            <a:ext cx="4532243" cy="584775"/>
          </a:xfrm>
          <a:prstGeom prst="rect">
            <a:avLst/>
          </a:prstGeom>
          <a:noFill/>
        </p:spPr>
        <p:txBody>
          <a:bodyPr wrap="square" rtlCol="0">
            <a:spAutoFit/>
          </a:bodyPr>
          <a:lstStyle/>
          <a:p>
            <a:r>
              <a:rPr lang="en-US" sz="3200" b="1" dirty="0">
                <a:solidFill>
                  <a:srgbClr val="FF0000"/>
                </a:solidFill>
              </a:rPr>
              <a:t>Disciples and Possessions</a:t>
            </a:r>
          </a:p>
        </p:txBody>
      </p:sp>
    </p:spTree>
    <p:extLst>
      <p:ext uri="{BB962C8B-B14F-4D97-AF65-F5344CB8AC3E}">
        <p14:creationId xmlns:p14="http://schemas.microsoft.com/office/powerpoint/2010/main" val="347032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8F4DA3-7840-4B99-B101-E6C4DECC7B42}"/>
              </a:ext>
            </a:extLst>
          </p:cNvPr>
          <p:cNvSpPr txBox="1"/>
          <p:nvPr/>
        </p:nvSpPr>
        <p:spPr>
          <a:xfrm>
            <a:off x="0" y="0"/>
            <a:ext cx="9144000" cy="1077218"/>
          </a:xfrm>
          <a:prstGeom prst="rect">
            <a:avLst/>
          </a:prstGeom>
          <a:noFill/>
        </p:spPr>
        <p:txBody>
          <a:bodyPr wrap="square" rtlCol="0">
            <a:spAutoFit/>
          </a:bodyPr>
          <a:lstStyle/>
          <a:p>
            <a:r>
              <a:rPr lang="en-US" sz="3200" dirty="0"/>
              <a:t>Do not store up for yourselves treasures on earth… </a:t>
            </a:r>
            <a:r>
              <a:rPr lang="en-US" sz="3200" i="1" dirty="0"/>
              <a:t>6:19</a:t>
            </a:r>
          </a:p>
        </p:txBody>
      </p:sp>
      <p:sp>
        <p:nvSpPr>
          <p:cNvPr id="3" name="TextBox 2">
            <a:extLst>
              <a:ext uri="{FF2B5EF4-FFF2-40B4-BE49-F238E27FC236}">
                <a16:creationId xmlns:a16="http://schemas.microsoft.com/office/drawing/2014/main" id="{1C15998D-83D8-476F-AC5B-BDC4231BCC50}"/>
              </a:ext>
            </a:extLst>
          </p:cNvPr>
          <p:cNvSpPr txBox="1"/>
          <p:nvPr/>
        </p:nvSpPr>
        <p:spPr>
          <a:xfrm>
            <a:off x="0" y="1437861"/>
            <a:ext cx="9144000" cy="1077218"/>
          </a:xfrm>
          <a:prstGeom prst="rect">
            <a:avLst/>
          </a:prstGeom>
          <a:noFill/>
        </p:spPr>
        <p:txBody>
          <a:bodyPr wrap="square" rtlCol="0">
            <a:spAutoFit/>
          </a:bodyPr>
          <a:lstStyle/>
          <a:p>
            <a:r>
              <a:rPr lang="en-US" sz="3200" dirty="0"/>
              <a:t>“do not worry”</a:t>
            </a:r>
          </a:p>
          <a:p>
            <a:r>
              <a:rPr lang="en-US" sz="3200" i="1" dirty="0"/>
              <a:t>6:25, 31, 34</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082DA733-DFAA-428A-8EF6-D1FBC03C9A6D}"/>
                  </a:ext>
                </a:extLst>
              </p14:cNvPr>
              <p14:cNvContentPartPr/>
              <p14:nvPr/>
            </p14:nvContentPartPr>
            <p14:xfrm>
              <a:off x="171000" y="70200"/>
              <a:ext cx="8701200" cy="2531160"/>
            </p14:xfrm>
          </p:contentPart>
        </mc:Choice>
        <mc:Fallback xmlns="">
          <p:pic>
            <p:nvPicPr>
              <p:cNvPr id="6" name="Ink 5">
                <a:extLst>
                  <a:ext uri="{FF2B5EF4-FFF2-40B4-BE49-F238E27FC236}">
                    <a16:creationId xmlns:a16="http://schemas.microsoft.com/office/drawing/2014/main" id="{082DA733-DFAA-428A-8EF6-D1FBC03C9A6D}"/>
                  </a:ext>
                </a:extLst>
              </p:cNvPr>
              <p:cNvPicPr/>
              <p:nvPr/>
            </p:nvPicPr>
            <p:blipFill>
              <a:blip r:embed="rId3"/>
              <a:stretch>
                <a:fillRect/>
              </a:stretch>
            </p:blipFill>
            <p:spPr>
              <a:xfrm>
                <a:off x="161640" y="60840"/>
                <a:ext cx="8719920" cy="2549880"/>
              </a:xfrm>
              <a:prstGeom prst="rect">
                <a:avLst/>
              </a:prstGeom>
            </p:spPr>
          </p:pic>
        </mc:Fallback>
      </mc:AlternateContent>
      <p:sp>
        <p:nvSpPr>
          <p:cNvPr id="7" name="TextBox 6">
            <a:extLst>
              <a:ext uri="{FF2B5EF4-FFF2-40B4-BE49-F238E27FC236}">
                <a16:creationId xmlns:a16="http://schemas.microsoft.com/office/drawing/2014/main" id="{BEEADF70-D729-4529-B194-2ADC1E8C2960}"/>
              </a:ext>
            </a:extLst>
          </p:cNvPr>
          <p:cNvSpPr txBox="1"/>
          <p:nvPr/>
        </p:nvSpPr>
        <p:spPr>
          <a:xfrm>
            <a:off x="4108174" y="2086785"/>
            <a:ext cx="4532243" cy="584775"/>
          </a:xfrm>
          <a:prstGeom prst="rect">
            <a:avLst/>
          </a:prstGeom>
          <a:noFill/>
        </p:spPr>
        <p:txBody>
          <a:bodyPr wrap="square" rtlCol="0">
            <a:spAutoFit/>
          </a:bodyPr>
          <a:lstStyle/>
          <a:p>
            <a:r>
              <a:rPr lang="en-US" sz="3200" b="1" dirty="0">
                <a:solidFill>
                  <a:srgbClr val="FF0000"/>
                </a:solidFill>
              </a:rPr>
              <a:t>Disciples and Possessions</a:t>
            </a:r>
          </a:p>
        </p:txBody>
      </p:sp>
      <p:sp>
        <p:nvSpPr>
          <p:cNvPr id="8" name="TextBox 7">
            <a:extLst>
              <a:ext uri="{FF2B5EF4-FFF2-40B4-BE49-F238E27FC236}">
                <a16:creationId xmlns:a16="http://schemas.microsoft.com/office/drawing/2014/main" id="{F7E0CED7-91A9-4878-B70F-1ED70F52A465}"/>
              </a:ext>
            </a:extLst>
          </p:cNvPr>
          <p:cNvSpPr txBox="1"/>
          <p:nvPr/>
        </p:nvSpPr>
        <p:spPr>
          <a:xfrm>
            <a:off x="0" y="3429000"/>
            <a:ext cx="9144000" cy="1077218"/>
          </a:xfrm>
          <a:prstGeom prst="rect">
            <a:avLst/>
          </a:prstGeom>
          <a:noFill/>
        </p:spPr>
        <p:txBody>
          <a:bodyPr wrap="square" rtlCol="0">
            <a:spAutoFit/>
          </a:bodyPr>
          <a:lstStyle/>
          <a:p>
            <a:r>
              <a:rPr lang="en-US" sz="3200" dirty="0"/>
              <a:t>Judge not…</a:t>
            </a:r>
          </a:p>
          <a:p>
            <a:r>
              <a:rPr lang="en-US" sz="3200" i="1" dirty="0"/>
              <a:t>7:1</a:t>
            </a:r>
          </a:p>
        </p:txBody>
      </p:sp>
      <p:sp>
        <p:nvSpPr>
          <p:cNvPr id="9" name="TextBox 8">
            <a:extLst>
              <a:ext uri="{FF2B5EF4-FFF2-40B4-BE49-F238E27FC236}">
                <a16:creationId xmlns:a16="http://schemas.microsoft.com/office/drawing/2014/main" id="{6EF7E45B-6D4F-4221-B190-FE32374956DC}"/>
              </a:ext>
            </a:extLst>
          </p:cNvPr>
          <p:cNvSpPr txBox="1"/>
          <p:nvPr/>
        </p:nvSpPr>
        <p:spPr>
          <a:xfrm>
            <a:off x="0" y="4881530"/>
            <a:ext cx="9144000" cy="1077218"/>
          </a:xfrm>
          <a:prstGeom prst="rect">
            <a:avLst/>
          </a:prstGeom>
          <a:noFill/>
        </p:spPr>
        <p:txBody>
          <a:bodyPr wrap="square" rtlCol="0">
            <a:spAutoFit/>
          </a:bodyPr>
          <a:lstStyle/>
          <a:p>
            <a:r>
              <a:rPr lang="en-US" sz="3200" dirty="0"/>
              <a:t>Do not give what is holy to dogs…</a:t>
            </a:r>
          </a:p>
          <a:p>
            <a:r>
              <a:rPr lang="en-US" sz="3200" i="1" dirty="0"/>
              <a:t>7:6</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27F78D23-0CBB-4D66-9FB9-BE1CAEFB9FE5}"/>
                  </a:ext>
                </a:extLst>
              </p14:cNvPr>
              <p14:cNvContentPartPr/>
              <p14:nvPr/>
            </p14:nvContentPartPr>
            <p14:xfrm>
              <a:off x="251280" y="3175200"/>
              <a:ext cx="6902280" cy="3125520"/>
            </p14:xfrm>
          </p:contentPart>
        </mc:Choice>
        <mc:Fallback xmlns="">
          <p:pic>
            <p:nvPicPr>
              <p:cNvPr id="4" name="Ink 3">
                <a:extLst>
                  <a:ext uri="{FF2B5EF4-FFF2-40B4-BE49-F238E27FC236}">
                    <a16:creationId xmlns:a16="http://schemas.microsoft.com/office/drawing/2014/main" id="{27F78D23-0CBB-4D66-9FB9-BE1CAEFB9FE5}"/>
                  </a:ext>
                </a:extLst>
              </p:cNvPr>
              <p:cNvPicPr/>
              <p:nvPr/>
            </p:nvPicPr>
            <p:blipFill>
              <a:blip r:embed="rId5"/>
              <a:stretch>
                <a:fillRect/>
              </a:stretch>
            </p:blipFill>
            <p:spPr>
              <a:xfrm>
                <a:off x="241920" y="3165840"/>
                <a:ext cx="6921000" cy="3144240"/>
              </a:xfrm>
              <a:prstGeom prst="rect">
                <a:avLst/>
              </a:prstGeom>
            </p:spPr>
          </p:pic>
        </mc:Fallback>
      </mc:AlternateContent>
      <p:sp>
        <p:nvSpPr>
          <p:cNvPr id="10" name="TextBox 9">
            <a:extLst>
              <a:ext uri="{FF2B5EF4-FFF2-40B4-BE49-F238E27FC236}">
                <a16:creationId xmlns:a16="http://schemas.microsoft.com/office/drawing/2014/main" id="{D483D4AA-6C0F-4964-994F-2B26D6884FB1}"/>
              </a:ext>
            </a:extLst>
          </p:cNvPr>
          <p:cNvSpPr txBox="1"/>
          <p:nvPr/>
        </p:nvSpPr>
        <p:spPr>
          <a:xfrm>
            <a:off x="4108174" y="3094958"/>
            <a:ext cx="4903304" cy="584775"/>
          </a:xfrm>
          <a:prstGeom prst="rect">
            <a:avLst/>
          </a:prstGeom>
          <a:noFill/>
        </p:spPr>
        <p:txBody>
          <a:bodyPr wrap="square" rtlCol="0">
            <a:spAutoFit/>
          </a:bodyPr>
          <a:lstStyle/>
          <a:p>
            <a:r>
              <a:rPr lang="en-US" sz="3200" b="1" dirty="0">
                <a:solidFill>
                  <a:srgbClr val="0070C0"/>
                </a:solidFill>
              </a:rPr>
              <a:t>Disciples and Discernment</a:t>
            </a:r>
          </a:p>
        </p:txBody>
      </p:sp>
    </p:spTree>
    <p:extLst>
      <p:ext uri="{BB962C8B-B14F-4D97-AF65-F5344CB8AC3E}">
        <p14:creationId xmlns:p14="http://schemas.microsoft.com/office/powerpoint/2010/main" val="1536914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372DD9-E3CF-4FB9-B31C-CD919813850D}"/>
              </a:ext>
            </a:extLst>
          </p:cNvPr>
          <p:cNvSpPr txBox="1"/>
          <p:nvPr/>
        </p:nvSpPr>
        <p:spPr>
          <a:xfrm>
            <a:off x="0" y="636104"/>
            <a:ext cx="9144000" cy="769441"/>
          </a:xfrm>
          <a:prstGeom prst="rect">
            <a:avLst/>
          </a:prstGeom>
          <a:noFill/>
        </p:spPr>
        <p:txBody>
          <a:bodyPr wrap="square" rtlCol="0">
            <a:spAutoFit/>
          </a:bodyPr>
          <a:lstStyle/>
          <a:p>
            <a:pPr algn="ctr"/>
            <a:r>
              <a:rPr lang="en-US" sz="4400" dirty="0"/>
              <a:t>Two gates (7:13-14)</a:t>
            </a:r>
          </a:p>
        </p:txBody>
      </p:sp>
      <p:sp>
        <p:nvSpPr>
          <p:cNvPr id="3" name="TextBox 2">
            <a:extLst>
              <a:ext uri="{FF2B5EF4-FFF2-40B4-BE49-F238E27FC236}">
                <a16:creationId xmlns:a16="http://schemas.microsoft.com/office/drawing/2014/main" id="{618490BA-F4C0-463B-877B-ABCB9CCFD711}"/>
              </a:ext>
            </a:extLst>
          </p:cNvPr>
          <p:cNvSpPr txBox="1"/>
          <p:nvPr/>
        </p:nvSpPr>
        <p:spPr>
          <a:xfrm>
            <a:off x="0" y="2219739"/>
            <a:ext cx="9144000" cy="769441"/>
          </a:xfrm>
          <a:prstGeom prst="rect">
            <a:avLst/>
          </a:prstGeom>
          <a:noFill/>
        </p:spPr>
        <p:txBody>
          <a:bodyPr wrap="square" rtlCol="0">
            <a:spAutoFit/>
          </a:bodyPr>
          <a:lstStyle/>
          <a:p>
            <a:pPr algn="ctr"/>
            <a:r>
              <a:rPr lang="en-US" sz="4400" dirty="0"/>
              <a:t>Two trees (7:15-23)</a:t>
            </a:r>
          </a:p>
        </p:txBody>
      </p:sp>
      <p:sp>
        <p:nvSpPr>
          <p:cNvPr id="4" name="TextBox 3">
            <a:extLst>
              <a:ext uri="{FF2B5EF4-FFF2-40B4-BE49-F238E27FC236}">
                <a16:creationId xmlns:a16="http://schemas.microsoft.com/office/drawing/2014/main" id="{25F6B25F-EF15-4136-9AFD-BD9F0AF6C49D}"/>
              </a:ext>
            </a:extLst>
          </p:cNvPr>
          <p:cNvSpPr txBox="1"/>
          <p:nvPr/>
        </p:nvSpPr>
        <p:spPr>
          <a:xfrm>
            <a:off x="0" y="3803375"/>
            <a:ext cx="9144000" cy="769441"/>
          </a:xfrm>
          <a:prstGeom prst="rect">
            <a:avLst/>
          </a:prstGeom>
          <a:noFill/>
        </p:spPr>
        <p:txBody>
          <a:bodyPr wrap="square" rtlCol="0">
            <a:spAutoFit/>
          </a:bodyPr>
          <a:lstStyle/>
          <a:p>
            <a:pPr algn="ctr"/>
            <a:r>
              <a:rPr lang="en-US" sz="4400" dirty="0"/>
              <a:t>Two houses (7:24-27)</a:t>
            </a:r>
          </a:p>
        </p:txBody>
      </p:sp>
    </p:spTree>
    <p:extLst>
      <p:ext uri="{BB962C8B-B14F-4D97-AF65-F5344CB8AC3E}">
        <p14:creationId xmlns:p14="http://schemas.microsoft.com/office/powerpoint/2010/main" val="2079514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ign in front of a cloudy blue sky&#10;&#10;Description automatically generated">
            <a:extLst>
              <a:ext uri="{FF2B5EF4-FFF2-40B4-BE49-F238E27FC236}">
                <a16:creationId xmlns:a16="http://schemas.microsoft.com/office/drawing/2014/main" id="{E22A8269-A866-4D4B-9812-36D627BB5D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 y="689102"/>
            <a:ext cx="8178799" cy="5479795"/>
          </a:xfrm>
          <a:prstGeom prst="rect">
            <a:avLst/>
          </a:prstGeom>
        </p:spPr>
      </p:pic>
    </p:spTree>
    <p:extLst>
      <p:ext uri="{BB962C8B-B14F-4D97-AF65-F5344CB8AC3E}">
        <p14:creationId xmlns:p14="http://schemas.microsoft.com/office/powerpoint/2010/main" val="229082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EF66C7-2A10-4342-A2D1-461EE9A4CEE7}"/>
              </a:ext>
            </a:extLst>
          </p:cNvPr>
          <p:cNvSpPr/>
          <p:nvPr/>
        </p:nvSpPr>
        <p:spPr>
          <a:xfrm>
            <a:off x="132521" y="1543376"/>
            <a:ext cx="8878957" cy="2554545"/>
          </a:xfrm>
          <a:prstGeom prst="rect">
            <a:avLst/>
          </a:prstGeom>
        </p:spPr>
        <p:txBody>
          <a:bodyPr wrap="square">
            <a:spAutoFit/>
          </a:bodyPr>
          <a:lstStyle/>
          <a:p>
            <a:r>
              <a:rPr lang="en-US" sz="3200" b="1" baseline="30000" dirty="0">
                <a:solidFill>
                  <a:srgbClr val="000000"/>
                </a:solidFill>
                <a:latin typeface="&amp;quot"/>
              </a:rPr>
              <a:t>13 </a:t>
            </a:r>
            <a:r>
              <a:rPr lang="en-US" sz="3200" dirty="0">
                <a:solidFill>
                  <a:srgbClr val="000000"/>
                </a:solidFill>
                <a:latin typeface="&amp;quot"/>
              </a:rPr>
              <a:t>He answered, “Every plant that my heavenly Father has not planted will be rooted up.</a:t>
            </a:r>
            <a:r>
              <a:rPr lang="en-US" sz="3200" dirty="0">
                <a:solidFill>
                  <a:srgbClr val="000000"/>
                </a:solidFill>
                <a:latin typeface="Helvetica Neue"/>
              </a:rPr>
              <a:t> </a:t>
            </a:r>
            <a:r>
              <a:rPr lang="en-US" sz="3200" b="1" baseline="30000" dirty="0">
                <a:solidFill>
                  <a:srgbClr val="000000"/>
                </a:solidFill>
                <a:latin typeface="&amp;quot"/>
              </a:rPr>
              <a:t>14 </a:t>
            </a:r>
            <a:r>
              <a:rPr lang="en-US" sz="3200" dirty="0">
                <a:solidFill>
                  <a:srgbClr val="000000"/>
                </a:solidFill>
                <a:latin typeface="&amp;quot"/>
              </a:rPr>
              <a:t>Let them alone; they are blind guides. And if the blind lead the blind, both will fall into a pit.”</a:t>
            </a:r>
          </a:p>
          <a:p>
            <a:r>
              <a:rPr lang="en-US" sz="3200" i="1" dirty="0">
                <a:solidFill>
                  <a:srgbClr val="000000"/>
                </a:solidFill>
                <a:latin typeface="&amp;quot"/>
              </a:rPr>
              <a:t>												Matthew 15:13-14</a:t>
            </a:r>
            <a:endParaRPr lang="en-US" sz="3200" i="1" dirty="0"/>
          </a:p>
        </p:txBody>
      </p:sp>
    </p:spTree>
    <p:extLst>
      <p:ext uri="{BB962C8B-B14F-4D97-AF65-F5344CB8AC3E}">
        <p14:creationId xmlns:p14="http://schemas.microsoft.com/office/powerpoint/2010/main" val="270323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nimal, wall, small&#10;&#10;Description automatically generated">
            <a:extLst>
              <a:ext uri="{FF2B5EF4-FFF2-40B4-BE49-F238E27FC236}">
                <a16:creationId xmlns:a16="http://schemas.microsoft.com/office/drawing/2014/main" id="{7F5C9195-7B5F-4E7F-9445-EDE0B58272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8358" y="2938669"/>
            <a:ext cx="3773556" cy="3773556"/>
          </a:xfrm>
          <a:prstGeom prst="rect">
            <a:avLst/>
          </a:prstGeom>
        </p:spPr>
      </p:pic>
      <p:sp>
        <p:nvSpPr>
          <p:cNvPr id="4" name="Rectangle 3">
            <a:extLst>
              <a:ext uri="{FF2B5EF4-FFF2-40B4-BE49-F238E27FC236}">
                <a16:creationId xmlns:a16="http://schemas.microsoft.com/office/drawing/2014/main" id="{9610B17D-D020-4CA6-B7C9-2D7E4C5365BC}"/>
              </a:ext>
            </a:extLst>
          </p:cNvPr>
          <p:cNvSpPr/>
          <p:nvPr/>
        </p:nvSpPr>
        <p:spPr>
          <a:xfrm>
            <a:off x="268357" y="145775"/>
            <a:ext cx="8782877" cy="1077218"/>
          </a:xfrm>
          <a:prstGeom prst="rect">
            <a:avLst/>
          </a:prstGeom>
        </p:spPr>
        <p:txBody>
          <a:bodyPr wrap="square">
            <a:spAutoFit/>
          </a:bodyPr>
          <a:lstStyle/>
          <a:p>
            <a:r>
              <a:rPr lang="en-US" sz="3200" b="1" baseline="30000" dirty="0">
                <a:solidFill>
                  <a:srgbClr val="000000"/>
                </a:solidFill>
                <a:latin typeface="&amp;quot"/>
              </a:rPr>
              <a:t>15 </a:t>
            </a:r>
            <a:r>
              <a:rPr lang="en-US" sz="3200" dirty="0">
                <a:solidFill>
                  <a:srgbClr val="000000"/>
                </a:solidFill>
                <a:latin typeface="&amp;quot"/>
              </a:rPr>
              <a:t>“Beware of false prophets, who come to you in sheep's clothing but inwardly are ravenous wolves.</a:t>
            </a:r>
            <a:endParaRPr lang="en-US" sz="3200" dirty="0"/>
          </a:p>
        </p:txBody>
      </p:sp>
    </p:spTree>
    <p:extLst>
      <p:ext uri="{BB962C8B-B14F-4D97-AF65-F5344CB8AC3E}">
        <p14:creationId xmlns:p14="http://schemas.microsoft.com/office/powerpoint/2010/main" val="84098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nimal, wall, small&#10;&#10;Description automatically generated">
            <a:extLst>
              <a:ext uri="{FF2B5EF4-FFF2-40B4-BE49-F238E27FC236}">
                <a16:creationId xmlns:a16="http://schemas.microsoft.com/office/drawing/2014/main" id="{7F5C9195-7B5F-4E7F-9445-EDE0B58272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8358" y="2938669"/>
            <a:ext cx="3773556" cy="3773556"/>
          </a:xfrm>
          <a:prstGeom prst="rect">
            <a:avLst/>
          </a:prstGeom>
        </p:spPr>
      </p:pic>
      <p:sp>
        <p:nvSpPr>
          <p:cNvPr id="4" name="Rectangle 3">
            <a:extLst>
              <a:ext uri="{FF2B5EF4-FFF2-40B4-BE49-F238E27FC236}">
                <a16:creationId xmlns:a16="http://schemas.microsoft.com/office/drawing/2014/main" id="{9610B17D-D020-4CA6-B7C9-2D7E4C5365BC}"/>
              </a:ext>
            </a:extLst>
          </p:cNvPr>
          <p:cNvSpPr/>
          <p:nvPr/>
        </p:nvSpPr>
        <p:spPr>
          <a:xfrm>
            <a:off x="180561" y="145775"/>
            <a:ext cx="8782877" cy="3046988"/>
          </a:xfrm>
          <a:prstGeom prst="rect">
            <a:avLst/>
          </a:prstGeom>
        </p:spPr>
        <p:txBody>
          <a:bodyPr wrap="square">
            <a:spAutoFit/>
          </a:bodyPr>
          <a:lstStyle/>
          <a:p>
            <a:r>
              <a:rPr lang="en-US" sz="3200" b="1" baseline="30000" dirty="0"/>
              <a:t>29 </a:t>
            </a:r>
            <a:r>
              <a:rPr lang="en-US" sz="3200" dirty="0"/>
              <a:t>I know that after my departure fierce wolves will come in among you, not sparing the flock; </a:t>
            </a:r>
            <a:r>
              <a:rPr lang="en-US" sz="3200" b="1" baseline="30000" dirty="0"/>
              <a:t>30 </a:t>
            </a:r>
            <a:r>
              <a:rPr lang="en-US" sz="3200" dirty="0"/>
              <a:t>and from among your own selves will arise men speaking twisted things, to draw away the disciples after them.</a:t>
            </a:r>
          </a:p>
          <a:p>
            <a:r>
              <a:rPr lang="en-US" sz="3200" dirty="0"/>
              <a:t>													</a:t>
            </a:r>
            <a:r>
              <a:rPr lang="en-US" sz="3200" i="1" dirty="0"/>
              <a:t>Acts 20:29-30</a:t>
            </a:r>
          </a:p>
        </p:txBody>
      </p:sp>
    </p:spTree>
    <p:extLst>
      <p:ext uri="{BB962C8B-B14F-4D97-AF65-F5344CB8AC3E}">
        <p14:creationId xmlns:p14="http://schemas.microsoft.com/office/powerpoint/2010/main" val="331888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269</Words>
  <Application>Microsoft Office PowerPoint</Application>
  <PresentationFormat>On-screen Show (4:3)</PresentationFormat>
  <Paragraphs>46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2</cp:revision>
  <dcterms:created xsi:type="dcterms:W3CDTF">2019-06-19T15:02:49Z</dcterms:created>
  <dcterms:modified xsi:type="dcterms:W3CDTF">2019-06-21T15:25:05Z</dcterms:modified>
</cp:coreProperties>
</file>