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7" r:id="rId3"/>
    <p:sldId id="256" r:id="rId4"/>
    <p:sldId id="258" r:id="rId5"/>
    <p:sldId id="259" r:id="rId6"/>
    <p:sldId id="261" r:id="rId7"/>
    <p:sldId id="264" r:id="rId8"/>
    <p:sldId id="265" r:id="rId9"/>
    <p:sldId id="262" r:id="rId10"/>
    <p:sldId id="277" r:id="rId11"/>
    <p:sldId id="263" r:id="rId12"/>
    <p:sldId id="266"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DCE65B-E86E-43B4-8742-00F8FE7FDF84}"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206942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CE65B-E86E-43B4-8742-00F8FE7FDF84}"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3762696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CE65B-E86E-43B4-8742-00F8FE7FDF84}"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1945955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DCE65B-E86E-43B4-8742-00F8FE7FDF84}"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157053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DCE65B-E86E-43B4-8742-00F8FE7FDF84}" type="datetimeFigureOut">
              <a:rPr lang="en-US" smtClean="0"/>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199873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DCE65B-E86E-43B4-8742-00F8FE7FDF84}" type="datetimeFigureOut">
              <a:rPr lang="en-US" smtClean="0"/>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3546438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DCE65B-E86E-43B4-8742-00F8FE7FDF84}" type="datetimeFigureOut">
              <a:rPr lang="en-US" smtClean="0"/>
              <a:t>6/21/2019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347513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DCE65B-E86E-43B4-8742-00F8FE7FDF84}" type="datetimeFigureOut">
              <a:rPr lang="en-US" smtClean="0"/>
              <a:t>6/21/2019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1323244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CE65B-E86E-43B4-8742-00F8FE7FDF84}" type="datetimeFigureOut">
              <a:rPr lang="en-US" smtClean="0"/>
              <a:t>6/21/2019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29531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DCE65B-E86E-43B4-8742-00F8FE7FDF84}" type="datetimeFigureOut">
              <a:rPr lang="en-US" smtClean="0"/>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300644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DCE65B-E86E-43B4-8742-00F8FE7FDF84}" type="datetimeFigureOut">
              <a:rPr lang="en-US" smtClean="0"/>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A3170-B605-4CD1-9DF6-C38C573CD743}" type="slidenum">
              <a:rPr lang="en-US" smtClean="0"/>
              <a:t>‹#›</a:t>
            </a:fld>
            <a:endParaRPr lang="en-US"/>
          </a:p>
        </p:txBody>
      </p:sp>
    </p:spTree>
    <p:extLst>
      <p:ext uri="{BB962C8B-B14F-4D97-AF65-F5344CB8AC3E}">
        <p14:creationId xmlns:p14="http://schemas.microsoft.com/office/powerpoint/2010/main" val="158378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CE65B-E86E-43B4-8742-00F8FE7FDF84}" type="datetimeFigureOut">
              <a:rPr lang="en-US" smtClean="0"/>
              <a:t>6/21/2019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A3170-B605-4CD1-9DF6-C38C573CD743}" type="slidenum">
              <a:rPr lang="en-US" smtClean="0"/>
              <a:t>‹#›</a:t>
            </a:fld>
            <a:endParaRPr lang="en-US"/>
          </a:p>
        </p:txBody>
      </p:sp>
    </p:spTree>
    <p:extLst>
      <p:ext uri="{BB962C8B-B14F-4D97-AF65-F5344CB8AC3E}">
        <p14:creationId xmlns:p14="http://schemas.microsoft.com/office/powerpoint/2010/main" val="3830930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807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handwear&#10;&#10;Description automatically generated">
            <a:extLst>
              <a:ext uri="{FF2B5EF4-FFF2-40B4-BE49-F238E27FC236}">
                <a16:creationId xmlns:a16="http://schemas.microsoft.com/office/drawing/2014/main" id="{73CA1747-B274-4EE4-9B6A-2441CE5CFEB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50060" y="195182"/>
            <a:ext cx="4393940" cy="4956629"/>
          </a:xfrm>
          <a:prstGeom prst="rect">
            <a:avLst/>
          </a:prstGeom>
        </p:spPr>
      </p:pic>
      <p:sp>
        <p:nvSpPr>
          <p:cNvPr id="4" name="TextBox 3">
            <a:extLst>
              <a:ext uri="{FF2B5EF4-FFF2-40B4-BE49-F238E27FC236}">
                <a16:creationId xmlns:a16="http://schemas.microsoft.com/office/drawing/2014/main" id="{1E9028CF-F0D2-48FA-A9D1-DCD229D6103E}"/>
              </a:ext>
            </a:extLst>
          </p:cNvPr>
          <p:cNvSpPr txBox="1"/>
          <p:nvPr/>
        </p:nvSpPr>
        <p:spPr>
          <a:xfrm>
            <a:off x="0" y="6016487"/>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who are feared. </a:t>
            </a:r>
          </a:p>
        </p:txBody>
      </p:sp>
      <p:sp>
        <p:nvSpPr>
          <p:cNvPr id="5" name="Rectangle 4">
            <a:extLst>
              <a:ext uri="{FF2B5EF4-FFF2-40B4-BE49-F238E27FC236}">
                <a16:creationId xmlns:a16="http://schemas.microsoft.com/office/drawing/2014/main" id="{2293B588-6A20-4800-8573-86F6E80344A2}"/>
              </a:ext>
            </a:extLst>
          </p:cNvPr>
          <p:cNvSpPr/>
          <p:nvPr/>
        </p:nvSpPr>
        <p:spPr>
          <a:xfrm>
            <a:off x="0" y="74949"/>
            <a:ext cx="7142922" cy="5016758"/>
          </a:xfrm>
          <a:prstGeom prst="rect">
            <a:avLst/>
          </a:prstGeom>
          <a:solidFill>
            <a:schemeClr val="lt1">
              <a:alpha val="46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solidFill>
                  <a:srgbClr val="000000"/>
                </a:solidFill>
                <a:latin typeface="&amp;quot"/>
              </a:rPr>
              <a:t>And when he had come to Jerusalem, he attempted to join the disciples. And they were all afraid of him, for they did not believe that he was a disciple.</a:t>
            </a:r>
            <a:r>
              <a:rPr lang="en-US" dirty="0"/>
              <a:t> </a:t>
            </a:r>
            <a:r>
              <a:rPr lang="en-US" sz="3200" b="1" dirty="0"/>
              <a:t>But Barnabas took him and brought him to the apostles</a:t>
            </a:r>
            <a:r>
              <a:rPr lang="en-US" sz="3200" dirty="0"/>
              <a:t> and declared to them how on the road he had seen the Lord, who spoke to him, and how at Damascus he had preached boldly in the name of Jesus.</a:t>
            </a:r>
            <a:endParaRPr lang="en-US" sz="3200" dirty="0">
              <a:solidFill>
                <a:srgbClr val="000000"/>
              </a:solidFill>
              <a:latin typeface="&amp;quot"/>
            </a:endParaRPr>
          </a:p>
          <a:p>
            <a:r>
              <a:rPr lang="en-US" sz="3200" i="1" dirty="0">
                <a:solidFill>
                  <a:srgbClr val="000000"/>
                </a:solidFill>
                <a:latin typeface="&amp;quot"/>
              </a:rPr>
              <a:t>										Acts 9:26-27</a:t>
            </a:r>
            <a:endParaRPr lang="en-US" sz="3200" i="1" dirty="0"/>
          </a:p>
        </p:txBody>
      </p:sp>
    </p:spTree>
    <p:extLst>
      <p:ext uri="{BB962C8B-B14F-4D97-AF65-F5344CB8AC3E}">
        <p14:creationId xmlns:p14="http://schemas.microsoft.com/office/powerpoint/2010/main" val="344381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handwear&#10;&#10;Description automatically generated">
            <a:extLst>
              <a:ext uri="{FF2B5EF4-FFF2-40B4-BE49-F238E27FC236}">
                <a16:creationId xmlns:a16="http://schemas.microsoft.com/office/drawing/2014/main" id="{73CA1747-B274-4EE4-9B6A-2441CE5CFEB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50060" y="195182"/>
            <a:ext cx="4393940" cy="4956629"/>
          </a:xfrm>
          <a:prstGeom prst="rect">
            <a:avLst/>
          </a:prstGeom>
        </p:spPr>
      </p:pic>
      <p:sp>
        <p:nvSpPr>
          <p:cNvPr id="4" name="TextBox 3">
            <a:extLst>
              <a:ext uri="{FF2B5EF4-FFF2-40B4-BE49-F238E27FC236}">
                <a16:creationId xmlns:a16="http://schemas.microsoft.com/office/drawing/2014/main" id="{1E9028CF-F0D2-48FA-A9D1-DCD229D6103E}"/>
              </a:ext>
            </a:extLst>
          </p:cNvPr>
          <p:cNvSpPr txBox="1"/>
          <p:nvPr/>
        </p:nvSpPr>
        <p:spPr>
          <a:xfrm>
            <a:off x="0" y="6016487"/>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who are feared. </a:t>
            </a:r>
          </a:p>
        </p:txBody>
      </p:sp>
      <p:sp>
        <p:nvSpPr>
          <p:cNvPr id="5" name="Rectangle 4">
            <a:extLst>
              <a:ext uri="{FF2B5EF4-FFF2-40B4-BE49-F238E27FC236}">
                <a16:creationId xmlns:a16="http://schemas.microsoft.com/office/drawing/2014/main" id="{2293B588-6A20-4800-8573-86F6E80344A2}"/>
              </a:ext>
            </a:extLst>
          </p:cNvPr>
          <p:cNvSpPr/>
          <p:nvPr/>
        </p:nvSpPr>
        <p:spPr>
          <a:xfrm>
            <a:off x="0" y="74949"/>
            <a:ext cx="7142922" cy="5509200"/>
          </a:xfrm>
          <a:prstGeom prst="rect">
            <a:avLst/>
          </a:prstGeom>
          <a:solidFill>
            <a:schemeClr val="lt1">
              <a:alpha val="46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solidFill>
                  <a:srgbClr val="000000"/>
                </a:solidFill>
                <a:latin typeface="&amp;quot"/>
              </a:rPr>
              <a:t>And when he had come to Jerusalem, he attempted to join the disciples. And they were all </a:t>
            </a:r>
            <a:r>
              <a:rPr lang="en-US" sz="3200" b="1" dirty="0">
                <a:solidFill>
                  <a:srgbClr val="000000"/>
                </a:solidFill>
                <a:latin typeface="&amp;quot"/>
              </a:rPr>
              <a:t>afraid of him</a:t>
            </a:r>
            <a:r>
              <a:rPr lang="en-US" sz="3200" dirty="0">
                <a:solidFill>
                  <a:srgbClr val="000000"/>
                </a:solidFill>
                <a:latin typeface="&amp;quot"/>
              </a:rPr>
              <a:t>, for they did not believe that he was a disciple…</a:t>
            </a:r>
            <a:r>
              <a:rPr lang="en-US" dirty="0"/>
              <a:t> </a:t>
            </a:r>
          </a:p>
          <a:p>
            <a:endParaRPr lang="en-US" sz="3200" dirty="0"/>
          </a:p>
          <a:p>
            <a:r>
              <a:rPr lang="en-US" sz="3200" dirty="0"/>
              <a:t>So the church throughout all Judea and Galilee and Samaria had peace and was being built up. And walking in the </a:t>
            </a:r>
            <a:r>
              <a:rPr lang="en-US" sz="3200" b="1" dirty="0"/>
              <a:t>fear of the Lord </a:t>
            </a:r>
            <a:r>
              <a:rPr lang="en-US" sz="3200" dirty="0"/>
              <a:t>and in the comfort of the Holy Spirit, it multiplied.</a:t>
            </a:r>
            <a:endParaRPr lang="en-US" sz="3200" dirty="0">
              <a:solidFill>
                <a:srgbClr val="000000"/>
              </a:solidFill>
              <a:latin typeface="&amp;quot"/>
            </a:endParaRPr>
          </a:p>
          <a:p>
            <a:r>
              <a:rPr lang="en-US" sz="3200" i="1" dirty="0">
                <a:solidFill>
                  <a:srgbClr val="000000"/>
                </a:solidFill>
                <a:latin typeface="&amp;quot"/>
              </a:rPr>
              <a:t>										Acts 9:26, 31</a:t>
            </a:r>
            <a:endParaRPr lang="en-US" sz="3200" i="1" dirty="0"/>
          </a:p>
        </p:txBody>
      </p:sp>
    </p:spTree>
    <p:extLst>
      <p:ext uri="{BB962C8B-B14F-4D97-AF65-F5344CB8AC3E}">
        <p14:creationId xmlns:p14="http://schemas.microsoft.com/office/powerpoint/2010/main" val="3929669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handwear&#10;&#10;Description automatically generated">
            <a:extLst>
              <a:ext uri="{FF2B5EF4-FFF2-40B4-BE49-F238E27FC236}">
                <a16:creationId xmlns:a16="http://schemas.microsoft.com/office/drawing/2014/main" id="{73CA1747-B274-4EE4-9B6A-2441CE5CFEB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50060" y="195182"/>
            <a:ext cx="4393940" cy="4956629"/>
          </a:xfrm>
          <a:prstGeom prst="rect">
            <a:avLst/>
          </a:prstGeom>
        </p:spPr>
      </p:pic>
      <p:sp>
        <p:nvSpPr>
          <p:cNvPr id="4" name="TextBox 3">
            <a:extLst>
              <a:ext uri="{FF2B5EF4-FFF2-40B4-BE49-F238E27FC236}">
                <a16:creationId xmlns:a16="http://schemas.microsoft.com/office/drawing/2014/main" id="{1E9028CF-F0D2-48FA-A9D1-DCD229D6103E}"/>
              </a:ext>
            </a:extLst>
          </p:cNvPr>
          <p:cNvSpPr txBox="1"/>
          <p:nvPr/>
        </p:nvSpPr>
        <p:spPr>
          <a:xfrm>
            <a:off x="0" y="6016487"/>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who are feared. </a:t>
            </a:r>
          </a:p>
        </p:txBody>
      </p:sp>
      <p:sp>
        <p:nvSpPr>
          <p:cNvPr id="5" name="Rectangle 4">
            <a:extLst>
              <a:ext uri="{FF2B5EF4-FFF2-40B4-BE49-F238E27FC236}">
                <a16:creationId xmlns:a16="http://schemas.microsoft.com/office/drawing/2014/main" id="{2293B588-6A20-4800-8573-86F6E80344A2}"/>
              </a:ext>
            </a:extLst>
          </p:cNvPr>
          <p:cNvSpPr/>
          <p:nvPr/>
        </p:nvSpPr>
        <p:spPr>
          <a:xfrm>
            <a:off x="0" y="74949"/>
            <a:ext cx="7142922" cy="5509200"/>
          </a:xfrm>
          <a:prstGeom prst="rect">
            <a:avLst/>
          </a:prstGeom>
          <a:solidFill>
            <a:schemeClr val="lt1">
              <a:alpha val="46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solidFill>
                  <a:srgbClr val="000000"/>
                </a:solidFill>
                <a:latin typeface="&amp;quot"/>
              </a:rPr>
              <a:t>And when he had come to Jerusalem, he attempted to join the disciples. And they were all </a:t>
            </a:r>
            <a:r>
              <a:rPr lang="en-US" sz="3200" b="1" dirty="0">
                <a:solidFill>
                  <a:srgbClr val="000000"/>
                </a:solidFill>
                <a:latin typeface="&amp;quot"/>
              </a:rPr>
              <a:t>afraid of him</a:t>
            </a:r>
            <a:r>
              <a:rPr lang="en-US" sz="3200" dirty="0">
                <a:solidFill>
                  <a:srgbClr val="000000"/>
                </a:solidFill>
                <a:latin typeface="&amp;quot"/>
              </a:rPr>
              <a:t>, for they did not believe that he was a disciple…</a:t>
            </a:r>
            <a:r>
              <a:rPr lang="en-US" dirty="0"/>
              <a:t> </a:t>
            </a:r>
          </a:p>
          <a:p>
            <a:endParaRPr lang="en-US" sz="3200" dirty="0"/>
          </a:p>
          <a:p>
            <a:r>
              <a:rPr lang="en-US" sz="3200" dirty="0"/>
              <a:t>So the church throughout all Judea and Galilee and Samaria had peace and was being built up. And walking in the </a:t>
            </a:r>
            <a:r>
              <a:rPr lang="en-US" sz="3200" b="1" dirty="0"/>
              <a:t>fear of the Lord </a:t>
            </a:r>
            <a:r>
              <a:rPr lang="en-US" sz="3200" dirty="0"/>
              <a:t>and in the </a:t>
            </a:r>
            <a:r>
              <a:rPr lang="en-US" sz="3200" u="sng" dirty="0"/>
              <a:t>comfort</a:t>
            </a:r>
            <a:r>
              <a:rPr lang="en-US" sz="3200" dirty="0"/>
              <a:t> of the Holy Spirit, it multiplied.</a:t>
            </a:r>
            <a:endParaRPr lang="en-US" sz="3200" dirty="0">
              <a:solidFill>
                <a:srgbClr val="000000"/>
              </a:solidFill>
              <a:latin typeface="&amp;quot"/>
            </a:endParaRPr>
          </a:p>
          <a:p>
            <a:r>
              <a:rPr lang="en-US" sz="3200" i="1" dirty="0">
                <a:solidFill>
                  <a:srgbClr val="000000"/>
                </a:solidFill>
                <a:latin typeface="&amp;quot"/>
              </a:rPr>
              <a:t>										Acts 9:26, 31</a:t>
            </a:r>
            <a:endParaRPr lang="en-US" sz="3200" i="1" dirty="0"/>
          </a:p>
        </p:txBody>
      </p:sp>
    </p:spTree>
    <p:extLst>
      <p:ext uri="{BB962C8B-B14F-4D97-AF65-F5344CB8AC3E}">
        <p14:creationId xmlns:p14="http://schemas.microsoft.com/office/powerpoint/2010/main" val="2931757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mat on the floor&#10;&#10;Description automatically generated">
            <a:extLst>
              <a:ext uri="{FF2B5EF4-FFF2-40B4-BE49-F238E27FC236}">
                <a16:creationId xmlns:a16="http://schemas.microsoft.com/office/drawing/2014/main" id="{C490BB46-AD64-4721-BC87-4678948FEA30}"/>
              </a:ext>
            </a:extLst>
          </p:cNvPr>
          <p:cNvPicPr>
            <a:picLocks noChangeAspect="1"/>
          </p:cNvPicPr>
          <p:nvPr/>
        </p:nvPicPr>
        <p:blipFill rotWithShape="1">
          <a:blip r:embed="rId2">
            <a:extLst>
              <a:ext uri="{28A0092B-C50C-407E-A947-70E740481C1C}">
                <a14:useLocalDpi xmlns:a14="http://schemas.microsoft.com/office/drawing/2010/main" val="0"/>
              </a:ext>
            </a:extLst>
          </a:blip>
          <a:srcRect l="12377" r="14452"/>
          <a:stretch/>
        </p:blipFill>
        <p:spPr>
          <a:xfrm>
            <a:off x="241299" y="321733"/>
            <a:ext cx="8661401" cy="6214534"/>
          </a:xfrm>
          <a:prstGeom prst="rect">
            <a:avLst/>
          </a:prstGeom>
        </p:spPr>
      </p:pic>
      <p:sp>
        <p:nvSpPr>
          <p:cNvPr id="4" name="TextBox 3">
            <a:extLst>
              <a:ext uri="{FF2B5EF4-FFF2-40B4-BE49-F238E27FC236}">
                <a16:creationId xmlns:a16="http://schemas.microsoft.com/office/drawing/2014/main" id="{7CCFC722-01B9-481F-99D6-51EC3591D763}"/>
              </a:ext>
            </a:extLst>
          </p:cNvPr>
          <p:cNvSpPr txBox="1"/>
          <p:nvPr/>
        </p:nvSpPr>
        <p:spPr>
          <a:xfrm>
            <a:off x="0" y="6197916"/>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the outsider. </a:t>
            </a:r>
          </a:p>
        </p:txBody>
      </p:sp>
      <p:sp>
        <p:nvSpPr>
          <p:cNvPr id="5" name="Rectangle 4">
            <a:extLst>
              <a:ext uri="{FF2B5EF4-FFF2-40B4-BE49-F238E27FC236}">
                <a16:creationId xmlns:a16="http://schemas.microsoft.com/office/drawing/2014/main" id="{ED170E72-5B11-4726-BFA3-E4F913A2C2E0}"/>
              </a:ext>
            </a:extLst>
          </p:cNvPr>
          <p:cNvSpPr/>
          <p:nvPr/>
        </p:nvSpPr>
        <p:spPr>
          <a:xfrm>
            <a:off x="339310" y="380736"/>
            <a:ext cx="8465378" cy="5016758"/>
          </a:xfrm>
          <a:prstGeom prst="rect">
            <a:avLst/>
          </a:prstGeom>
          <a:solidFill>
            <a:schemeClr val="lt1">
              <a:alpha val="82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1" baseline="30000" dirty="0">
                <a:solidFill>
                  <a:srgbClr val="000000"/>
                </a:solidFill>
                <a:latin typeface="&amp;quot"/>
              </a:rPr>
              <a:t>19 </a:t>
            </a:r>
            <a:r>
              <a:rPr lang="en-US" sz="3200" dirty="0">
                <a:solidFill>
                  <a:srgbClr val="000000"/>
                </a:solidFill>
                <a:latin typeface="&amp;quot"/>
              </a:rPr>
              <a:t>Now those who were scattered after the persecution that arose over Stephen traveled as far as Phoenicia, Cyprus, and Antioch, preaching the word to no one but the Jews only. </a:t>
            </a:r>
            <a:r>
              <a:rPr lang="en-US" sz="3200" b="1" baseline="30000" dirty="0">
                <a:solidFill>
                  <a:srgbClr val="000000"/>
                </a:solidFill>
                <a:latin typeface="&amp;quot"/>
              </a:rPr>
              <a:t>20 </a:t>
            </a:r>
            <a:r>
              <a:rPr lang="en-US" sz="3200" dirty="0">
                <a:solidFill>
                  <a:srgbClr val="000000"/>
                </a:solidFill>
                <a:latin typeface="&amp;quot"/>
              </a:rPr>
              <a:t>But some of them were men from Cyprus and Cyrene, who, when they had come to Antioch, spoke to the Hellenists, preaching the Lord Jesus. </a:t>
            </a:r>
            <a:r>
              <a:rPr lang="en-US" sz="3200" b="1" baseline="30000" dirty="0">
                <a:solidFill>
                  <a:srgbClr val="000000"/>
                </a:solidFill>
                <a:latin typeface="&amp;quot"/>
              </a:rPr>
              <a:t>21 </a:t>
            </a:r>
            <a:r>
              <a:rPr lang="en-US" sz="3200" dirty="0">
                <a:solidFill>
                  <a:srgbClr val="000000"/>
                </a:solidFill>
                <a:latin typeface="&amp;quot"/>
              </a:rPr>
              <a:t>And the hand of the Lord was with them, and a great number believed and turned to the Lord.</a:t>
            </a:r>
          </a:p>
          <a:p>
            <a:r>
              <a:rPr lang="en-US" sz="3200" dirty="0">
                <a:solidFill>
                  <a:srgbClr val="000000"/>
                </a:solidFill>
                <a:latin typeface="&amp;quot"/>
              </a:rPr>
              <a:t>													</a:t>
            </a:r>
            <a:r>
              <a:rPr lang="en-US" sz="3200" i="1" dirty="0">
                <a:solidFill>
                  <a:srgbClr val="000000"/>
                </a:solidFill>
                <a:latin typeface="&amp;quot"/>
              </a:rPr>
              <a:t>Acts 11:19-21</a:t>
            </a:r>
            <a:endParaRPr lang="en-US" sz="3200" i="1" dirty="0"/>
          </a:p>
        </p:txBody>
      </p:sp>
    </p:spTree>
    <p:extLst>
      <p:ext uri="{BB962C8B-B14F-4D97-AF65-F5344CB8AC3E}">
        <p14:creationId xmlns:p14="http://schemas.microsoft.com/office/powerpoint/2010/main" val="468153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mat on the floor&#10;&#10;Description automatically generated">
            <a:extLst>
              <a:ext uri="{FF2B5EF4-FFF2-40B4-BE49-F238E27FC236}">
                <a16:creationId xmlns:a16="http://schemas.microsoft.com/office/drawing/2014/main" id="{C490BB46-AD64-4721-BC87-4678948FEA30}"/>
              </a:ext>
            </a:extLst>
          </p:cNvPr>
          <p:cNvPicPr>
            <a:picLocks noChangeAspect="1"/>
          </p:cNvPicPr>
          <p:nvPr/>
        </p:nvPicPr>
        <p:blipFill rotWithShape="1">
          <a:blip r:embed="rId2">
            <a:extLst>
              <a:ext uri="{28A0092B-C50C-407E-A947-70E740481C1C}">
                <a14:useLocalDpi xmlns:a14="http://schemas.microsoft.com/office/drawing/2010/main" val="0"/>
              </a:ext>
            </a:extLst>
          </a:blip>
          <a:srcRect l="12377" r="14452"/>
          <a:stretch/>
        </p:blipFill>
        <p:spPr>
          <a:xfrm>
            <a:off x="241299" y="321733"/>
            <a:ext cx="8661401" cy="6214534"/>
          </a:xfrm>
          <a:prstGeom prst="rect">
            <a:avLst/>
          </a:prstGeom>
        </p:spPr>
      </p:pic>
      <p:sp>
        <p:nvSpPr>
          <p:cNvPr id="4" name="TextBox 3">
            <a:extLst>
              <a:ext uri="{FF2B5EF4-FFF2-40B4-BE49-F238E27FC236}">
                <a16:creationId xmlns:a16="http://schemas.microsoft.com/office/drawing/2014/main" id="{7CCFC722-01B9-481F-99D6-51EC3591D763}"/>
              </a:ext>
            </a:extLst>
          </p:cNvPr>
          <p:cNvSpPr txBox="1"/>
          <p:nvPr/>
        </p:nvSpPr>
        <p:spPr>
          <a:xfrm>
            <a:off x="0" y="6197916"/>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the outsider. </a:t>
            </a:r>
          </a:p>
        </p:txBody>
      </p:sp>
      <p:sp>
        <p:nvSpPr>
          <p:cNvPr id="5" name="Rectangle 4">
            <a:extLst>
              <a:ext uri="{FF2B5EF4-FFF2-40B4-BE49-F238E27FC236}">
                <a16:creationId xmlns:a16="http://schemas.microsoft.com/office/drawing/2014/main" id="{ED170E72-5B11-4726-BFA3-E4F913A2C2E0}"/>
              </a:ext>
            </a:extLst>
          </p:cNvPr>
          <p:cNvSpPr/>
          <p:nvPr/>
        </p:nvSpPr>
        <p:spPr>
          <a:xfrm>
            <a:off x="339310" y="380736"/>
            <a:ext cx="8465378" cy="5016758"/>
          </a:xfrm>
          <a:prstGeom prst="rect">
            <a:avLst/>
          </a:prstGeom>
          <a:solidFill>
            <a:schemeClr val="lt1">
              <a:alpha val="82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US" sz="3200" b="1" baseline="30000" dirty="0"/>
              <a:t>22 </a:t>
            </a:r>
            <a:r>
              <a:rPr lang="en-US" sz="3200" dirty="0"/>
              <a:t>Then news of these things came to the ears of the church in Jerusalem, and they sent out Barnabas to go as far as Antioch. </a:t>
            </a:r>
            <a:r>
              <a:rPr lang="en-US" sz="3200" b="1" baseline="30000" dirty="0"/>
              <a:t>23 </a:t>
            </a:r>
            <a:r>
              <a:rPr lang="en-US" sz="3200" dirty="0"/>
              <a:t>When he came and had seen the grace of God, he was glad, and encouraged them all that with purpose of heart they should continue with the Lord. </a:t>
            </a:r>
            <a:r>
              <a:rPr lang="en-US" sz="3200" b="1" baseline="30000" dirty="0"/>
              <a:t>24 </a:t>
            </a:r>
            <a:r>
              <a:rPr lang="en-US" sz="3200" dirty="0"/>
              <a:t>For he was a good man, full of the Holy Spirit and of faith. And a great many people were added to the Lord.</a:t>
            </a:r>
            <a:r>
              <a:rPr lang="en-US" sz="3200" dirty="0">
                <a:solidFill>
                  <a:srgbClr val="000000"/>
                </a:solidFill>
                <a:latin typeface="&amp;quot"/>
              </a:rPr>
              <a:t>												</a:t>
            </a:r>
          </a:p>
          <a:p>
            <a:r>
              <a:rPr lang="en-US" sz="3200" i="1" dirty="0">
                <a:solidFill>
                  <a:srgbClr val="000000"/>
                </a:solidFill>
                <a:latin typeface="&amp;quot"/>
              </a:rPr>
              <a:t>													Acts 11:22-24</a:t>
            </a:r>
            <a:endParaRPr lang="en-US" sz="3200" i="1" dirty="0"/>
          </a:p>
        </p:txBody>
      </p:sp>
    </p:spTree>
    <p:extLst>
      <p:ext uri="{BB962C8B-B14F-4D97-AF65-F5344CB8AC3E}">
        <p14:creationId xmlns:p14="http://schemas.microsoft.com/office/powerpoint/2010/main" val="1561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indoor&#10;&#10;Description automatically generated">
            <a:extLst>
              <a:ext uri="{FF2B5EF4-FFF2-40B4-BE49-F238E27FC236}">
                <a16:creationId xmlns:a16="http://schemas.microsoft.com/office/drawing/2014/main" id="{7E411C70-D068-4E4F-898E-D8DF70C07333}"/>
              </a:ext>
            </a:extLst>
          </p:cNvPr>
          <p:cNvPicPr>
            <a:picLocks noChangeAspect="1"/>
          </p:cNvPicPr>
          <p:nvPr/>
        </p:nvPicPr>
        <p:blipFill>
          <a:blip r:embed="rId2" cstate="email">
            <a:extLst>
              <a:ext uri="{BEBA8EAE-BF5A-486C-A8C5-ECC9F3942E4B}">
                <a14:imgProps xmlns:a14="http://schemas.microsoft.com/office/drawing/2010/main">
                  <a14:imgLayer r:embed="rId3">
                    <a14:imgEffect>
                      <a14:artisticPhotocopy/>
                    </a14:imgEffect>
                  </a14:imgLayer>
                </a14:imgProps>
              </a:ext>
              <a:ext uri="{28A0092B-C50C-407E-A947-70E740481C1C}">
                <a14:useLocalDpi xmlns:a14="http://schemas.microsoft.com/office/drawing/2010/main"/>
              </a:ext>
            </a:extLst>
          </a:blip>
          <a:stretch>
            <a:fillRect/>
          </a:stretch>
        </p:blipFill>
        <p:spPr>
          <a:xfrm>
            <a:off x="4185557" y="305707"/>
            <a:ext cx="4653643" cy="2614501"/>
          </a:xfrm>
          <a:prstGeom prst="rect">
            <a:avLst/>
          </a:prstGeom>
          <a:ln>
            <a:solidFill>
              <a:schemeClr val="accent1"/>
            </a:solidFill>
          </a:ln>
        </p:spPr>
      </p:pic>
      <p:sp>
        <p:nvSpPr>
          <p:cNvPr id="4" name="TextBox 3">
            <a:extLst>
              <a:ext uri="{FF2B5EF4-FFF2-40B4-BE49-F238E27FC236}">
                <a16:creationId xmlns:a16="http://schemas.microsoft.com/office/drawing/2014/main" id="{A4F67931-60B4-455B-BA29-D9DFC20FFFF8}"/>
              </a:ext>
            </a:extLst>
          </p:cNvPr>
          <p:cNvSpPr txBox="1"/>
          <p:nvPr/>
        </p:nvSpPr>
        <p:spPr>
          <a:xfrm>
            <a:off x="0" y="6016487"/>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multiple people. </a:t>
            </a:r>
          </a:p>
        </p:txBody>
      </p:sp>
      <p:sp>
        <p:nvSpPr>
          <p:cNvPr id="5" name="Rectangle 4">
            <a:extLst>
              <a:ext uri="{FF2B5EF4-FFF2-40B4-BE49-F238E27FC236}">
                <a16:creationId xmlns:a16="http://schemas.microsoft.com/office/drawing/2014/main" id="{D135F24C-489D-42BF-BB71-A717B94C17A5}"/>
              </a:ext>
            </a:extLst>
          </p:cNvPr>
          <p:cNvSpPr/>
          <p:nvPr/>
        </p:nvSpPr>
        <p:spPr>
          <a:xfrm>
            <a:off x="152400" y="3319167"/>
            <a:ext cx="8839200" cy="2062103"/>
          </a:xfrm>
          <a:prstGeom prst="rect">
            <a:avLst/>
          </a:prstGeom>
        </p:spPr>
        <p:txBody>
          <a:bodyPr wrap="square">
            <a:spAutoFit/>
          </a:bodyPr>
          <a:lstStyle/>
          <a:p>
            <a:r>
              <a:rPr lang="en-US" sz="3200" dirty="0">
                <a:solidFill>
                  <a:srgbClr val="000000"/>
                </a:solidFill>
              </a:rPr>
              <a:t>And Barnabas and Saul returned from Jerusalem when they had fulfilled their ministry, and they also took with them John whose surname was Mark.</a:t>
            </a:r>
          </a:p>
          <a:p>
            <a:r>
              <a:rPr lang="en-US" sz="3200" dirty="0">
                <a:solidFill>
                  <a:srgbClr val="000000"/>
                </a:solidFill>
              </a:rPr>
              <a:t>														</a:t>
            </a:r>
            <a:r>
              <a:rPr lang="en-US" sz="3200" i="1" dirty="0">
                <a:solidFill>
                  <a:srgbClr val="000000"/>
                </a:solidFill>
              </a:rPr>
              <a:t>Acts 12:25</a:t>
            </a:r>
            <a:endParaRPr lang="en-US" sz="3200" i="1" dirty="0"/>
          </a:p>
        </p:txBody>
      </p:sp>
    </p:spTree>
    <p:extLst>
      <p:ext uri="{BB962C8B-B14F-4D97-AF65-F5344CB8AC3E}">
        <p14:creationId xmlns:p14="http://schemas.microsoft.com/office/powerpoint/2010/main" val="4115727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F67931-60B4-455B-BA29-D9DFC20FFFF8}"/>
              </a:ext>
            </a:extLst>
          </p:cNvPr>
          <p:cNvSpPr txBox="1"/>
          <p:nvPr/>
        </p:nvSpPr>
        <p:spPr>
          <a:xfrm>
            <a:off x="0" y="152716"/>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who need another chance. </a:t>
            </a:r>
          </a:p>
        </p:txBody>
      </p:sp>
      <p:pic>
        <p:nvPicPr>
          <p:cNvPr id="6" name="Picture 5">
            <a:extLst>
              <a:ext uri="{FF2B5EF4-FFF2-40B4-BE49-F238E27FC236}">
                <a16:creationId xmlns:a16="http://schemas.microsoft.com/office/drawing/2014/main" id="{EB22B032-70A3-4105-8DA6-AF757682150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2000" y="3222171"/>
            <a:ext cx="4577568" cy="3635829"/>
          </a:xfrm>
          <a:prstGeom prst="rect">
            <a:avLst/>
          </a:prstGeom>
        </p:spPr>
      </p:pic>
      <p:sp>
        <p:nvSpPr>
          <p:cNvPr id="7" name="Rectangle 6">
            <a:extLst>
              <a:ext uri="{FF2B5EF4-FFF2-40B4-BE49-F238E27FC236}">
                <a16:creationId xmlns:a16="http://schemas.microsoft.com/office/drawing/2014/main" id="{4942B224-964F-42E6-B632-A0DE526223AA}"/>
              </a:ext>
            </a:extLst>
          </p:cNvPr>
          <p:cNvSpPr/>
          <p:nvPr/>
        </p:nvSpPr>
        <p:spPr>
          <a:xfrm>
            <a:off x="118898" y="799047"/>
            <a:ext cx="6741886" cy="4031873"/>
          </a:xfrm>
          <a:prstGeom prst="rect">
            <a:avLst/>
          </a:prstGeom>
        </p:spPr>
        <p:txBody>
          <a:bodyPr wrap="square">
            <a:spAutoFit/>
          </a:bodyPr>
          <a:lstStyle/>
          <a:p>
            <a:r>
              <a:rPr lang="en-US" sz="3200" b="1" baseline="30000" dirty="0">
                <a:solidFill>
                  <a:srgbClr val="000000"/>
                </a:solidFill>
                <a:latin typeface="&amp;quot"/>
              </a:rPr>
              <a:t>36 </a:t>
            </a:r>
            <a:r>
              <a:rPr lang="en-US" sz="3200" dirty="0">
                <a:solidFill>
                  <a:srgbClr val="000000"/>
                </a:solidFill>
                <a:latin typeface="&amp;quot"/>
              </a:rPr>
              <a:t>Then after some days Paul said to Barnabas, “Let us now go back and visit our brethren in every city where we have preached the word of the Lord, and see how they are doing.” </a:t>
            </a:r>
            <a:r>
              <a:rPr lang="en-US" sz="3200" b="1" baseline="30000" dirty="0">
                <a:solidFill>
                  <a:srgbClr val="000000"/>
                </a:solidFill>
                <a:latin typeface="&amp;quot"/>
              </a:rPr>
              <a:t>37 </a:t>
            </a:r>
            <a:r>
              <a:rPr lang="en-US" sz="3200" dirty="0">
                <a:solidFill>
                  <a:srgbClr val="000000"/>
                </a:solidFill>
                <a:latin typeface="&amp;quot"/>
              </a:rPr>
              <a:t>Now Barnabas was determined to take with them John called Mark.</a:t>
            </a:r>
          </a:p>
          <a:p>
            <a:r>
              <a:rPr lang="en-US" sz="3200" i="1" dirty="0">
                <a:solidFill>
                  <a:srgbClr val="000000"/>
                </a:solidFill>
                <a:latin typeface="&amp;quot"/>
              </a:rPr>
              <a:t>							Acts 15:36-37</a:t>
            </a:r>
            <a:endParaRPr lang="en-US" sz="3200" i="1" dirty="0"/>
          </a:p>
        </p:txBody>
      </p:sp>
    </p:spTree>
    <p:extLst>
      <p:ext uri="{BB962C8B-B14F-4D97-AF65-F5344CB8AC3E}">
        <p14:creationId xmlns:p14="http://schemas.microsoft.com/office/powerpoint/2010/main" val="2400565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F67931-60B4-455B-BA29-D9DFC20FFFF8}"/>
              </a:ext>
            </a:extLst>
          </p:cNvPr>
          <p:cNvSpPr txBox="1"/>
          <p:nvPr/>
        </p:nvSpPr>
        <p:spPr>
          <a:xfrm>
            <a:off x="0" y="152716"/>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who need another chance. </a:t>
            </a:r>
          </a:p>
        </p:txBody>
      </p:sp>
      <p:pic>
        <p:nvPicPr>
          <p:cNvPr id="6" name="Picture 5">
            <a:extLst>
              <a:ext uri="{FF2B5EF4-FFF2-40B4-BE49-F238E27FC236}">
                <a16:creationId xmlns:a16="http://schemas.microsoft.com/office/drawing/2014/main" id="{EB22B032-70A3-4105-8DA6-AF757682150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2000" y="3222171"/>
            <a:ext cx="4577568" cy="3635829"/>
          </a:xfrm>
          <a:prstGeom prst="rect">
            <a:avLst/>
          </a:prstGeom>
        </p:spPr>
      </p:pic>
      <p:sp>
        <p:nvSpPr>
          <p:cNvPr id="7" name="Rectangle 6">
            <a:extLst>
              <a:ext uri="{FF2B5EF4-FFF2-40B4-BE49-F238E27FC236}">
                <a16:creationId xmlns:a16="http://schemas.microsoft.com/office/drawing/2014/main" id="{4942B224-964F-42E6-B632-A0DE526223AA}"/>
              </a:ext>
            </a:extLst>
          </p:cNvPr>
          <p:cNvSpPr/>
          <p:nvPr/>
        </p:nvSpPr>
        <p:spPr>
          <a:xfrm>
            <a:off x="118898" y="799047"/>
            <a:ext cx="6741886" cy="5509200"/>
          </a:xfrm>
          <a:prstGeom prst="rect">
            <a:avLst/>
          </a:prstGeom>
          <a:solidFill>
            <a:schemeClr val="lt1">
              <a:alpha val="74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200" b="1" baseline="30000" dirty="0"/>
              <a:t>38 </a:t>
            </a:r>
            <a:r>
              <a:rPr lang="en-US" sz="3200" dirty="0"/>
              <a:t>But Paul insisted that they should not take with them the one who had departed from them in Pamphylia, and had not gone with them to the work. </a:t>
            </a:r>
            <a:r>
              <a:rPr lang="en-US" sz="3200" b="1" baseline="30000" dirty="0"/>
              <a:t>39 </a:t>
            </a:r>
            <a:r>
              <a:rPr lang="en-US" sz="3200" dirty="0"/>
              <a:t>Then the contention became so sharp that they parted from one another. And so Barnabas took Mark and sailed to Cyprus; </a:t>
            </a:r>
            <a:r>
              <a:rPr lang="en-US" sz="3200" b="1" baseline="30000" dirty="0"/>
              <a:t>40 </a:t>
            </a:r>
            <a:r>
              <a:rPr lang="en-US" sz="3200" dirty="0"/>
              <a:t>but Paul chose Silas and departed, being commended by the brethren to the grace of God.</a:t>
            </a:r>
          </a:p>
          <a:p>
            <a:r>
              <a:rPr lang="en-US" sz="3200" dirty="0"/>
              <a:t>							</a:t>
            </a:r>
            <a:r>
              <a:rPr lang="en-US" sz="3200" i="1" dirty="0"/>
              <a:t>Acts 15:38-40</a:t>
            </a:r>
          </a:p>
        </p:txBody>
      </p:sp>
    </p:spTree>
    <p:extLst>
      <p:ext uri="{BB962C8B-B14F-4D97-AF65-F5344CB8AC3E}">
        <p14:creationId xmlns:p14="http://schemas.microsoft.com/office/powerpoint/2010/main" val="1613096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0AEEDD-DB4B-456D-B8BA-A5EB1F443746}"/>
              </a:ext>
            </a:extLst>
          </p:cNvPr>
          <p:cNvSpPr txBox="1"/>
          <p:nvPr/>
        </p:nvSpPr>
        <p:spPr>
          <a:xfrm>
            <a:off x="0" y="92765"/>
            <a:ext cx="9024730" cy="2062103"/>
          </a:xfrm>
          <a:prstGeom prst="rect">
            <a:avLst/>
          </a:prstGeom>
          <a:noFill/>
        </p:spPr>
        <p:txBody>
          <a:bodyPr wrap="square" rtlCol="0">
            <a:spAutoFit/>
          </a:bodyPr>
          <a:lstStyle/>
          <a:p>
            <a:r>
              <a:rPr lang="en-US" sz="3200" dirty="0"/>
              <a:t>Aristarchus my fellow prisoner greets you, with Mark the cousin of Barnabas (about whom you received instructions: if he comes to you, welcome him)</a:t>
            </a:r>
          </a:p>
          <a:p>
            <a:r>
              <a:rPr lang="en-US" sz="3200" dirty="0"/>
              <a:t>													</a:t>
            </a:r>
            <a:r>
              <a:rPr lang="en-US" sz="3200" i="1" dirty="0"/>
              <a:t>Colossians 4:10</a:t>
            </a:r>
          </a:p>
        </p:txBody>
      </p:sp>
      <p:sp>
        <p:nvSpPr>
          <p:cNvPr id="3" name="TextBox 2">
            <a:extLst>
              <a:ext uri="{FF2B5EF4-FFF2-40B4-BE49-F238E27FC236}">
                <a16:creationId xmlns:a16="http://schemas.microsoft.com/office/drawing/2014/main" id="{FDF2658F-92D8-48B6-ABCA-5C845A6CEE17}"/>
              </a:ext>
            </a:extLst>
          </p:cNvPr>
          <p:cNvSpPr txBox="1"/>
          <p:nvPr/>
        </p:nvSpPr>
        <p:spPr>
          <a:xfrm>
            <a:off x="59635" y="2503966"/>
            <a:ext cx="9024730" cy="2062103"/>
          </a:xfrm>
          <a:prstGeom prst="rect">
            <a:avLst/>
          </a:prstGeom>
          <a:noFill/>
        </p:spPr>
        <p:txBody>
          <a:bodyPr wrap="square" rtlCol="0">
            <a:spAutoFit/>
          </a:bodyPr>
          <a:lstStyle/>
          <a:p>
            <a:r>
              <a:rPr lang="en-US" sz="3200" b="1" baseline="30000" dirty="0"/>
              <a:t>23 </a:t>
            </a:r>
            <a:r>
              <a:rPr lang="en-US" sz="3200" dirty="0"/>
              <a:t>Epaphras, my fellow prisoner in Christ Jesus, greets you, </a:t>
            </a:r>
            <a:r>
              <a:rPr lang="en-US" sz="3200" b="1" baseline="30000" dirty="0"/>
              <a:t>24 </a:t>
            </a:r>
            <a:r>
              <a:rPr lang="en-US" sz="3200" dirty="0"/>
              <a:t>as do Mark, Aristarchus, Demas, Luke, my fellow laborers.																											</a:t>
            </a:r>
            <a:r>
              <a:rPr lang="en-US" sz="3200" i="1" dirty="0"/>
              <a:t>Philemon 23-24</a:t>
            </a:r>
          </a:p>
        </p:txBody>
      </p:sp>
      <p:sp>
        <p:nvSpPr>
          <p:cNvPr id="4" name="Rectangle 3">
            <a:extLst>
              <a:ext uri="{FF2B5EF4-FFF2-40B4-BE49-F238E27FC236}">
                <a16:creationId xmlns:a16="http://schemas.microsoft.com/office/drawing/2014/main" id="{2DCED80A-2267-416B-BD08-9B4FB1867D34}"/>
              </a:ext>
            </a:extLst>
          </p:cNvPr>
          <p:cNvSpPr/>
          <p:nvPr/>
        </p:nvSpPr>
        <p:spPr>
          <a:xfrm>
            <a:off x="59635" y="4915167"/>
            <a:ext cx="9024730" cy="1569660"/>
          </a:xfrm>
          <a:prstGeom prst="rect">
            <a:avLst/>
          </a:prstGeom>
        </p:spPr>
        <p:txBody>
          <a:bodyPr wrap="square">
            <a:spAutoFit/>
          </a:bodyPr>
          <a:lstStyle/>
          <a:p>
            <a:r>
              <a:rPr lang="en-US" sz="3200" dirty="0">
                <a:solidFill>
                  <a:srgbClr val="000000"/>
                </a:solidFill>
              </a:rPr>
              <a:t>Only Luke is with me. Get Mark and bring him with you, for he is useful to me for ministry.</a:t>
            </a:r>
          </a:p>
          <a:p>
            <a:r>
              <a:rPr lang="en-US" sz="3200" dirty="0">
                <a:solidFill>
                  <a:srgbClr val="000000"/>
                </a:solidFill>
              </a:rPr>
              <a:t>													</a:t>
            </a:r>
            <a:r>
              <a:rPr lang="en-US" sz="3200" i="1" dirty="0">
                <a:solidFill>
                  <a:srgbClr val="000000"/>
                </a:solidFill>
              </a:rPr>
              <a:t>2 Timothy 4:11</a:t>
            </a:r>
            <a:endParaRPr lang="en-US" sz="3200" i="1" dirty="0"/>
          </a:p>
        </p:txBody>
      </p:sp>
    </p:spTree>
    <p:extLst>
      <p:ext uri="{BB962C8B-B14F-4D97-AF65-F5344CB8AC3E}">
        <p14:creationId xmlns:p14="http://schemas.microsoft.com/office/powerpoint/2010/main" val="615684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F67931-60B4-455B-BA29-D9DFC20FFFF8}"/>
              </a:ext>
            </a:extLst>
          </p:cNvPr>
          <p:cNvSpPr txBox="1"/>
          <p:nvPr/>
        </p:nvSpPr>
        <p:spPr>
          <a:xfrm>
            <a:off x="0" y="152716"/>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Even encouragers need encouragement. </a:t>
            </a:r>
          </a:p>
        </p:txBody>
      </p:sp>
      <p:pic>
        <p:nvPicPr>
          <p:cNvPr id="6" name="Picture 5">
            <a:extLst>
              <a:ext uri="{FF2B5EF4-FFF2-40B4-BE49-F238E27FC236}">
                <a16:creationId xmlns:a16="http://schemas.microsoft.com/office/drawing/2014/main" id="{EB22B032-70A3-4105-8DA6-AF757682150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2000" y="3222171"/>
            <a:ext cx="4577568" cy="3635829"/>
          </a:xfrm>
          <a:prstGeom prst="rect">
            <a:avLst/>
          </a:prstGeom>
        </p:spPr>
      </p:pic>
      <p:sp>
        <p:nvSpPr>
          <p:cNvPr id="7" name="Rectangle 6">
            <a:extLst>
              <a:ext uri="{FF2B5EF4-FFF2-40B4-BE49-F238E27FC236}">
                <a16:creationId xmlns:a16="http://schemas.microsoft.com/office/drawing/2014/main" id="{4942B224-964F-42E6-B632-A0DE526223AA}"/>
              </a:ext>
            </a:extLst>
          </p:cNvPr>
          <p:cNvSpPr/>
          <p:nvPr/>
        </p:nvSpPr>
        <p:spPr>
          <a:xfrm>
            <a:off x="118898" y="856357"/>
            <a:ext cx="6891502" cy="6001643"/>
          </a:xfrm>
          <a:prstGeom prst="rect">
            <a:avLst/>
          </a:prstGeom>
          <a:solidFill>
            <a:schemeClr val="lt1">
              <a:alpha val="74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200" b="1" baseline="30000" dirty="0"/>
              <a:t>11 </a:t>
            </a:r>
            <a:r>
              <a:rPr lang="en-US" sz="3200" dirty="0"/>
              <a:t>Now when Peter had come to Antioch, I withstood him to his face, because he was to be blamed; </a:t>
            </a:r>
            <a:r>
              <a:rPr lang="en-US" sz="3200" b="1" baseline="30000" dirty="0"/>
              <a:t>12 </a:t>
            </a:r>
            <a:r>
              <a:rPr lang="en-US" sz="3200" dirty="0"/>
              <a:t>for before certain men came from James, he would eat with the Gentiles; but when they came, he withdrew and separated himself, fearing those who were of the circumcision. </a:t>
            </a:r>
            <a:r>
              <a:rPr lang="en-US" sz="3200" b="1" baseline="30000" dirty="0"/>
              <a:t>13 </a:t>
            </a:r>
            <a:r>
              <a:rPr lang="en-US" sz="3200" dirty="0"/>
              <a:t>And the rest of the Jews also played the hypocrite with him, so that</a:t>
            </a:r>
            <a:r>
              <a:rPr lang="en-US" sz="3200" b="1" dirty="0"/>
              <a:t> even Barnabas was carried away </a:t>
            </a:r>
            <a:r>
              <a:rPr lang="en-US" sz="3200" dirty="0"/>
              <a:t>with their hypocrisy.</a:t>
            </a:r>
          </a:p>
          <a:p>
            <a:r>
              <a:rPr lang="en-US" sz="3200" i="1" dirty="0"/>
              <a:t>                          Galatians 2:11-13</a:t>
            </a:r>
          </a:p>
        </p:txBody>
      </p:sp>
    </p:spTree>
    <p:extLst>
      <p:ext uri="{BB962C8B-B14F-4D97-AF65-F5344CB8AC3E}">
        <p14:creationId xmlns:p14="http://schemas.microsoft.com/office/powerpoint/2010/main" val="1272729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A566E4-8228-493C-94C2-659F8F80044B}"/>
              </a:ext>
            </a:extLst>
          </p:cNvPr>
          <p:cNvSpPr/>
          <p:nvPr/>
        </p:nvSpPr>
        <p:spPr>
          <a:xfrm>
            <a:off x="152400" y="1905506"/>
            <a:ext cx="8839200" cy="3046988"/>
          </a:xfrm>
          <a:prstGeom prst="rect">
            <a:avLst/>
          </a:prstGeom>
        </p:spPr>
        <p:txBody>
          <a:bodyPr wrap="square">
            <a:spAutoFit/>
          </a:bodyPr>
          <a:lstStyle/>
          <a:p>
            <a:r>
              <a:rPr lang="en-US" sz="3200" b="1" baseline="30000" dirty="0">
                <a:solidFill>
                  <a:schemeClr val="bg1"/>
                </a:solidFill>
                <a:latin typeface="&amp;quot"/>
              </a:rPr>
              <a:t>36 </a:t>
            </a:r>
            <a:r>
              <a:rPr lang="en-US" sz="3200" b="1" dirty="0">
                <a:solidFill>
                  <a:srgbClr val="FFFF00"/>
                </a:solidFill>
                <a:latin typeface="&amp;quot"/>
              </a:rPr>
              <a:t>Thus Joseph, who was also called by the apostles Barnabas (which means son of encouragement), </a:t>
            </a:r>
            <a:r>
              <a:rPr lang="en-US" sz="3200" dirty="0">
                <a:solidFill>
                  <a:schemeClr val="bg1"/>
                </a:solidFill>
                <a:latin typeface="&amp;quot"/>
              </a:rPr>
              <a:t>a Levite, a native of Cyprus,</a:t>
            </a:r>
            <a:r>
              <a:rPr lang="en-US" sz="3200" dirty="0">
                <a:solidFill>
                  <a:schemeClr val="bg1"/>
                </a:solidFill>
                <a:latin typeface="Helvetica Neue"/>
              </a:rPr>
              <a:t> </a:t>
            </a:r>
            <a:r>
              <a:rPr lang="en-US" sz="3200" b="1" baseline="30000" dirty="0">
                <a:solidFill>
                  <a:schemeClr val="bg1"/>
                </a:solidFill>
                <a:latin typeface="&amp;quot"/>
              </a:rPr>
              <a:t>37 </a:t>
            </a:r>
            <a:r>
              <a:rPr lang="en-US" sz="3200" dirty="0">
                <a:solidFill>
                  <a:schemeClr val="bg1"/>
                </a:solidFill>
                <a:latin typeface="&amp;quot"/>
              </a:rPr>
              <a:t>sold a field that belonged to him and brought the money and laid it at the apostles' feet.</a:t>
            </a:r>
          </a:p>
          <a:p>
            <a:r>
              <a:rPr lang="en-US" sz="3200" dirty="0">
                <a:solidFill>
                  <a:schemeClr val="bg1"/>
                </a:solidFill>
                <a:latin typeface="&amp;quot"/>
              </a:rPr>
              <a:t>														</a:t>
            </a:r>
            <a:r>
              <a:rPr lang="en-US" sz="3200" i="1" dirty="0">
                <a:solidFill>
                  <a:schemeClr val="bg1"/>
                </a:solidFill>
                <a:latin typeface="&amp;quot"/>
              </a:rPr>
              <a:t>Acts 4:36-37</a:t>
            </a:r>
            <a:endParaRPr lang="en-US" sz="3200" i="1" dirty="0">
              <a:solidFill>
                <a:schemeClr val="bg1"/>
              </a:solidFill>
            </a:endParaRPr>
          </a:p>
        </p:txBody>
      </p:sp>
    </p:spTree>
    <p:extLst>
      <p:ext uri="{BB962C8B-B14F-4D97-AF65-F5344CB8AC3E}">
        <p14:creationId xmlns:p14="http://schemas.microsoft.com/office/powerpoint/2010/main" val="3400618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4FCFD-1F4F-465E-B3CA-354A0146A7F9}"/>
              </a:ext>
            </a:extLst>
          </p:cNvPr>
          <p:cNvSpPr>
            <a:spLocks noGrp="1"/>
          </p:cNvSpPr>
          <p:nvPr>
            <p:ph type="ctrTitle"/>
          </p:nvPr>
        </p:nvSpPr>
        <p:spPr>
          <a:xfrm>
            <a:off x="132524" y="5091762"/>
            <a:ext cx="6095998" cy="1264588"/>
          </a:xfrm>
        </p:spPr>
        <p:txBody>
          <a:bodyPr anchor="ctr">
            <a:noAutofit/>
          </a:bodyPr>
          <a:lstStyle/>
          <a:p>
            <a:pPr algn="r"/>
            <a:r>
              <a:rPr lang="en-US" sz="4800" dirty="0"/>
              <a:t>Learning from Barnabas</a:t>
            </a:r>
          </a:p>
        </p:txBody>
      </p:sp>
      <p:pic>
        <p:nvPicPr>
          <p:cNvPr id="5" name="Picture 4" descr="A picture containing floor&#10;&#10;Description automatically generated">
            <a:extLst>
              <a:ext uri="{FF2B5EF4-FFF2-40B4-BE49-F238E27FC236}">
                <a16:creationId xmlns:a16="http://schemas.microsoft.com/office/drawing/2014/main" id="{2287EA2B-BB62-4069-A700-C06EC03735D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987" y="10"/>
            <a:ext cx="9143999" cy="4571990"/>
          </a:xfrm>
          <a:prstGeom prst="rect">
            <a:avLst/>
          </a:prstGeom>
        </p:spPr>
      </p:pic>
      <p:cxnSp>
        <p:nvCxnSpPr>
          <p:cNvPr id="10" name="Straight Connector 9">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64054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4FCFD-1F4F-465E-B3CA-354A0146A7F9}"/>
              </a:ext>
            </a:extLst>
          </p:cNvPr>
          <p:cNvSpPr>
            <a:spLocks noGrp="1"/>
          </p:cNvSpPr>
          <p:nvPr>
            <p:ph type="ctrTitle"/>
          </p:nvPr>
        </p:nvSpPr>
        <p:spPr>
          <a:xfrm>
            <a:off x="132524" y="5091762"/>
            <a:ext cx="6095998" cy="1264588"/>
          </a:xfrm>
        </p:spPr>
        <p:txBody>
          <a:bodyPr anchor="ctr">
            <a:noAutofit/>
          </a:bodyPr>
          <a:lstStyle/>
          <a:p>
            <a:pPr algn="r"/>
            <a:r>
              <a:rPr lang="en-US" sz="4800" dirty="0"/>
              <a:t>Learning from Barnabas</a:t>
            </a:r>
          </a:p>
        </p:txBody>
      </p:sp>
      <p:pic>
        <p:nvPicPr>
          <p:cNvPr id="5" name="Picture 4" descr="A picture containing floor&#10;&#10;Description automatically generated">
            <a:extLst>
              <a:ext uri="{FF2B5EF4-FFF2-40B4-BE49-F238E27FC236}">
                <a16:creationId xmlns:a16="http://schemas.microsoft.com/office/drawing/2014/main" id="{2287EA2B-BB62-4069-A700-C06EC03735D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987" y="10"/>
            <a:ext cx="9143999" cy="4571990"/>
          </a:xfrm>
          <a:prstGeom prst="rect">
            <a:avLst/>
          </a:prstGeom>
        </p:spPr>
      </p:pic>
      <p:cxnSp>
        <p:nvCxnSpPr>
          <p:cNvPr id="10" name="Straight Connector 9">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0416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252167F0-AC7B-4FBA-B72B-AF5BC6088B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0743" y="0"/>
            <a:ext cx="4135185" cy="3091543"/>
          </a:xfrm>
          <a:prstGeom prst="rect">
            <a:avLst/>
          </a:prstGeom>
        </p:spPr>
      </p:pic>
      <p:sp>
        <p:nvSpPr>
          <p:cNvPr id="5" name="TextBox 4">
            <a:extLst>
              <a:ext uri="{FF2B5EF4-FFF2-40B4-BE49-F238E27FC236}">
                <a16:creationId xmlns:a16="http://schemas.microsoft.com/office/drawing/2014/main" id="{9572B20C-CA25-447C-9C54-251F4A9BF0E3}"/>
              </a:ext>
            </a:extLst>
          </p:cNvPr>
          <p:cNvSpPr txBox="1"/>
          <p:nvPr/>
        </p:nvSpPr>
        <p:spPr>
          <a:xfrm>
            <a:off x="0" y="6016487"/>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in need. </a:t>
            </a:r>
          </a:p>
        </p:txBody>
      </p:sp>
    </p:spTree>
    <p:extLst>
      <p:ext uri="{BB962C8B-B14F-4D97-AF65-F5344CB8AC3E}">
        <p14:creationId xmlns:p14="http://schemas.microsoft.com/office/powerpoint/2010/main" val="1285249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252167F0-AC7B-4FBA-B72B-AF5BC6088B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0743" y="0"/>
            <a:ext cx="4135185" cy="3091543"/>
          </a:xfrm>
          <a:prstGeom prst="rect">
            <a:avLst/>
          </a:prstGeom>
        </p:spPr>
      </p:pic>
      <p:sp>
        <p:nvSpPr>
          <p:cNvPr id="5" name="TextBox 4">
            <a:extLst>
              <a:ext uri="{FF2B5EF4-FFF2-40B4-BE49-F238E27FC236}">
                <a16:creationId xmlns:a16="http://schemas.microsoft.com/office/drawing/2014/main" id="{9572B20C-CA25-447C-9C54-251F4A9BF0E3}"/>
              </a:ext>
            </a:extLst>
          </p:cNvPr>
          <p:cNvSpPr txBox="1"/>
          <p:nvPr/>
        </p:nvSpPr>
        <p:spPr>
          <a:xfrm>
            <a:off x="0" y="6016487"/>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in need. </a:t>
            </a:r>
          </a:p>
        </p:txBody>
      </p:sp>
      <p:sp>
        <p:nvSpPr>
          <p:cNvPr id="4" name="Rectangle 3">
            <a:extLst>
              <a:ext uri="{FF2B5EF4-FFF2-40B4-BE49-F238E27FC236}">
                <a16:creationId xmlns:a16="http://schemas.microsoft.com/office/drawing/2014/main" id="{132BF5D2-AB5A-46DE-97BD-C9EFEDACF39E}"/>
              </a:ext>
            </a:extLst>
          </p:cNvPr>
          <p:cNvSpPr/>
          <p:nvPr/>
        </p:nvSpPr>
        <p:spPr>
          <a:xfrm>
            <a:off x="0" y="829385"/>
            <a:ext cx="9144000" cy="4524315"/>
          </a:xfrm>
          <a:prstGeom prst="rect">
            <a:avLst/>
          </a:prstGeom>
          <a:gradFill>
            <a:gsLst>
              <a:gs pos="0">
                <a:schemeClr val="dk1">
                  <a:satMod val="103000"/>
                  <a:lumMod val="102000"/>
                  <a:tint val="94000"/>
                  <a:alpha val="20000"/>
                </a:schemeClr>
              </a:gs>
              <a:gs pos="50000">
                <a:schemeClr val="dk1">
                  <a:satMod val="110000"/>
                  <a:lumMod val="100000"/>
                  <a:shade val="100000"/>
                </a:schemeClr>
              </a:gs>
              <a:gs pos="100000">
                <a:schemeClr val="dk1">
                  <a:lumMod val="99000"/>
                  <a:satMod val="120000"/>
                  <a:shade val="78000"/>
                </a:schemeClr>
              </a:gs>
            </a:gsLst>
          </a:gradFill>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solidFill>
                  <a:schemeClr val="bg1"/>
                </a:solidFill>
                <a:latin typeface="&amp;quot"/>
              </a:rPr>
              <a:t>34 </a:t>
            </a:r>
            <a:r>
              <a:rPr lang="en-US" sz="3200" dirty="0">
                <a:solidFill>
                  <a:schemeClr val="bg1"/>
                </a:solidFill>
                <a:latin typeface="&amp;quot"/>
              </a:rPr>
              <a:t>There was not a needy person among them, for as many as were owners of lands or houses sold them and brought the proceeds of what was sold</a:t>
            </a:r>
            <a:r>
              <a:rPr lang="en-US" sz="3200" dirty="0">
                <a:solidFill>
                  <a:schemeClr val="bg1"/>
                </a:solidFill>
                <a:latin typeface="Helvetica Neue"/>
              </a:rPr>
              <a:t> </a:t>
            </a:r>
            <a:r>
              <a:rPr lang="en-US" sz="3200" b="1" baseline="30000" dirty="0">
                <a:solidFill>
                  <a:schemeClr val="bg1"/>
                </a:solidFill>
                <a:latin typeface="&amp;quot"/>
              </a:rPr>
              <a:t>35 </a:t>
            </a:r>
            <a:r>
              <a:rPr lang="en-US" sz="3200" dirty="0">
                <a:solidFill>
                  <a:schemeClr val="bg1"/>
                </a:solidFill>
                <a:latin typeface="&amp;quot"/>
              </a:rPr>
              <a:t>and laid it at the apostles' feet, and it was distributed to each as any had need.</a:t>
            </a:r>
            <a:r>
              <a:rPr lang="en-US" sz="3200" dirty="0">
                <a:solidFill>
                  <a:schemeClr val="bg1"/>
                </a:solidFill>
                <a:latin typeface="Helvetica Neue"/>
              </a:rPr>
              <a:t> </a:t>
            </a:r>
            <a:r>
              <a:rPr lang="en-US" sz="3200" b="1" baseline="30000" dirty="0">
                <a:solidFill>
                  <a:schemeClr val="bg1"/>
                </a:solidFill>
                <a:latin typeface="&amp;quot"/>
              </a:rPr>
              <a:t>36 </a:t>
            </a:r>
            <a:r>
              <a:rPr lang="en-US" sz="3200" dirty="0">
                <a:solidFill>
                  <a:schemeClr val="bg1"/>
                </a:solidFill>
                <a:latin typeface="&amp;quot"/>
              </a:rPr>
              <a:t>Thus Joseph, who was also called by the apostles Barnabas (which means son of encouragement), a Levite, a native of Cyprus,</a:t>
            </a:r>
            <a:r>
              <a:rPr lang="en-US" sz="3200" dirty="0">
                <a:solidFill>
                  <a:schemeClr val="bg1"/>
                </a:solidFill>
                <a:latin typeface="Helvetica Neue"/>
              </a:rPr>
              <a:t> </a:t>
            </a:r>
            <a:r>
              <a:rPr lang="en-US" sz="3200" b="1" baseline="30000" dirty="0">
                <a:solidFill>
                  <a:schemeClr val="bg1"/>
                </a:solidFill>
                <a:latin typeface="&amp;quot"/>
              </a:rPr>
              <a:t>37 </a:t>
            </a:r>
            <a:r>
              <a:rPr lang="en-US" sz="3200" dirty="0">
                <a:solidFill>
                  <a:schemeClr val="bg1"/>
                </a:solidFill>
                <a:latin typeface="&amp;quot"/>
              </a:rPr>
              <a:t>sold a field that belonged to him and brought the money and laid it at the apostles' feet. </a:t>
            </a:r>
            <a:r>
              <a:rPr lang="en-US" sz="3200" i="1" dirty="0">
                <a:solidFill>
                  <a:schemeClr val="bg1"/>
                </a:solidFill>
                <a:latin typeface="&amp;quot"/>
              </a:rPr>
              <a:t>Acts 4:34-37</a:t>
            </a:r>
            <a:endParaRPr lang="en-US" sz="3200" i="1" dirty="0">
              <a:solidFill>
                <a:schemeClr val="bg1"/>
              </a:solidFill>
            </a:endParaRPr>
          </a:p>
        </p:txBody>
      </p:sp>
    </p:spTree>
    <p:extLst>
      <p:ext uri="{BB962C8B-B14F-4D97-AF65-F5344CB8AC3E}">
        <p14:creationId xmlns:p14="http://schemas.microsoft.com/office/powerpoint/2010/main" val="2111893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handwear&#10;&#10;Description automatically generated">
            <a:extLst>
              <a:ext uri="{FF2B5EF4-FFF2-40B4-BE49-F238E27FC236}">
                <a16:creationId xmlns:a16="http://schemas.microsoft.com/office/drawing/2014/main" id="{73CA1747-B274-4EE4-9B6A-2441CE5CFEB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50060" y="195182"/>
            <a:ext cx="4393940" cy="4956629"/>
          </a:xfrm>
          <a:prstGeom prst="rect">
            <a:avLst/>
          </a:prstGeom>
        </p:spPr>
      </p:pic>
      <p:sp>
        <p:nvSpPr>
          <p:cNvPr id="4" name="TextBox 3">
            <a:extLst>
              <a:ext uri="{FF2B5EF4-FFF2-40B4-BE49-F238E27FC236}">
                <a16:creationId xmlns:a16="http://schemas.microsoft.com/office/drawing/2014/main" id="{1E9028CF-F0D2-48FA-A9D1-DCD229D6103E}"/>
              </a:ext>
            </a:extLst>
          </p:cNvPr>
          <p:cNvSpPr txBox="1"/>
          <p:nvPr/>
        </p:nvSpPr>
        <p:spPr>
          <a:xfrm>
            <a:off x="0" y="6016487"/>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who are feared. </a:t>
            </a:r>
          </a:p>
        </p:txBody>
      </p:sp>
      <p:sp>
        <p:nvSpPr>
          <p:cNvPr id="5" name="Rectangle 4">
            <a:extLst>
              <a:ext uri="{FF2B5EF4-FFF2-40B4-BE49-F238E27FC236}">
                <a16:creationId xmlns:a16="http://schemas.microsoft.com/office/drawing/2014/main" id="{2293B588-6A20-4800-8573-86F6E80344A2}"/>
              </a:ext>
            </a:extLst>
          </p:cNvPr>
          <p:cNvSpPr/>
          <p:nvPr/>
        </p:nvSpPr>
        <p:spPr>
          <a:xfrm>
            <a:off x="0" y="1043579"/>
            <a:ext cx="6756400" cy="2554545"/>
          </a:xfrm>
          <a:prstGeom prst="rect">
            <a:avLst/>
          </a:prstGeom>
          <a:solidFill>
            <a:schemeClr val="lt1">
              <a:alpha val="46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solidFill>
                  <a:srgbClr val="000000"/>
                </a:solidFill>
                <a:latin typeface="&amp;quot"/>
              </a:rPr>
              <a:t>And when he had come to Jerusalem, he attempted to join the disciples. And they were all afraid of him, for they did not believe that he was a disciple.</a:t>
            </a:r>
          </a:p>
          <a:p>
            <a:r>
              <a:rPr lang="en-US" sz="3200" i="1" dirty="0">
                <a:solidFill>
                  <a:srgbClr val="000000"/>
                </a:solidFill>
                <a:latin typeface="&amp;quot"/>
              </a:rPr>
              <a:t>									Acts 9:26</a:t>
            </a:r>
            <a:endParaRPr lang="en-US" sz="3200" i="1" dirty="0"/>
          </a:p>
        </p:txBody>
      </p:sp>
    </p:spTree>
    <p:extLst>
      <p:ext uri="{BB962C8B-B14F-4D97-AF65-F5344CB8AC3E}">
        <p14:creationId xmlns:p14="http://schemas.microsoft.com/office/powerpoint/2010/main" val="3483673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handwear&#10;&#10;Description automatically generated">
            <a:extLst>
              <a:ext uri="{FF2B5EF4-FFF2-40B4-BE49-F238E27FC236}">
                <a16:creationId xmlns:a16="http://schemas.microsoft.com/office/drawing/2014/main" id="{73CA1747-B274-4EE4-9B6A-2441CE5CFEB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50060" y="195182"/>
            <a:ext cx="4393940" cy="4956629"/>
          </a:xfrm>
          <a:prstGeom prst="rect">
            <a:avLst/>
          </a:prstGeom>
        </p:spPr>
      </p:pic>
      <p:sp>
        <p:nvSpPr>
          <p:cNvPr id="4" name="TextBox 3">
            <a:extLst>
              <a:ext uri="{FF2B5EF4-FFF2-40B4-BE49-F238E27FC236}">
                <a16:creationId xmlns:a16="http://schemas.microsoft.com/office/drawing/2014/main" id="{1E9028CF-F0D2-48FA-A9D1-DCD229D6103E}"/>
              </a:ext>
            </a:extLst>
          </p:cNvPr>
          <p:cNvSpPr txBox="1"/>
          <p:nvPr/>
        </p:nvSpPr>
        <p:spPr>
          <a:xfrm>
            <a:off x="0" y="6016487"/>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who are feared. </a:t>
            </a:r>
          </a:p>
        </p:txBody>
      </p:sp>
      <p:sp>
        <p:nvSpPr>
          <p:cNvPr id="5" name="Rectangle 4">
            <a:extLst>
              <a:ext uri="{FF2B5EF4-FFF2-40B4-BE49-F238E27FC236}">
                <a16:creationId xmlns:a16="http://schemas.microsoft.com/office/drawing/2014/main" id="{2293B588-6A20-4800-8573-86F6E80344A2}"/>
              </a:ext>
            </a:extLst>
          </p:cNvPr>
          <p:cNvSpPr/>
          <p:nvPr/>
        </p:nvSpPr>
        <p:spPr>
          <a:xfrm>
            <a:off x="0" y="1043579"/>
            <a:ext cx="6756400" cy="2554545"/>
          </a:xfrm>
          <a:prstGeom prst="rect">
            <a:avLst/>
          </a:prstGeom>
          <a:solidFill>
            <a:schemeClr val="lt1">
              <a:alpha val="46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t>But Saul was ravaging the church, and entering house after house, he dragged off men and women and committed them to prison.</a:t>
            </a:r>
          </a:p>
          <a:p>
            <a:r>
              <a:rPr lang="en-US" sz="3200" i="1" dirty="0">
                <a:solidFill>
                  <a:srgbClr val="000000"/>
                </a:solidFill>
                <a:latin typeface="&amp;quot"/>
              </a:rPr>
              <a:t>									Acts 8:3</a:t>
            </a:r>
            <a:endParaRPr lang="en-US" sz="3200" i="1" dirty="0"/>
          </a:p>
        </p:txBody>
      </p:sp>
    </p:spTree>
    <p:extLst>
      <p:ext uri="{BB962C8B-B14F-4D97-AF65-F5344CB8AC3E}">
        <p14:creationId xmlns:p14="http://schemas.microsoft.com/office/powerpoint/2010/main" val="2529988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handwear&#10;&#10;Description automatically generated">
            <a:extLst>
              <a:ext uri="{FF2B5EF4-FFF2-40B4-BE49-F238E27FC236}">
                <a16:creationId xmlns:a16="http://schemas.microsoft.com/office/drawing/2014/main" id="{73CA1747-B274-4EE4-9B6A-2441CE5CFEB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50060" y="195182"/>
            <a:ext cx="4393940" cy="4956629"/>
          </a:xfrm>
          <a:prstGeom prst="rect">
            <a:avLst/>
          </a:prstGeom>
        </p:spPr>
      </p:pic>
      <p:sp>
        <p:nvSpPr>
          <p:cNvPr id="4" name="TextBox 3">
            <a:extLst>
              <a:ext uri="{FF2B5EF4-FFF2-40B4-BE49-F238E27FC236}">
                <a16:creationId xmlns:a16="http://schemas.microsoft.com/office/drawing/2014/main" id="{1E9028CF-F0D2-48FA-A9D1-DCD229D6103E}"/>
              </a:ext>
            </a:extLst>
          </p:cNvPr>
          <p:cNvSpPr txBox="1"/>
          <p:nvPr/>
        </p:nvSpPr>
        <p:spPr>
          <a:xfrm>
            <a:off x="0" y="6016487"/>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who are feared. </a:t>
            </a:r>
          </a:p>
        </p:txBody>
      </p:sp>
      <p:sp>
        <p:nvSpPr>
          <p:cNvPr id="5" name="Rectangle 4">
            <a:extLst>
              <a:ext uri="{FF2B5EF4-FFF2-40B4-BE49-F238E27FC236}">
                <a16:creationId xmlns:a16="http://schemas.microsoft.com/office/drawing/2014/main" id="{2293B588-6A20-4800-8573-86F6E80344A2}"/>
              </a:ext>
            </a:extLst>
          </p:cNvPr>
          <p:cNvSpPr/>
          <p:nvPr/>
        </p:nvSpPr>
        <p:spPr>
          <a:xfrm>
            <a:off x="0" y="627496"/>
            <a:ext cx="6756400" cy="4524315"/>
          </a:xfrm>
          <a:prstGeom prst="rect">
            <a:avLst/>
          </a:prstGeom>
          <a:solidFill>
            <a:schemeClr val="lt1">
              <a:alpha val="46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t>But Saul, still breathing threats and murder against the disciples of the Lord, went to the high priest and asked him for letters to the synagogues at Damascus, so that if he found any belonging to the Way, men or women, he might bring them bound to Jerusalem.</a:t>
            </a:r>
          </a:p>
          <a:p>
            <a:r>
              <a:rPr lang="en-US" sz="3200" i="1" dirty="0">
                <a:solidFill>
                  <a:srgbClr val="000000"/>
                </a:solidFill>
                <a:latin typeface="&amp;quot"/>
              </a:rPr>
              <a:t>										Acts 9:1-2</a:t>
            </a:r>
            <a:endParaRPr lang="en-US" sz="3200" i="1" dirty="0"/>
          </a:p>
        </p:txBody>
      </p:sp>
    </p:spTree>
    <p:extLst>
      <p:ext uri="{BB962C8B-B14F-4D97-AF65-F5344CB8AC3E}">
        <p14:creationId xmlns:p14="http://schemas.microsoft.com/office/powerpoint/2010/main" val="2983016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handwear&#10;&#10;Description automatically generated">
            <a:extLst>
              <a:ext uri="{FF2B5EF4-FFF2-40B4-BE49-F238E27FC236}">
                <a16:creationId xmlns:a16="http://schemas.microsoft.com/office/drawing/2014/main" id="{73CA1747-B274-4EE4-9B6A-2441CE5CFEB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50060" y="195182"/>
            <a:ext cx="4393940" cy="4956629"/>
          </a:xfrm>
          <a:prstGeom prst="rect">
            <a:avLst/>
          </a:prstGeom>
        </p:spPr>
      </p:pic>
      <p:sp>
        <p:nvSpPr>
          <p:cNvPr id="4" name="TextBox 3">
            <a:extLst>
              <a:ext uri="{FF2B5EF4-FFF2-40B4-BE49-F238E27FC236}">
                <a16:creationId xmlns:a16="http://schemas.microsoft.com/office/drawing/2014/main" id="{1E9028CF-F0D2-48FA-A9D1-DCD229D6103E}"/>
              </a:ext>
            </a:extLst>
          </p:cNvPr>
          <p:cNvSpPr txBox="1"/>
          <p:nvPr/>
        </p:nvSpPr>
        <p:spPr>
          <a:xfrm>
            <a:off x="0" y="6016487"/>
            <a:ext cx="91440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dirty="0">
                <a:solidFill>
                  <a:schemeClr val="tx1"/>
                </a:solidFill>
              </a:rPr>
              <a:t>Be a friend of those who are feared. </a:t>
            </a:r>
          </a:p>
        </p:txBody>
      </p:sp>
      <p:sp>
        <p:nvSpPr>
          <p:cNvPr id="5" name="Rectangle 4">
            <a:extLst>
              <a:ext uri="{FF2B5EF4-FFF2-40B4-BE49-F238E27FC236}">
                <a16:creationId xmlns:a16="http://schemas.microsoft.com/office/drawing/2014/main" id="{2293B588-6A20-4800-8573-86F6E80344A2}"/>
              </a:ext>
            </a:extLst>
          </p:cNvPr>
          <p:cNvSpPr/>
          <p:nvPr/>
        </p:nvSpPr>
        <p:spPr>
          <a:xfrm>
            <a:off x="0" y="74949"/>
            <a:ext cx="7142922" cy="5016758"/>
          </a:xfrm>
          <a:prstGeom prst="rect">
            <a:avLst/>
          </a:prstGeom>
          <a:solidFill>
            <a:schemeClr val="lt1">
              <a:alpha val="46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sz="3200" dirty="0">
                <a:solidFill>
                  <a:srgbClr val="000000"/>
                </a:solidFill>
                <a:latin typeface="&amp;quot"/>
              </a:rPr>
              <a:t>And when he had come to Jerusalem, he attempted to join the disciples. And they were all afraid of him, for they did not believe that he was a disciple.</a:t>
            </a:r>
            <a:r>
              <a:rPr lang="en-US" dirty="0"/>
              <a:t> </a:t>
            </a:r>
            <a:r>
              <a:rPr lang="en-US" sz="3200" dirty="0"/>
              <a:t>But Barnabas took him and brought him to the apostles and declared to them how on the road he had seen the Lord, who spoke to him, and how at Damascus he had preached boldly in the name of Jesus.</a:t>
            </a:r>
            <a:endParaRPr lang="en-US" sz="3200" dirty="0">
              <a:solidFill>
                <a:srgbClr val="000000"/>
              </a:solidFill>
              <a:latin typeface="&amp;quot"/>
            </a:endParaRPr>
          </a:p>
          <a:p>
            <a:r>
              <a:rPr lang="en-US" sz="3200" i="1" dirty="0">
                <a:solidFill>
                  <a:srgbClr val="000000"/>
                </a:solidFill>
                <a:latin typeface="&amp;quot"/>
              </a:rPr>
              <a:t>										Acts 9:26-27</a:t>
            </a:r>
            <a:endParaRPr lang="en-US" sz="3200" i="1" dirty="0"/>
          </a:p>
        </p:txBody>
      </p:sp>
    </p:spTree>
    <p:extLst>
      <p:ext uri="{BB962C8B-B14F-4D97-AF65-F5344CB8AC3E}">
        <p14:creationId xmlns:p14="http://schemas.microsoft.com/office/powerpoint/2010/main" val="165000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628</Words>
  <Application>Microsoft Office PowerPoint</Application>
  <PresentationFormat>On-screen Show (4:3)</PresentationFormat>
  <Paragraphs>55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&amp;quot</vt:lpstr>
      <vt:lpstr>Arial</vt:lpstr>
      <vt:lpstr>Calibri</vt:lpstr>
      <vt:lpstr>Calibri Light</vt:lpstr>
      <vt:lpstr>Helvetica Neue</vt:lpstr>
      <vt:lpstr>Office Theme</vt:lpstr>
      <vt:lpstr>PowerPoint Presentation</vt:lpstr>
      <vt:lpstr>PowerPoint Presentation</vt:lpstr>
      <vt:lpstr>Learning from Barnabas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Learning from Barnabas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6</cp:revision>
  <dcterms:created xsi:type="dcterms:W3CDTF">2019-06-18T18:36:28Z</dcterms:created>
  <dcterms:modified xsi:type="dcterms:W3CDTF">2019-06-21T19:15:24Z</dcterms:modified>
</cp:coreProperties>
</file>