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411" r:id="rId3"/>
    <p:sldId id="412" r:id="rId4"/>
    <p:sldId id="483" r:id="rId5"/>
    <p:sldId id="484" r:id="rId6"/>
    <p:sldId id="485" r:id="rId7"/>
    <p:sldId id="488" r:id="rId8"/>
    <p:sldId id="486" r:id="rId9"/>
    <p:sldId id="489" r:id="rId10"/>
    <p:sldId id="490" r:id="rId11"/>
    <p:sldId id="491" r:id="rId12"/>
    <p:sldId id="492" r:id="rId13"/>
    <p:sldId id="493" r:id="rId14"/>
    <p:sldId id="494" r:id="rId15"/>
    <p:sldId id="495" r:id="rId16"/>
    <p:sldId id="496" r:id="rId17"/>
    <p:sldId id="497" r:id="rId18"/>
    <p:sldId id="498" r:id="rId19"/>
    <p:sldId id="49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e Nash" initials="AN" lastIdx="1" clrIdx="0">
    <p:extLst>
      <p:ext uri="{19B8F6BF-5375-455C-9EA6-DF929625EA0E}">
        <p15:presenceInfo xmlns:p15="http://schemas.microsoft.com/office/powerpoint/2012/main" userId="4fb534847b3819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2T11:46:53.061" idx="1">
    <p:pos x="5667" y="2478"/>
    <p:text/>
    <p:extLst>
      <p:ext uri="{C676402C-5697-4E1C-873F-D02D1690AC5C}">
        <p15:threadingInfo xmlns:p15="http://schemas.microsoft.com/office/powerpoint/2012/main" timeZoneBias="240"/>
      </p:ext>
    </p:extLst>
  </p:cm>
</p:cmLst>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59.96094" units="1/cm"/>
          <inkml:channelProperty channel="Y" name="resolution" value="284.375" units="1/cm"/>
          <inkml:channelProperty channel="T" name="resolution" value="1" units="1/dev"/>
        </inkml:channelProperties>
      </inkml:inkSource>
      <inkml:timestamp xml:id="ts0" timeString="2019-05-16T14:24:01.649"/>
    </inkml:context>
    <inkml:brush xml:id="br0">
      <inkml:brushProperty name="width" value="0.05292" units="cm"/>
      <inkml:brushProperty name="height" value="0.05292" units="cm"/>
      <inkml:brushProperty name="color" value="#FF0000"/>
    </inkml:brush>
  </inkml:definitions>
  <inkml:trace contextRef="#ctx0" brushRef="#br0">475 7150 0,'0'0'0,"0"0"0,0 0 16,0 0-16,0 0 0,0 0 15,0 0-15,0 0 0,0 0 16,0 0-16,0 0 16,0 0-16,0 0 15,0 0-15,0 0 0,0 0 16,0 0-16,199 0 15,-150 0-15,34 37 16,-17-27 0,34-10-16,7 4 15,-8 1-15,-8-5 16,0 0-16,-8 0 16,8 0-16,-8 0 0,0 0 15,-1-37-15,-15 37 16,-9 0-16,8 0 15,8 0-15,9 0 0,0 0 16,33 0-16,-17 0 16,0 0-16,-33 0 0,1 42 15,7-33-15,9-4 16,-1-5-16,26 0 16,0 0-16,-34 0 0,-8 0 31,34 0-31,-34 0 0,8 0 15,17 0-15,9 0 16,-1 0-16,-25 0 16,1 0-16,7 0 15,-7 0-15,24 0 16,1-38-16,-1 24 0,0 5 16,-24 9-16,40-9 0,1-5 15,17-9-15,-51 9 16,18-10-16,7 10 15,26-4-15,-42-1 0,8 1 16,-8-6-16,0 6 16,-17-1-16,17-9 15,25 10 1,-16 13-16,7-4 16,-32-1-16,16 10 15,-9-9-15,18-5 0,16-5 16,-17 10-16,0 5 15,0-6-15,9-4 16,8-14-16,-25 14 16,-8 0-16,-1 5 0,26 0 0,-1 0 15,9-1-15,-25-4 16,17 0-16,-9 0 16,67-18-16,-51 9 15,-23 13-15,15-13 0,17-5 16,0 0-16,-8 10 15,-8-6-15,-17 10 0,49-9 16,26-19-16,-67 14 16,34-9-16,-26-5 15,59-23-15,-34 32 16,0 1-16,26-10 0,-34 5 16,33 4-16,8-18 15,1 14 1,-50 14-16,24-5 15,26-10-15,-25 1 16,-17 5-16,-9 4 0,76-14 16,-51 5-16,1-10 15,-33 10-15,8 0 16,66-5-16,-58 23 16,33-4-16,-50 0 0,34-5 15,-17 14-15,0-9 16,58-5-16,-74 9 0,-9 1 15,34-6-15,-18-4 16,18 5-16,-9 0 16,-8 4-16,58-4 0,-59-10 31,34-4-31,-49 9 0,15-9 16,76-23-16,-92 41 15,17-4-15,25-15 16,-26-3-16,51 3 15,-25 10-15,41-9 0,-67 9 16,10 5-16,15-9 16,-16-6-16,17 10 0,-25 0 15,49-4-15,-24-5 16,-25 4-16,41-41 16,-49 18-16,7 9 0,51-8 15,-34 17-15,17-13 16,-41 19-16,49-15 15,-49 15 1,16-6-16,16-8 16,-49 23-16,34-10 0,40-9 15,-66 10-15,42-24 16,-17-14-16,8-5 16,17 15-16,-24 18 15,48-14-15,-82 24 0,17 4 16,8-14-16,-17 9 0,-16 1 15,16 4-15,-8-5 16,17 5-16,32-18 16,-24 4-16,-17 0 15,-8-4-15,0 4 16,-8-5-16,-8 5 0,32 1 16,-24 8-16,8 0 0,-17-4 15,17 5-15,-33 8 16,9 10-16,-1-9 15,8 0-15,17-14 16,-16 9-16,-17 0 0,8-5 16,25-32-16,0 0 15,-17 14 1,-16 4-16,33 1 16,-8 4-16,-17 5 15,9 0-15,-17-1 0,-9 15 16,17-23-16,1 4 15,-9 4-15,-1-8 16,18-15-16,-9 15 16,-16-1-16,8-4 0,-17 14 15,0 0-15,-7-10 16,7-4-16,-8 14 0,-8 0 16,8 4-16,-8 1 15,0-10-15,-1-14 16,1 5-16,0-14 0,-8 4 31,-1 15-31,1-1 0,-1 10 16,-7 4-16,7-4 15,-8 0-15,1 9 16,-9 5-16,8 4 16,0 0-16,-8-8 15,0 8-15,0 0 0,8-4 16,-8-5-16,9-9 0,-1 9 15,0-9-15,-8 4 16,0 5-16,9 0 16,-9 1-16,0 8 0,0 10 15,0-5-15,0 4 16,0 1-16,0 0 16,0-10-16,8-9 0,17 0 15,49-69-15,-8 59 0,-66 38 63</inkml:trace>
</inkml:ink>
</file>

<file path=ppt/ink/ink2.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59.96094" units="1/cm"/>
          <inkml:channelProperty channel="Y" name="resolution" value="284.375" units="1/cm"/>
          <inkml:channelProperty channel="T" name="resolution" value="1" units="1/dev"/>
        </inkml:channelProperties>
      </inkml:inkSource>
      <inkml:timestamp xml:id="ts0" timeString="2019-05-16T14:24:01.649"/>
    </inkml:context>
    <inkml:brush xml:id="br0">
      <inkml:brushProperty name="width" value="0.05292" units="cm"/>
      <inkml:brushProperty name="height" value="0.05292" units="cm"/>
      <inkml:brushProperty name="color" value="#FF0000"/>
    </inkml:brush>
  </inkml:definitions>
  <inkml:trace contextRef="#ctx0" brushRef="#br0">475 7150 0,'0'0'0,"0"0"0,0 0 16,0 0-16,0 0 0,0 0 15,0 0-15,0 0 0,0 0 16,0 0-16,0 0 16,0 0-16,0 0 15,0 0-15,0 0 0,0 0 16,0 0-16,199 0 15,-150 0-15,34 37 16,-17-27 0,34-10-16,7 4 15,-8 1-15,-8-5 16,0 0-16,-8 0 16,8 0-16,-8 0 0,0 0 15,-1-37-15,-15 37 16,-9 0-16,8 0 15,8 0-15,9 0 0,0 0 16,33 0-16,-17 0 16,0 0-16,-33 0 0,1 42 15,7-33-15,9-4 16,-1-5-16,26 0 16,0 0-16,-34 0 0,-8 0 31,34 0-31,-34 0 0,8 0 15,17 0-15,9 0 16,-1 0-16,-25 0 16,1 0-16,7 0 15,-7 0-15,24 0 16,1-38-16,-1 24 0,0 5 16,-24 9-16,40-9 0,1-5 15,17-9-15,-51 9 16,18-10-16,7 10 15,26-4-15,-42-1 0,8 1 16,-8-6-16,0 6 16,-17-1-16,17-9 15,25 10 1,-16 13-16,7-4 16,-32-1-16,16 10 15,-9-9-15,18-5 0,16-5 16,-17 10-16,0 5 15,0-6-15,9-4 16,8-14-16,-25 14 16,-8 0-16,-1 5 0,26 0 0,-1 0 15,9-1-15,-25-4 16,17 0-16,-9 0 16,67-18-16,-51 9 15,-23 13-15,15-13 0,17-5 16,0 0-16,-8 10 15,-8-6-15,-17 10 0,49-9 16,26-19-16,-67 14 16,34-9-16,-26-5 15,59-23-15,-34 32 16,0 1-16,26-10 0,-34 5 16,33 4-16,8-18 15,1 14 1,-50 14-16,24-5 15,26-10-15,-25 1 16,-17 5-16,-9 4 0,76-14 16,-51 5-16,1-10 15,-33 10-15,8 0 16,66-5-16,-58 23 16,33-4-16,-50 0 0,34-5 15,-17 14-15,0-9 16,58-5-16,-74 9 0,-9 1 15,34-6-15,-18-4 16,18 5-16,-9 0 16,-8 4-16,58-4 0,-59-10 31,34-4-31,-49 9 0,15-9 16,76-23-16,-92 41 15,17-4-15,25-15 16,-26-3-16,51 3 15,-25 10-15,41-9 0,-67 9 16,10 5-16,15-9 16,-16-6-16,17 10 0,-25 0 15,49-4-15,-24-5 16,-25 4-16,41-41 16,-49 18-16,7 9 0,51-8 15,-34 17-15,17-13 16,-41 19-16,49-15 15,-49 15 1,16-6-16,16-8 16,-49 23-16,34-10 0,40-9 15,-66 10-15,42-24 16,-17-14-16,8-5 16,17 15-16,-24 18 15,48-14-15,-82 24 0,17 4 16,8-14-16,-17 9 0,-16 1 15,16 4-15,-8-5 16,17 5-16,32-18 16,-24 4-16,-17 0 15,-8-4-15,0 4 16,-8-5-16,-8 5 0,32 1 16,-24 8-16,8 0 0,-17-4 15,17 5-15,-33 8 16,9 10-16,-1-9 15,8 0-15,17-14 16,-16 9-16,-17 0 0,8-5 16,25-32-16,0 0 15,-17 14 1,-16 4-16,33 1 16,-8 4-16,-17 5 15,9 0-15,-17-1 0,-9 15 16,17-23-16,1 4 15,-9 4-15,-1-8 16,18-15-16,-9 15 16,-16-1-16,8-4 0,-17 14 15,0 0-15,-7-10 16,7-4-16,-8 14 0,-8 0 16,8 4-16,-8 1 15,0-10-15,-1-14 16,1 5-16,0-14 0,-8 4 31,-1 15-31,1-1 0,-1 10 16,-7 4-16,7-4 15,-8 0-15,1 9 16,-9 5-16,8 4 16,0 0-16,-8-8 15,0 8-15,0 0 0,8-4 16,-8-5-16,9-9 0,-1 9 15,0-9-15,-8 4 16,0 5-16,9 0 16,-9 1-16,0 8 0,0 10 15,0-5-15,0 4 16,0 1-16,0 0 16,0-10-16,8-9 0,17 0 15,49-69-15,-8 59 0,-66 38 63</inkml:trace>
</inkml:ink>
</file>

<file path=ppt/ink/ink3.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59.96094" units="1/cm"/>
          <inkml:channelProperty channel="Y" name="resolution" value="284.375" units="1/cm"/>
          <inkml:channelProperty channel="T" name="resolution" value="1" units="1/dev"/>
        </inkml:channelProperties>
      </inkml:inkSource>
      <inkml:timestamp xml:id="ts0" timeString="2019-06-12T14:05:56.888"/>
    </inkml:context>
    <inkml:brush xml:id="br0">
      <inkml:brushProperty name="width" value="0.05292" units="cm"/>
      <inkml:brushProperty name="height" value="0.05292" units="cm"/>
      <inkml:brushProperty name="color" value="#0070C0"/>
    </inkml:brush>
  </inkml:definitions>
  <inkml:trace contextRef="#ctx0" brushRef="#br0">698 8820 0,'0'0'0,"0"0"15,0 0-15,0 0 16,0 0-16,0 0 15,0 0-15,0 0 16,0 0-16,0 0 16,0 0-16,0 0 0,0 0 15,0 0-15,0 0 16,0 0-16,0 0 16,0 0-16,0 0 15,0 0-15,199 98 0,-149-93 16,-1-1-16,-7-4 15,24 5-15,-16-5 16,8 0-16,-1 0 16,18 0-16,32 0 15,-40 0-15,-9 0 0,8-42 16,0 37-16,0 1 16,0-1-16,1 5 15,32 0-15,0 0 16,-8-5-16,-16 1 0,-1 4 15,1 0-15,-9-5 16,16 5-16,10 0 16,15 0-16,-32 0 15,-1 0-15,9 0 16,-1 42-16,-15-33 0,15 1 16,18 8-16,7-4 15,-32-5-15,32 1 16,-40-10-16,15 9 15,9 5-15,-16 0 0,24 0 16,-16-5-16,8-4 16,8 4-16,0 0 15,-8 5-15,0 5 16,17-5-16,0 5 0,7-1 16,34-4-16,-66-9 15,16 9-15,9 4 16,-9 1-16,34 0 15,7-1-15,-40-8 16,48 3-16,-40-3 0,8 8 16,33 1-16,-33-5 15,8-9-15,25 4 16,-42 10-16,34 4 16,-50-14-16,66 0 15,-33 5-15,-16 0 0,-1 5 16,9 0-16,-16-6 15,32 15-15,17 0 16,-50-14-16,25 5 16,-16-5-16,-17 9 0,33 10 15,-16-15-15,-9-4 16,8 0-16,9 0 16,-25 5-16,0 4 15,0-4-15,9 4 0,-26-9 16,42 18-16,-25-8 15,-8-6-15,-1-4 16,9 5-16,0-1 16,0 6-16,9-1 15,-1 0-15,-33-9 0,9 0 16,41 5-16,-9 4 16,-24 0-16,8 5 15,-8 5-15,-9-10 16,1 5-16,40 14 15,-32-14-15,-8-10 0,-1-4 16,9 5-16,16-1 16,-24 6-16,-1-1 15,1 0-15,7 5 16,-16-5-16,1 1 0,-1-1 16,17 5-16,-9-5 15,1 0-15,-18-9 16,10 0-16,24 5 0,0 4 15,0 10-15,-25-10 16,0 0-16,9-4 16,-26 4-16,17 5 15,9 5-15,24 13 16,-33-27-16,1 4 0,24 0 16,-25-9-16,25 9 15,-17 5-15,1 0 16,7 0-16,-15-5 15,7 1-15,1 4 16,24 4-16,-8 1 0,-25-15 16,-8 1-16,16-5 15,17 14-15,9 4 16,-17 1-16,-9-1 16,9 6-16,-9-6 15,17 19-15,-8-9 0,0-4 16,-17-11-16,8-3 15,17 8-15,9-4 16,-26 9-16,1-9 0,-9 5 16,8-1-16,-8-8 15,9 8-15,-9 5 16,0 1-16,1 8 16,-1-4-16,-17-5 15,1 5-15,8 5 16,16 8-16,-24-17 0,0 4 15,-1-1-15,-7-3 16,7 4-16,1-1 16,8 6-16,-8-10 15,-9 5-15,9 5 0,-9-1 16,0 5-16,1-4 16,7 13-16,-7-23 15,-1 5-15,-8 0 16,9 0-16,-9 5 15,25 4-15,-17-5 0,-8 5 16,8-4-16,-8 4 16,1 0-16,-1 0 15,8 1-15,9 8 0,-17-9 16,0 10-16,0-19 16,-16-1-16,16 1 15,8 14-15,0 14 16,9 18-16,-17-27 0,-8-10 15,0 0 1,8 10-16,8 22 0,1-22 16,-1-1-16,-8 1 15,8 13-15,-7 5 16,7-9-16,-8 9 0,17-4 16,-9 8-16,-16-31 15,16 17-15,9 10 16,8 33-16,-25-33 15,-8-14-15,8 14 16,8 10-16,1-15 0,7 15 16,-24-29-16,8 19 15,8 5-15,1-5 16,-9 0-16,8 5 16,-8-19-16,-8-9 0,8 9 15,34 74-15,-34-60 16,0-18-16,-8 4 15,8 0-15,-17-4 16,17-10-16,-8-5 0,16 6 16,-16-6-16,0-4 15,0-5-15,-8 0 16,-1-9-16,1-4 16,-1-1-16,1 0 15,-9-9-15,9 5 0,-9-1 16,8-4-16,-7 0 15,-1 0-15,0-5 16,0 10-16,1-10 16,7 15-16,9 13 0,0 0 15,8 5-15,-33-42 63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1D93B5-80B5-40F6-8A79-B4B6398E12F3}"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68841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D93B5-80B5-40F6-8A79-B4B6398E12F3}"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290113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D93B5-80B5-40F6-8A79-B4B6398E12F3}"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19309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D93B5-80B5-40F6-8A79-B4B6398E12F3}"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217494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D93B5-80B5-40F6-8A79-B4B6398E12F3}"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353065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1D93B5-80B5-40F6-8A79-B4B6398E12F3}"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998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D93B5-80B5-40F6-8A79-B4B6398E12F3}"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24096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1D93B5-80B5-40F6-8A79-B4B6398E12F3}"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7845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D93B5-80B5-40F6-8A79-B4B6398E12F3}"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411072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D93B5-80B5-40F6-8A79-B4B6398E12F3}"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95810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D93B5-80B5-40F6-8A79-B4B6398E12F3}"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3BC4B-3C7B-4315-8107-FEC9B27E4B63}" type="slidenum">
              <a:rPr lang="en-US" smtClean="0"/>
              <a:t>‹#›</a:t>
            </a:fld>
            <a:endParaRPr lang="en-US"/>
          </a:p>
        </p:txBody>
      </p:sp>
    </p:spTree>
    <p:extLst>
      <p:ext uri="{BB962C8B-B14F-4D97-AF65-F5344CB8AC3E}">
        <p14:creationId xmlns:p14="http://schemas.microsoft.com/office/powerpoint/2010/main" val="393315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D93B5-80B5-40F6-8A79-B4B6398E12F3}" type="datetimeFigureOut">
              <a:rPr lang="en-US" smtClean="0"/>
              <a:t>6/14/2019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3BC4B-3C7B-4315-8107-FEC9B27E4B63}" type="slidenum">
              <a:rPr lang="en-US" smtClean="0"/>
              <a:t>‹#›</a:t>
            </a:fld>
            <a:endParaRPr lang="en-US"/>
          </a:p>
        </p:txBody>
      </p:sp>
    </p:spTree>
    <p:extLst>
      <p:ext uri="{BB962C8B-B14F-4D97-AF65-F5344CB8AC3E}">
        <p14:creationId xmlns:p14="http://schemas.microsoft.com/office/powerpoint/2010/main" val="4016172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41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F92103-384E-43C8-BA66-EE2956E91BCB}"/>
              </a:ext>
            </a:extLst>
          </p:cNvPr>
          <p:cNvSpPr/>
          <p:nvPr/>
        </p:nvSpPr>
        <p:spPr>
          <a:xfrm>
            <a:off x="132522" y="153194"/>
            <a:ext cx="8680174" cy="4031873"/>
          </a:xfrm>
          <a:prstGeom prst="rect">
            <a:avLst/>
          </a:prstGeom>
        </p:spPr>
        <p:txBody>
          <a:bodyPr wrap="square">
            <a:spAutoFit/>
          </a:bodyPr>
          <a:lstStyle/>
          <a:p>
            <a:r>
              <a:rPr lang="en-US" sz="3200" b="1" baseline="30000" dirty="0">
                <a:solidFill>
                  <a:srgbClr val="000000"/>
                </a:solidFill>
              </a:rPr>
              <a:t>13 </a:t>
            </a:r>
            <a:r>
              <a:rPr lang="en-US" sz="3200" dirty="0">
                <a:solidFill>
                  <a:srgbClr val="000000"/>
                </a:solidFill>
              </a:rPr>
              <a:t>“Enter by the narrow gate; </a:t>
            </a:r>
          </a:p>
          <a:p>
            <a:endParaRPr lang="en-US" sz="3200" dirty="0">
              <a:solidFill>
                <a:srgbClr val="000000"/>
              </a:solidFill>
            </a:endParaRPr>
          </a:p>
          <a:p>
            <a:r>
              <a:rPr lang="en-US" sz="3200" dirty="0">
                <a:solidFill>
                  <a:srgbClr val="000000"/>
                </a:solidFill>
              </a:rPr>
              <a:t>for wide is the gate and broad is the way that leads to destruction, and there are many who go in by it.</a:t>
            </a:r>
          </a:p>
          <a:p>
            <a:endParaRPr lang="en-US" sz="3200" dirty="0">
              <a:solidFill>
                <a:srgbClr val="000000"/>
              </a:solidFill>
            </a:endParaRPr>
          </a:p>
          <a:p>
            <a:r>
              <a:rPr lang="en-US" sz="3200" b="1" baseline="30000" dirty="0">
                <a:solidFill>
                  <a:srgbClr val="000000"/>
                </a:solidFill>
              </a:rPr>
              <a:t>14 </a:t>
            </a:r>
            <a:r>
              <a:rPr lang="en-US" sz="3200" dirty="0">
                <a:solidFill>
                  <a:srgbClr val="000000"/>
                </a:solidFill>
              </a:rPr>
              <a:t>Because narrow is the gate and difficult is the way which leads to life, and there are few who find it.</a:t>
            </a:r>
            <a:endParaRPr lang="en-US" sz="3200" dirty="0"/>
          </a:p>
        </p:txBody>
      </p:sp>
    </p:spTree>
    <p:extLst>
      <p:ext uri="{BB962C8B-B14F-4D97-AF65-F5344CB8AC3E}">
        <p14:creationId xmlns:p14="http://schemas.microsoft.com/office/powerpoint/2010/main" val="183651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wooden bench next to a body of water&#10;&#10;Description automatically generated">
            <a:extLst>
              <a:ext uri="{FF2B5EF4-FFF2-40B4-BE49-F238E27FC236}">
                <a16:creationId xmlns:a16="http://schemas.microsoft.com/office/drawing/2014/main" id="{FCA2802D-2A41-4678-906A-E0EC83F2F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588" y="33130"/>
            <a:ext cx="6864824" cy="6824870"/>
          </a:xfrm>
          <a:prstGeom prst="rect">
            <a:avLst/>
          </a:prstGeom>
        </p:spPr>
      </p:pic>
      <p:sp>
        <p:nvSpPr>
          <p:cNvPr id="6" name="Rectangle 5">
            <a:extLst>
              <a:ext uri="{FF2B5EF4-FFF2-40B4-BE49-F238E27FC236}">
                <a16:creationId xmlns:a16="http://schemas.microsoft.com/office/drawing/2014/main" id="{511BE997-DC3D-417D-9F02-B2ECE97DD007}"/>
              </a:ext>
            </a:extLst>
          </p:cNvPr>
          <p:cNvSpPr/>
          <p:nvPr/>
        </p:nvSpPr>
        <p:spPr>
          <a:xfrm>
            <a:off x="185531" y="33130"/>
            <a:ext cx="8958469" cy="40318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b="1" baseline="30000" dirty="0">
                <a:solidFill>
                  <a:schemeClr val="bg1"/>
                </a:solidFill>
              </a:rPr>
              <a:t>26 </a:t>
            </a:r>
            <a:r>
              <a:rPr lang="en-US" sz="3200" dirty="0">
                <a:solidFill>
                  <a:schemeClr val="bg1"/>
                </a:solidFill>
              </a:rPr>
              <a:t>“Behold, I set before you today a blessing and a curse: </a:t>
            </a:r>
            <a:r>
              <a:rPr lang="en-US" sz="3200" b="1" baseline="30000" dirty="0">
                <a:solidFill>
                  <a:schemeClr val="bg1"/>
                </a:solidFill>
              </a:rPr>
              <a:t>27 </a:t>
            </a:r>
            <a:r>
              <a:rPr lang="en-US" sz="3200" dirty="0">
                <a:solidFill>
                  <a:schemeClr val="bg1"/>
                </a:solidFill>
              </a:rPr>
              <a:t>the blessing, if you obey the commandments of the </a:t>
            </a:r>
            <a:r>
              <a:rPr lang="en-US" sz="3200" cap="small" dirty="0">
                <a:solidFill>
                  <a:schemeClr val="bg1"/>
                </a:solidFill>
              </a:rPr>
              <a:t>Lord</a:t>
            </a:r>
            <a:r>
              <a:rPr lang="en-US" sz="3200" dirty="0">
                <a:solidFill>
                  <a:schemeClr val="bg1"/>
                </a:solidFill>
              </a:rPr>
              <a:t> your God which I command you today; </a:t>
            </a:r>
            <a:r>
              <a:rPr lang="en-US" sz="3200" b="1" baseline="30000" dirty="0">
                <a:solidFill>
                  <a:schemeClr val="bg1"/>
                </a:solidFill>
              </a:rPr>
              <a:t>28 </a:t>
            </a:r>
            <a:r>
              <a:rPr lang="en-US" sz="3200" dirty="0">
                <a:solidFill>
                  <a:schemeClr val="bg1"/>
                </a:solidFill>
              </a:rPr>
              <a:t>and the curse, if you do not obey the commandments of the </a:t>
            </a:r>
            <a:r>
              <a:rPr lang="en-US" sz="3200" cap="small" dirty="0">
                <a:solidFill>
                  <a:schemeClr val="bg1"/>
                </a:solidFill>
              </a:rPr>
              <a:t>Lord</a:t>
            </a:r>
            <a:r>
              <a:rPr lang="en-US" sz="3200" dirty="0">
                <a:solidFill>
                  <a:schemeClr val="bg1"/>
                </a:solidFill>
              </a:rPr>
              <a:t> your God, but turn aside from the way which I command you today, to go after other gods which you have not known.</a:t>
            </a:r>
          </a:p>
          <a:p>
            <a:r>
              <a:rPr lang="en-US" sz="3200" dirty="0">
                <a:solidFill>
                  <a:schemeClr val="bg1"/>
                </a:solidFill>
              </a:rPr>
              <a:t>										Deuteronomy 11:26-28</a:t>
            </a:r>
            <a:r>
              <a:rPr lang="en-US" sz="3200" dirty="0">
                <a:solidFill>
                  <a:srgbClr val="000000"/>
                </a:solidFill>
              </a:rPr>
              <a:t>.</a:t>
            </a:r>
            <a:endParaRPr lang="en-US" sz="3200" dirty="0"/>
          </a:p>
        </p:txBody>
      </p:sp>
    </p:spTree>
    <p:extLst>
      <p:ext uri="{BB962C8B-B14F-4D97-AF65-F5344CB8AC3E}">
        <p14:creationId xmlns:p14="http://schemas.microsoft.com/office/powerpoint/2010/main" val="17304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wooden bench next to a body of water&#10;&#10;Description automatically generated">
            <a:extLst>
              <a:ext uri="{FF2B5EF4-FFF2-40B4-BE49-F238E27FC236}">
                <a16:creationId xmlns:a16="http://schemas.microsoft.com/office/drawing/2014/main" id="{FCA2802D-2A41-4678-906A-E0EC83F2F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588" y="33130"/>
            <a:ext cx="6864824" cy="6824870"/>
          </a:xfrm>
          <a:prstGeom prst="rect">
            <a:avLst/>
          </a:prstGeom>
        </p:spPr>
      </p:pic>
      <p:sp>
        <p:nvSpPr>
          <p:cNvPr id="6" name="Rectangle 5">
            <a:extLst>
              <a:ext uri="{FF2B5EF4-FFF2-40B4-BE49-F238E27FC236}">
                <a16:creationId xmlns:a16="http://schemas.microsoft.com/office/drawing/2014/main" id="{511BE997-DC3D-417D-9F02-B2ECE97DD007}"/>
              </a:ext>
            </a:extLst>
          </p:cNvPr>
          <p:cNvSpPr/>
          <p:nvPr/>
        </p:nvSpPr>
        <p:spPr>
          <a:xfrm>
            <a:off x="185531" y="33130"/>
            <a:ext cx="8958469" cy="20621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dirty="0"/>
              <a:t>“Now you shall say to this people, ‘Thus says the </a:t>
            </a:r>
            <a:r>
              <a:rPr lang="en-US" sz="3200" cap="small" dirty="0"/>
              <a:t>Lord</a:t>
            </a:r>
            <a:r>
              <a:rPr lang="en-US" sz="3200" dirty="0"/>
              <a:t>: “Behold, I set before you the way of life and the way of death. </a:t>
            </a:r>
          </a:p>
          <a:p>
            <a:r>
              <a:rPr lang="en-US" sz="3200" dirty="0"/>
              <a:t>													</a:t>
            </a:r>
            <a:r>
              <a:rPr lang="en-US" sz="3200" i="1" dirty="0"/>
              <a:t>Jeremiah 20:8</a:t>
            </a:r>
            <a:r>
              <a:rPr lang="en-US" sz="3200" dirty="0">
                <a:solidFill>
                  <a:srgbClr val="000000"/>
                </a:solidFill>
              </a:rPr>
              <a:t>.</a:t>
            </a:r>
            <a:endParaRPr lang="en-US" sz="3200" dirty="0"/>
          </a:p>
        </p:txBody>
      </p:sp>
    </p:spTree>
    <p:extLst>
      <p:ext uri="{BB962C8B-B14F-4D97-AF65-F5344CB8AC3E}">
        <p14:creationId xmlns:p14="http://schemas.microsoft.com/office/powerpoint/2010/main" val="318427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F92103-384E-43C8-BA66-EE2956E91BCB}"/>
              </a:ext>
            </a:extLst>
          </p:cNvPr>
          <p:cNvSpPr/>
          <p:nvPr/>
        </p:nvSpPr>
        <p:spPr>
          <a:xfrm>
            <a:off x="132522" y="153194"/>
            <a:ext cx="8878956" cy="3539430"/>
          </a:xfrm>
          <a:prstGeom prst="rect">
            <a:avLst/>
          </a:prstGeom>
        </p:spPr>
        <p:txBody>
          <a:bodyPr wrap="square">
            <a:spAutoFit/>
          </a:bodyPr>
          <a:lstStyle/>
          <a:p>
            <a:r>
              <a:rPr lang="en-US" sz="3200" b="1" baseline="30000" dirty="0">
                <a:solidFill>
                  <a:srgbClr val="000000"/>
                </a:solidFill>
              </a:rPr>
              <a:t>13 </a:t>
            </a:r>
            <a:r>
              <a:rPr lang="en-US" sz="3200" dirty="0">
                <a:solidFill>
                  <a:srgbClr val="000000"/>
                </a:solidFill>
              </a:rPr>
              <a:t>“Enter by the narrow gate; </a:t>
            </a:r>
          </a:p>
          <a:p>
            <a:endParaRPr lang="en-US" sz="3200" dirty="0">
              <a:solidFill>
                <a:srgbClr val="000000"/>
              </a:solidFill>
            </a:endParaRPr>
          </a:p>
          <a:p>
            <a:r>
              <a:rPr lang="en-US" sz="3200" dirty="0">
                <a:solidFill>
                  <a:srgbClr val="000000"/>
                </a:solidFill>
              </a:rPr>
              <a:t>for wide is the gate and broad is the way that leads to destruction, and there are many who go in by it.</a:t>
            </a:r>
          </a:p>
          <a:p>
            <a:endParaRPr lang="en-US" sz="3200" dirty="0">
              <a:solidFill>
                <a:srgbClr val="000000"/>
              </a:solidFill>
            </a:endParaRPr>
          </a:p>
          <a:p>
            <a:r>
              <a:rPr lang="en-US" sz="3200" b="1" baseline="30000" dirty="0">
                <a:solidFill>
                  <a:srgbClr val="000000"/>
                </a:solidFill>
              </a:rPr>
              <a:t>14 </a:t>
            </a:r>
            <a:r>
              <a:rPr lang="en-US" sz="3200" dirty="0">
                <a:solidFill>
                  <a:srgbClr val="000000"/>
                </a:solidFill>
              </a:rPr>
              <a:t>Because narrow is the gate and difficult is the way which leads to life, and there are few who find it.</a:t>
            </a:r>
            <a:endParaRPr lang="en-US" sz="3200" dirty="0"/>
          </a:p>
        </p:txBody>
      </p:sp>
    </p:spTree>
    <p:extLst>
      <p:ext uri="{BB962C8B-B14F-4D97-AF65-F5344CB8AC3E}">
        <p14:creationId xmlns:p14="http://schemas.microsoft.com/office/powerpoint/2010/main" val="234554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26912-306D-41A3-89E4-1D6A760A1BE5}"/>
              </a:ext>
            </a:extLst>
          </p:cNvPr>
          <p:cNvSpPr txBox="1"/>
          <p:nvPr/>
        </p:nvSpPr>
        <p:spPr>
          <a:xfrm>
            <a:off x="0" y="0"/>
            <a:ext cx="9144000" cy="646331"/>
          </a:xfrm>
          <a:prstGeom prst="rect">
            <a:avLst/>
          </a:prstGeom>
          <a:noFill/>
        </p:spPr>
        <p:txBody>
          <a:bodyPr wrap="square" rtlCol="0">
            <a:spAutoFit/>
          </a:bodyPr>
          <a:lstStyle/>
          <a:p>
            <a:pPr algn="ctr"/>
            <a:r>
              <a:rPr lang="en-US" sz="3600" b="1" dirty="0"/>
              <a:t>Two Gates</a:t>
            </a:r>
          </a:p>
        </p:txBody>
      </p:sp>
    </p:spTree>
    <p:extLst>
      <p:ext uri="{BB962C8B-B14F-4D97-AF65-F5344CB8AC3E}">
        <p14:creationId xmlns:p14="http://schemas.microsoft.com/office/powerpoint/2010/main" val="363465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26912-306D-41A3-89E4-1D6A760A1BE5}"/>
              </a:ext>
            </a:extLst>
          </p:cNvPr>
          <p:cNvSpPr txBox="1"/>
          <p:nvPr/>
        </p:nvSpPr>
        <p:spPr>
          <a:xfrm>
            <a:off x="0" y="0"/>
            <a:ext cx="9144000" cy="646331"/>
          </a:xfrm>
          <a:prstGeom prst="rect">
            <a:avLst/>
          </a:prstGeom>
          <a:noFill/>
        </p:spPr>
        <p:txBody>
          <a:bodyPr wrap="square" rtlCol="0">
            <a:spAutoFit/>
          </a:bodyPr>
          <a:lstStyle/>
          <a:p>
            <a:pPr algn="ctr"/>
            <a:r>
              <a:rPr lang="en-US" sz="3600" b="1" dirty="0"/>
              <a:t>Two Gates</a:t>
            </a:r>
          </a:p>
        </p:txBody>
      </p:sp>
      <p:pic>
        <p:nvPicPr>
          <p:cNvPr id="4" name="Picture 3" descr="A picture containing outdoor, tree, grass, megalith&#10;&#10;Description automatically generated">
            <a:extLst>
              <a:ext uri="{FF2B5EF4-FFF2-40B4-BE49-F238E27FC236}">
                <a16:creationId xmlns:a16="http://schemas.microsoft.com/office/drawing/2014/main" id="{4AD1E718-83E8-41DA-8A4A-3A105886EE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529" y="2093843"/>
            <a:ext cx="3573118" cy="4764157"/>
          </a:xfrm>
          <a:prstGeom prst="rect">
            <a:avLst/>
          </a:prstGeom>
        </p:spPr>
      </p:pic>
      <p:sp>
        <p:nvSpPr>
          <p:cNvPr id="5" name="TextBox 4">
            <a:extLst>
              <a:ext uri="{FF2B5EF4-FFF2-40B4-BE49-F238E27FC236}">
                <a16:creationId xmlns:a16="http://schemas.microsoft.com/office/drawing/2014/main" id="{56D926BB-005B-4179-A17E-C49E997981BB}"/>
              </a:ext>
            </a:extLst>
          </p:cNvPr>
          <p:cNvSpPr txBox="1"/>
          <p:nvPr/>
        </p:nvSpPr>
        <p:spPr>
          <a:xfrm>
            <a:off x="185530" y="1447512"/>
            <a:ext cx="3573118" cy="646331"/>
          </a:xfrm>
          <a:prstGeom prst="rect">
            <a:avLst/>
          </a:prstGeom>
          <a:noFill/>
        </p:spPr>
        <p:txBody>
          <a:bodyPr wrap="square" rtlCol="0">
            <a:spAutoFit/>
          </a:bodyPr>
          <a:lstStyle/>
          <a:p>
            <a:pPr algn="ctr"/>
            <a:r>
              <a:rPr lang="en-US" sz="3600" dirty="0"/>
              <a:t>Narrow/Small</a:t>
            </a:r>
          </a:p>
        </p:txBody>
      </p:sp>
      <p:pic>
        <p:nvPicPr>
          <p:cNvPr id="2050" name="Picture 2" descr="Image result for large gate">
            <a:extLst>
              <a:ext uri="{FF2B5EF4-FFF2-40B4-BE49-F238E27FC236}">
                <a16:creationId xmlns:a16="http://schemas.microsoft.com/office/drawing/2014/main" id="{1AEEF43F-9626-42B5-A632-C925FCC87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381" y="2093842"/>
            <a:ext cx="4639089" cy="41777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C9D237-FF7A-4D6B-8B48-057CEBF9E2AC}"/>
              </a:ext>
            </a:extLst>
          </p:cNvPr>
          <p:cNvSpPr txBox="1"/>
          <p:nvPr/>
        </p:nvSpPr>
        <p:spPr>
          <a:xfrm>
            <a:off x="5002696" y="1447511"/>
            <a:ext cx="3573118" cy="646331"/>
          </a:xfrm>
          <a:prstGeom prst="rect">
            <a:avLst/>
          </a:prstGeom>
          <a:noFill/>
        </p:spPr>
        <p:txBody>
          <a:bodyPr wrap="square" rtlCol="0">
            <a:spAutoFit/>
          </a:bodyPr>
          <a:lstStyle/>
          <a:p>
            <a:pPr algn="ctr"/>
            <a:r>
              <a:rPr lang="en-US" sz="3600" dirty="0"/>
              <a:t>Wide </a:t>
            </a:r>
          </a:p>
        </p:txBody>
      </p:sp>
    </p:spTree>
    <p:extLst>
      <p:ext uri="{BB962C8B-B14F-4D97-AF65-F5344CB8AC3E}">
        <p14:creationId xmlns:p14="http://schemas.microsoft.com/office/powerpoint/2010/main" val="176092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26912-306D-41A3-89E4-1D6A760A1BE5}"/>
              </a:ext>
            </a:extLst>
          </p:cNvPr>
          <p:cNvSpPr txBox="1"/>
          <p:nvPr/>
        </p:nvSpPr>
        <p:spPr>
          <a:xfrm>
            <a:off x="0" y="0"/>
            <a:ext cx="9144000" cy="646331"/>
          </a:xfrm>
          <a:prstGeom prst="rect">
            <a:avLst/>
          </a:prstGeom>
          <a:noFill/>
        </p:spPr>
        <p:txBody>
          <a:bodyPr wrap="square" rtlCol="0">
            <a:spAutoFit/>
          </a:bodyPr>
          <a:lstStyle/>
          <a:p>
            <a:pPr algn="ctr"/>
            <a:r>
              <a:rPr lang="en-US" sz="3600" b="1" dirty="0"/>
              <a:t>Two Paths</a:t>
            </a:r>
          </a:p>
        </p:txBody>
      </p:sp>
      <p:sp>
        <p:nvSpPr>
          <p:cNvPr id="5" name="TextBox 4">
            <a:extLst>
              <a:ext uri="{FF2B5EF4-FFF2-40B4-BE49-F238E27FC236}">
                <a16:creationId xmlns:a16="http://schemas.microsoft.com/office/drawing/2014/main" id="{56D926BB-005B-4179-A17E-C49E997981BB}"/>
              </a:ext>
            </a:extLst>
          </p:cNvPr>
          <p:cNvSpPr txBox="1"/>
          <p:nvPr/>
        </p:nvSpPr>
        <p:spPr>
          <a:xfrm>
            <a:off x="329693" y="1447511"/>
            <a:ext cx="3573118" cy="646331"/>
          </a:xfrm>
          <a:prstGeom prst="rect">
            <a:avLst/>
          </a:prstGeom>
          <a:noFill/>
        </p:spPr>
        <p:txBody>
          <a:bodyPr wrap="square" rtlCol="0">
            <a:spAutoFit/>
          </a:bodyPr>
          <a:lstStyle/>
          <a:p>
            <a:pPr algn="ctr"/>
            <a:r>
              <a:rPr lang="en-US" sz="3600" dirty="0"/>
              <a:t>Narrow/Difficult</a:t>
            </a:r>
          </a:p>
        </p:txBody>
      </p:sp>
      <p:sp>
        <p:nvSpPr>
          <p:cNvPr id="6" name="TextBox 5">
            <a:extLst>
              <a:ext uri="{FF2B5EF4-FFF2-40B4-BE49-F238E27FC236}">
                <a16:creationId xmlns:a16="http://schemas.microsoft.com/office/drawing/2014/main" id="{D6C9D237-FF7A-4D6B-8B48-057CEBF9E2AC}"/>
              </a:ext>
            </a:extLst>
          </p:cNvPr>
          <p:cNvSpPr txBox="1"/>
          <p:nvPr/>
        </p:nvSpPr>
        <p:spPr>
          <a:xfrm>
            <a:off x="3827945" y="1447511"/>
            <a:ext cx="5111781" cy="646331"/>
          </a:xfrm>
          <a:prstGeom prst="rect">
            <a:avLst/>
          </a:prstGeom>
          <a:noFill/>
        </p:spPr>
        <p:txBody>
          <a:bodyPr wrap="square" rtlCol="0">
            <a:spAutoFit/>
          </a:bodyPr>
          <a:lstStyle/>
          <a:p>
            <a:pPr algn="ctr"/>
            <a:r>
              <a:rPr lang="en-US" sz="3600" dirty="0"/>
              <a:t>Broad/Easy </a:t>
            </a:r>
          </a:p>
        </p:txBody>
      </p:sp>
      <p:pic>
        <p:nvPicPr>
          <p:cNvPr id="7" name="Picture 6" descr="A close up of a hillside&#10;&#10;Description automatically generated">
            <a:extLst>
              <a:ext uri="{FF2B5EF4-FFF2-40B4-BE49-F238E27FC236}">
                <a16:creationId xmlns:a16="http://schemas.microsoft.com/office/drawing/2014/main" id="{ECF69791-9F9A-42BF-9240-4FD9013CB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47" y="2093842"/>
            <a:ext cx="3162210" cy="4764158"/>
          </a:xfrm>
          <a:prstGeom prst="rect">
            <a:avLst/>
          </a:prstGeom>
        </p:spPr>
      </p:pic>
      <p:pic>
        <p:nvPicPr>
          <p:cNvPr id="9" name="Picture 8" descr="A tree in a forest&#10;&#10;Description automatically generated">
            <a:extLst>
              <a:ext uri="{FF2B5EF4-FFF2-40B4-BE49-F238E27FC236}">
                <a16:creationId xmlns:a16="http://schemas.microsoft.com/office/drawing/2014/main" id="{E35EFF87-62A4-44AB-AC07-CB28FEA53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946" y="2093842"/>
            <a:ext cx="5111781" cy="4452732"/>
          </a:xfrm>
          <a:prstGeom prst="rect">
            <a:avLst/>
          </a:prstGeom>
        </p:spPr>
      </p:pic>
    </p:spTree>
    <p:extLst>
      <p:ext uri="{BB962C8B-B14F-4D97-AF65-F5344CB8AC3E}">
        <p14:creationId xmlns:p14="http://schemas.microsoft.com/office/powerpoint/2010/main" val="156044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26912-306D-41A3-89E4-1D6A760A1BE5}"/>
              </a:ext>
            </a:extLst>
          </p:cNvPr>
          <p:cNvSpPr txBox="1"/>
          <p:nvPr/>
        </p:nvSpPr>
        <p:spPr>
          <a:xfrm>
            <a:off x="0" y="0"/>
            <a:ext cx="9144000" cy="646331"/>
          </a:xfrm>
          <a:prstGeom prst="rect">
            <a:avLst/>
          </a:prstGeom>
          <a:noFill/>
        </p:spPr>
        <p:txBody>
          <a:bodyPr wrap="square" rtlCol="0">
            <a:spAutoFit/>
          </a:bodyPr>
          <a:lstStyle/>
          <a:p>
            <a:pPr algn="ctr"/>
            <a:r>
              <a:rPr lang="en-US" sz="3600" b="1" dirty="0"/>
              <a:t>Two Destinations</a:t>
            </a:r>
          </a:p>
        </p:txBody>
      </p:sp>
      <p:sp>
        <p:nvSpPr>
          <p:cNvPr id="5" name="TextBox 4">
            <a:extLst>
              <a:ext uri="{FF2B5EF4-FFF2-40B4-BE49-F238E27FC236}">
                <a16:creationId xmlns:a16="http://schemas.microsoft.com/office/drawing/2014/main" id="{56D926BB-005B-4179-A17E-C49E997981BB}"/>
              </a:ext>
            </a:extLst>
          </p:cNvPr>
          <p:cNvSpPr txBox="1"/>
          <p:nvPr/>
        </p:nvSpPr>
        <p:spPr>
          <a:xfrm>
            <a:off x="998882" y="1826709"/>
            <a:ext cx="3573118" cy="646331"/>
          </a:xfrm>
          <a:prstGeom prst="rect">
            <a:avLst/>
          </a:prstGeom>
          <a:noFill/>
        </p:spPr>
        <p:txBody>
          <a:bodyPr wrap="square" rtlCol="0">
            <a:spAutoFit/>
          </a:bodyPr>
          <a:lstStyle/>
          <a:p>
            <a:pPr algn="ctr"/>
            <a:r>
              <a:rPr lang="en-US" sz="3600" dirty="0"/>
              <a:t>Life</a:t>
            </a:r>
          </a:p>
        </p:txBody>
      </p:sp>
      <p:sp>
        <p:nvSpPr>
          <p:cNvPr id="6" name="TextBox 5">
            <a:extLst>
              <a:ext uri="{FF2B5EF4-FFF2-40B4-BE49-F238E27FC236}">
                <a16:creationId xmlns:a16="http://schemas.microsoft.com/office/drawing/2014/main" id="{D6C9D237-FF7A-4D6B-8B48-057CEBF9E2AC}"/>
              </a:ext>
            </a:extLst>
          </p:cNvPr>
          <p:cNvSpPr txBox="1"/>
          <p:nvPr/>
        </p:nvSpPr>
        <p:spPr>
          <a:xfrm>
            <a:off x="3350867" y="1827662"/>
            <a:ext cx="5111781" cy="646331"/>
          </a:xfrm>
          <a:prstGeom prst="rect">
            <a:avLst/>
          </a:prstGeom>
          <a:noFill/>
        </p:spPr>
        <p:txBody>
          <a:bodyPr wrap="square" rtlCol="0">
            <a:spAutoFit/>
          </a:bodyPr>
          <a:lstStyle/>
          <a:p>
            <a:pPr algn="ctr"/>
            <a:r>
              <a:rPr lang="en-US" sz="3600" dirty="0"/>
              <a:t>Destruction</a:t>
            </a:r>
          </a:p>
        </p:txBody>
      </p:sp>
      <p:pic>
        <p:nvPicPr>
          <p:cNvPr id="5122" name="Picture 2" descr="Image result for Living vs Dead plant">
            <a:extLst>
              <a:ext uri="{FF2B5EF4-FFF2-40B4-BE49-F238E27FC236}">
                <a16:creationId xmlns:a16="http://schemas.microsoft.com/office/drawing/2014/main" id="{3DAEEC3E-6556-41B8-955D-9067107FA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486" y="2542345"/>
            <a:ext cx="5221149" cy="397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5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crowd of people&#10;&#10;Description automatically generated">
            <a:extLst>
              <a:ext uri="{FF2B5EF4-FFF2-40B4-BE49-F238E27FC236}">
                <a16:creationId xmlns:a16="http://schemas.microsoft.com/office/drawing/2014/main" id="{F2F75224-DB0C-44C7-B04B-072D4E3AD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057" y="2304061"/>
            <a:ext cx="4424771" cy="2492829"/>
          </a:xfrm>
          <a:prstGeom prst="rect">
            <a:avLst/>
          </a:prstGeom>
        </p:spPr>
      </p:pic>
      <p:sp>
        <p:nvSpPr>
          <p:cNvPr id="6" name="TextBox 5">
            <a:extLst>
              <a:ext uri="{FF2B5EF4-FFF2-40B4-BE49-F238E27FC236}">
                <a16:creationId xmlns:a16="http://schemas.microsoft.com/office/drawing/2014/main" id="{3DA03737-E815-487E-8E4D-3900B5D971CA}"/>
              </a:ext>
            </a:extLst>
          </p:cNvPr>
          <p:cNvSpPr txBox="1"/>
          <p:nvPr/>
        </p:nvSpPr>
        <p:spPr>
          <a:xfrm>
            <a:off x="441462" y="1719286"/>
            <a:ext cx="3578087" cy="584775"/>
          </a:xfrm>
          <a:prstGeom prst="rect">
            <a:avLst/>
          </a:prstGeom>
          <a:noFill/>
        </p:spPr>
        <p:txBody>
          <a:bodyPr wrap="square" rtlCol="0">
            <a:spAutoFit/>
          </a:bodyPr>
          <a:lstStyle/>
          <a:p>
            <a:pPr algn="ctr"/>
            <a:r>
              <a:rPr lang="en-US" sz="3200" b="1" dirty="0"/>
              <a:t>Few</a:t>
            </a:r>
          </a:p>
        </p:txBody>
      </p:sp>
      <p:pic>
        <p:nvPicPr>
          <p:cNvPr id="10" name="Picture 9" descr="A picture containing grass, outdoor, mountain, sky&#10;&#10;Description automatically generated">
            <a:extLst>
              <a:ext uri="{FF2B5EF4-FFF2-40B4-BE49-F238E27FC236}">
                <a16:creationId xmlns:a16="http://schemas.microsoft.com/office/drawing/2014/main" id="{3F1274E9-A0EC-4FA8-8868-430F34D68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39" y="2226364"/>
            <a:ext cx="3374335" cy="4499113"/>
          </a:xfrm>
          <a:prstGeom prst="rect">
            <a:avLst/>
          </a:prstGeom>
        </p:spPr>
      </p:pic>
      <p:sp>
        <p:nvSpPr>
          <p:cNvPr id="11" name="TextBox 10">
            <a:extLst>
              <a:ext uri="{FF2B5EF4-FFF2-40B4-BE49-F238E27FC236}">
                <a16:creationId xmlns:a16="http://schemas.microsoft.com/office/drawing/2014/main" id="{16D20BAD-D06C-4003-B200-A895D18CE9FA}"/>
              </a:ext>
            </a:extLst>
          </p:cNvPr>
          <p:cNvSpPr txBox="1"/>
          <p:nvPr/>
        </p:nvSpPr>
        <p:spPr>
          <a:xfrm>
            <a:off x="4724398" y="1719286"/>
            <a:ext cx="3578087" cy="584775"/>
          </a:xfrm>
          <a:prstGeom prst="rect">
            <a:avLst/>
          </a:prstGeom>
          <a:noFill/>
        </p:spPr>
        <p:txBody>
          <a:bodyPr wrap="square" rtlCol="0">
            <a:spAutoFit/>
          </a:bodyPr>
          <a:lstStyle/>
          <a:p>
            <a:pPr algn="ctr"/>
            <a:r>
              <a:rPr lang="en-US" sz="3200" b="1" dirty="0"/>
              <a:t>Many</a:t>
            </a:r>
          </a:p>
        </p:txBody>
      </p:sp>
    </p:spTree>
    <p:extLst>
      <p:ext uri="{BB962C8B-B14F-4D97-AF65-F5344CB8AC3E}">
        <p14:creationId xmlns:p14="http://schemas.microsoft.com/office/powerpoint/2010/main" val="107605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132E7-D735-4143-B9B0-E61B0100300B}"/>
              </a:ext>
            </a:extLst>
          </p:cNvPr>
          <p:cNvPicPr>
            <a:picLocks noChangeAspect="1"/>
          </p:cNvPicPr>
          <p:nvPr/>
        </p:nvPicPr>
        <p:blipFill rotWithShape="1">
          <a:blip r:embed="rId2">
            <a:extLst>
              <a:ext uri="{28A0092B-C50C-407E-A947-70E740481C1C}">
                <a14:useLocalDpi xmlns:a14="http://schemas.microsoft.com/office/drawing/2010/main" val="0"/>
              </a:ext>
            </a:extLst>
          </a:blip>
          <a:srcRect t="6042" b="7503"/>
          <a:stretch/>
        </p:blipFill>
        <p:spPr>
          <a:xfrm>
            <a:off x="20" y="2464904"/>
            <a:ext cx="5857457" cy="4393096"/>
          </a:xfrm>
          <a:prstGeom prst="rect">
            <a:avLst/>
          </a:prstGeom>
        </p:spPr>
      </p:pic>
      <p:sp>
        <p:nvSpPr>
          <p:cNvPr id="6" name="TextBox 5">
            <a:extLst>
              <a:ext uri="{FF2B5EF4-FFF2-40B4-BE49-F238E27FC236}">
                <a16:creationId xmlns:a16="http://schemas.microsoft.com/office/drawing/2014/main" id="{308D1A54-6CEA-46D4-87F5-B47739CC455A}"/>
              </a:ext>
            </a:extLst>
          </p:cNvPr>
          <p:cNvSpPr txBox="1"/>
          <p:nvPr/>
        </p:nvSpPr>
        <p:spPr>
          <a:xfrm>
            <a:off x="1789043" y="1099930"/>
            <a:ext cx="2504661" cy="1569660"/>
          </a:xfrm>
          <a:prstGeom prst="rect">
            <a:avLst/>
          </a:prstGeom>
          <a:noFill/>
        </p:spPr>
        <p:txBody>
          <a:bodyPr wrap="square" rtlCol="0">
            <a:spAutoFit/>
          </a:bodyPr>
          <a:lstStyle/>
          <a:p>
            <a:r>
              <a:rPr lang="en-US" sz="3200" b="1" dirty="0"/>
              <a:t>Narrow Gate</a:t>
            </a:r>
          </a:p>
          <a:p>
            <a:r>
              <a:rPr lang="en-US" sz="3200" b="1" dirty="0"/>
              <a:t>Difficult Way</a:t>
            </a:r>
          </a:p>
          <a:p>
            <a:r>
              <a:rPr lang="en-US" sz="3200" b="1" dirty="0"/>
              <a:t>Few People</a:t>
            </a:r>
          </a:p>
        </p:txBody>
      </p:sp>
      <p:sp>
        <p:nvSpPr>
          <p:cNvPr id="7" name="TextBox 6">
            <a:extLst>
              <a:ext uri="{FF2B5EF4-FFF2-40B4-BE49-F238E27FC236}">
                <a16:creationId xmlns:a16="http://schemas.microsoft.com/office/drawing/2014/main" id="{2F824190-3964-4D63-854B-5B080A7852F6}"/>
              </a:ext>
            </a:extLst>
          </p:cNvPr>
          <p:cNvSpPr txBox="1"/>
          <p:nvPr/>
        </p:nvSpPr>
        <p:spPr>
          <a:xfrm>
            <a:off x="5857477" y="3429000"/>
            <a:ext cx="2504661" cy="1569660"/>
          </a:xfrm>
          <a:prstGeom prst="rect">
            <a:avLst/>
          </a:prstGeom>
          <a:noFill/>
        </p:spPr>
        <p:txBody>
          <a:bodyPr wrap="square" rtlCol="0">
            <a:spAutoFit/>
          </a:bodyPr>
          <a:lstStyle/>
          <a:p>
            <a:r>
              <a:rPr lang="en-US" sz="3200" b="1" dirty="0"/>
              <a:t>Wide Gate</a:t>
            </a:r>
          </a:p>
          <a:p>
            <a:r>
              <a:rPr lang="en-US" sz="3200" b="1" dirty="0"/>
              <a:t>Broad Way</a:t>
            </a:r>
          </a:p>
          <a:p>
            <a:r>
              <a:rPr lang="en-US" sz="3200" b="1" dirty="0"/>
              <a:t>Many People</a:t>
            </a:r>
          </a:p>
        </p:txBody>
      </p:sp>
      <p:sp>
        <p:nvSpPr>
          <p:cNvPr id="8" name="TextBox 7">
            <a:extLst>
              <a:ext uri="{FF2B5EF4-FFF2-40B4-BE49-F238E27FC236}">
                <a16:creationId xmlns:a16="http://schemas.microsoft.com/office/drawing/2014/main" id="{CEE65259-029C-4F8D-ABA3-E742ACECD109}"/>
              </a:ext>
            </a:extLst>
          </p:cNvPr>
          <p:cNvSpPr txBox="1"/>
          <p:nvPr/>
        </p:nvSpPr>
        <p:spPr>
          <a:xfrm>
            <a:off x="1789043" y="159026"/>
            <a:ext cx="2292627" cy="1015663"/>
          </a:xfrm>
          <a:prstGeom prst="rect">
            <a:avLst/>
          </a:prstGeom>
          <a:noFill/>
        </p:spPr>
        <p:txBody>
          <a:bodyPr wrap="square" rtlCol="0">
            <a:spAutoFit/>
          </a:bodyPr>
          <a:lstStyle/>
          <a:p>
            <a:pPr algn="ctr"/>
            <a:r>
              <a:rPr lang="en-US" sz="6000" b="1" dirty="0">
                <a:solidFill>
                  <a:srgbClr val="0070C0"/>
                </a:solidFill>
              </a:rPr>
              <a:t>Life</a:t>
            </a:r>
          </a:p>
        </p:txBody>
      </p:sp>
      <p:sp>
        <p:nvSpPr>
          <p:cNvPr id="9" name="TextBox 8">
            <a:extLst>
              <a:ext uri="{FF2B5EF4-FFF2-40B4-BE49-F238E27FC236}">
                <a16:creationId xmlns:a16="http://schemas.microsoft.com/office/drawing/2014/main" id="{841B9031-A25E-4E53-990A-BFED9D7896FC}"/>
              </a:ext>
            </a:extLst>
          </p:cNvPr>
          <p:cNvSpPr txBox="1"/>
          <p:nvPr/>
        </p:nvSpPr>
        <p:spPr>
          <a:xfrm>
            <a:off x="4850298" y="2504660"/>
            <a:ext cx="3909371" cy="1015663"/>
          </a:xfrm>
          <a:prstGeom prst="rect">
            <a:avLst/>
          </a:prstGeom>
          <a:noFill/>
        </p:spPr>
        <p:txBody>
          <a:bodyPr wrap="square" rtlCol="0">
            <a:spAutoFit/>
          </a:bodyPr>
          <a:lstStyle/>
          <a:p>
            <a:pPr algn="ctr"/>
            <a:r>
              <a:rPr lang="en-US" sz="6000" b="1" dirty="0">
                <a:solidFill>
                  <a:srgbClr val="0070C0"/>
                </a:solidFill>
              </a:rPr>
              <a:t>Destruction</a:t>
            </a:r>
          </a:p>
        </p:txBody>
      </p:sp>
    </p:spTree>
    <p:extLst>
      <p:ext uri="{BB962C8B-B14F-4D97-AF65-F5344CB8AC3E}">
        <p14:creationId xmlns:p14="http://schemas.microsoft.com/office/powerpoint/2010/main" val="33207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3B255-DB23-496D-B884-076D426F79DF}"/>
              </a:ext>
            </a:extLst>
          </p:cNvPr>
          <p:cNvSpPr txBox="1"/>
          <p:nvPr/>
        </p:nvSpPr>
        <p:spPr>
          <a:xfrm>
            <a:off x="0" y="0"/>
            <a:ext cx="6559826" cy="584775"/>
          </a:xfrm>
          <a:prstGeom prst="rect">
            <a:avLst/>
          </a:prstGeom>
          <a:noFill/>
        </p:spPr>
        <p:txBody>
          <a:bodyPr wrap="square" rtlCol="0">
            <a:spAutoFit/>
          </a:bodyPr>
          <a:lstStyle/>
          <a:p>
            <a:r>
              <a:rPr lang="en-US" sz="3200" b="1" dirty="0"/>
              <a:t>9 statements of blessedness </a:t>
            </a:r>
          </a:p>
        </p:txBody>
      </p:sp>
      <p:sp>
        <p:nvSpPr>
          <p:cNvPr id="3" name="Arrow: Down 2">
            <a:extLst>
              <a:ext uri="{FF2B5EF4-FFF2-40B4-BE49-F238E27FC236}">
                <a16:creationId xmlns:a16="http://schemas.microsoft.com/office/drawing/2014/main" id="{37D07D69-2728-4645-9881-77D8D1EF9C36}"/>
              </a:ext>
            </a:extLst>
          </p:cNvPr>
          <p:cNvSpPr/>
          <p:nvPr/>
        </p:nvSpPr>
        <p:spPr>
          <a:xfrm rot="20069036">
            <a:off x="2067340" y="569844"/>
            <a:ext cx="993913" cy="1736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1F1C150-A635-47E8-8A1E-379AD213B2D7}"/>
              </a:ext>
            </a:extLst>
          </p:cNvPr>
          <p:cNvSpPr txBox="1"/>
          <p:nvPr/>
        </p:nvSpPr>
        <p:spPr>
          <a:xfrm>
            <a:off x="974034" y="2142900"/>
            <a:ext cx="6559826" cy="584775"/>
          </a:xfrm>
          <a:prstGeom prst="rect">
            <a:avLst/>
          </a:prstGeom>
          <a:noFill/>
        </p:spPr>
        <p:txBody>
          <a:bodyPr wrap="square" rtlCol="0">
            <a:spAutoFit/>
          </a:bodyPr>
          <a:lstStyle/>
          <a:p>
            <a:r>
              <a:rPr lang="en-US" sz="3200" b="1" dirty="0"/>
              <a:t>6 areas of greater righteousness</a:t>
            </a:r>
          </a:p>
        </p:txBody>
      </p:sp>
      <p:sp>
        <p:nvSpPr>
          <p:cNvPr id="5" name="Arrow: Down 4">
            <a:extLst>
              <a:ext uri="{FF2B5EF4-FFF2-40B4-BE49-F238E27FC236}">
                <a16:creationId xmlns:a16="http://schemas.microsoft.com/office/drawing/2014/main" id="{5C2A123B-C941-4B6D-945E-37A584B0D466}"/>
              </a:ext>
            </a:extLst>
          </p:cNvPr>
          <p:cNvSpPr/>
          <p:nvPr/>
        </p:nvSpPr>
        <p:spPr>
          <a:xfrm rot="20069036">
            <a:off x="3028123" y="2749826"/>
            <a:ext cx="993913" cy="1736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316695-24A7-4332-B903-8DB3A2D93D0B}"/>
              </a:ext>
            </a:extLst>
          </p:cNvPr>
          <p:cNvSpPr txBox="1"/>
          <p:nvPr/>
        </p:nvSpPr>
        <p:spPr>
          <a:xfrm>
            <a:off x="1741900" y="4325558"/>
            <a:ext cx="6559826" cy="584775"/>
          </a:xfrm>
          <a:prstGeom prst="rect">
            <a:avLst/>
          </a:prstGeom>
          <a:noFill/>
        </p:spPr>
        <p:txBody>
          <a:bodyPr wrap="square" rtlCol="0">
            <a:spAutoFit/>
          </a:bodyPr>
          <a:lstStyle/>
          <a:p>
            <a:r>
              <a:rPr lang="en-US" sz="3200" b="1" dirty="0"/>
              <a:t>3 areas of quiet righteousness </a:t>
            </a:r>
          </a:p>
        </p:txBody>
      </p:sp>
    </p:spTree>
    <p:extLst>
      <p:ext uri="{BB962C8B-B14F-4D97-AF65-F5344CB8AC3E}">
        <p14:creationId xmlns:p14="http://schemas.microsoft.com/office/powerpoint/2010/main" val="244934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8F4DA3-7840-4B99-B101-E6C4DECC7B42}"/>
              </a:ext>
            </a:extLst>
          </p:cNvPr>
          <p:cNvSpPr txBox="1"/>
          <p:nvPr/>
        </p:nvSpPr>
        <p:spPr>
          <a:xfrm>
            <a:off x="0" y="0"/>
            <a:ext cx="9144000" cy="1077218"/>
          </a:xfrm>
          <a:prstGeom prst="rect">
            <a:avLst/>
          </a:prstGeom>
          <a:noFill/>
        </p:spPr>
        <p:txBody>
          <a:bodyPr wrap="square" rtlCol="0">
            <a:spAutoFit/>
          </a:bodyPr>
          <a:lstStyle/>
          <a:p>
            <a:r>
              <a:rPr lang="en-US" sz="3200" dirty="0"/>
              <a:t>Do not store up for yourselves treasures on earth… </a:t>
            </a:r>
            <a:r>
              <a:rPr lang="en-US" sz="3200" i="1" dirty="0"/>
              <a:t>6:19</a:t>
            </a:r>
          </a:p>
        </p:txBody>
      </p:sp>
      <p:sp>
        <p:nvSpPr>
          <p:cNvPr id="3" name="TextBox 2">
            <a:extLst>
              <a:ext uri="{FF2B5EF4-FFF2-40B4-BE49-F238E27FC236}">
                <a16:creationId xmlns:a16="http://schemas.microsoft.com/office/drawing/2014/main" id="{1C15998D-83D8-476F-AC5B-BDC4231BCC50}"/>
              </a:ext>
            </a:extLst>
          </p:cNvPr>
          <p:cNvSpPr txBox="1"/>
          <p:nvPr/>
        </p:nvSpPr>
        <p:spPr>
          <a:xfrm>
            <a:off x="0" y="1437861"/>
            <a:ext cx="9144000" cy="1077218"/>
          </a:xfrm>
          <a:prstGeom prst="rect">
            <a:avLst/>
          </a:prstGeom>
          <a:noFill/>
        </p:spPr>
        <p:txBody>
          <a:bodyPr wrap="square" rtlCol="0">
            <a:spAutoFit/>
          </a:bodyPr>
          <a:lstStyle/>
          <a:p>
            <a:r>
              <a:rPr lang="en-US" sz="3200" dirty="0"/>
              <a:t>“do not worry” </a:t>
            </a:r>
          </a:p>
          <a:p>
            <a:r>
              <a:rPr lang="en-US" sz="3200" i="1" dirty="0"/>
              <a:t>6:25, 31, 34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082DA733-DFAA-428A-8EF6-D1FBC03C9A6D}"/>
                  </a:ext>
                </a:extLst>
              </p14:cNvPr>
              <p14:cNvContentPartPr/>
              <p14:nvPr/>
            </p14:nvContentPartPr>
            <p14:xfrm>
              <a:off x="171000" y="70200"/>
              <a:ext cx="8701200" cy="2531160"/>
            </p14:xfrm>
          </p:contentPart>
        </mc:Choice>
        <mc:Fallback xmlns="">
          <p:pic>
            <p:nvPicPr>
              <p:cNvPr id="6" name="Ink 5">
                <a:extLst>
                  <a:ext uri="{FF2B5EF4-FFF2-40B4-BE49-F238E27FC236}">
                    <a16:creationId xmlns:a16="http://schemas.microsoft.com/office/drawing/2014/main" id="{082DA733-DFAA-428A-8EF6-D1FBC03C9A6D}"/>
                  </a:ext>
                </a:extLst>
              </p:cNvPr>
              <p:cNvPicPr/>
              <p:nvPr/>
            </p:nvPicPr>
            <p:blipFill>
              <a:blip r:embed="rId3"/>
              <a:stretch>
                <a:fillRect/>
              </a:stretch>
            </p:blipFill>
            <p:spPr>
              <a:xfrm>
                <a:off x="161640" y="60840"/>
                <a:ext cx="8719920" cy="2549880"/>
              </a:xfrm>
              <a:prstGeom prst="rect">
                <a:avLst/>
              </a:prstGeom>
            </p:spPr>
          </p:pic>
        </mc:Fallback>
      </mc:AlternateContent>
      <p:sp>
        <p:nvSpPr>
          <p:cNvPr id="7" name="TextBox 6">
            <a:extLst>
              <a:ext uri="{FF2B5EF4-FFF2-40B4-BE49-F238E27FC236}">
                <a16:creationId xmlns:a16="http://schemas.microsoft.com/office/drawing/2014/main" id="{BEEADF70-D729-4529-B194-2ADC1E8C2960}"/>
              </a:ext>
            </a:extLst>
          </p:cNvPr>
          <p:cNvSpPr txBox="1"/>
          <p:nvPr/>
        </p:nvSpPr>
        <p:spPr>
          <a:xfrm>
            <a:off x="4108174" y="2086785"/>
            <a:ext cx="4532243" cy="584775"/>
          </a:xfrm>
          <a:prstGeom prst="rect">
            <a:avLst/>
          </a:prstGeom>
          <a:noFill/>
        </p:spPr>
        <p:txBody>
          <a:bodyPr wrap="square" rtlCol="0">
            <a:spAutoFit/>
          </a:bodyPr>
          <a:lstStyle/>
          <a:p>
            <a:r>
              <a:rPr lang="en-US" sz="3200" b="1" dirty="0">
                <a:solidFill>
                  <a:srgbClr val="FF0000"/>
                </a:solidFill>
              </a:rPr>
              <a:t>Disciples and Possessions</a:t>
            </a:r>
          </a:p>
        </p:txBody>
      </p:sp>
    </p:spTree>
    <p:extLst>
      <p:ext uri="{BB962C8B-B14F-4D97-AF65-F5344CB8AC3E}">
        <p14:creationId xmlns:p14="http://schemas.microsoft.com/office/powerpoint/2010/main" val="347032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8F4DA3-7840-4B99-B101-E6C4DECC7B42}"/>
              </a:ext>
            </a:extLst>
          </p:cNvPr>
          <p:cNvSpPr txBox="1"/>
          <p:nvPr/>
        </p:nvSpPr>
        <p:spPr>
          <a:xfrm>
            <a:off x="0" y="0"/>
            <a:ext cx="9144000" cy="1077218"/>
          </a:xfrm>
          <a:prstGeom prst="rect">
            <a:avLst/>
          </a:prstGeom>
          <a:noFill/>
        </p:spPr>
        <p:txBody>
          <a:bodyPr wrap="square" rtlCol="0">
            <a:spAutoFit/>
          </a:bodyPr>
          <a:lstStyle/>
          <a:p>
            <a:r>
              <a:rPr lang="en-US" sz="3200" dirty="0"/>
              <a:t>Do not store up for yourselves treasures on earth… </a:t>
            </a:r>
            <a:r>
              <a:rPr lang="en-US" sz="3200" i="1" dirty="0"/>
              <a:t>6:19</a:t>
            </a:r>
          </a:p>
        </p:txBody>
      </p:sp>
      <p:sp>
        <p:nvSpPr>
          <p:cNvPr id="3" name="TextBox 2">
            <a:extLst>
              <a:ext uri="{FF2B5EF4-FFF2-40B4-BE49-F238E27FC236}">
                <a16:creationId xmlns:a16="http://schemas.microsoft.com/office/drawing/2014/main" id="{1C15998D-83D8-476F-AC5B-BDC4231BCC50}"/>
              </a:ext>
            </a:extLst>
          </p:cNvPr>
          <p:cNvSpPr txBox="1"/>
          <p:nvPr/>
        </p:nvSpPr>
        <p:spPr>
          <a:xfrm>
            <a:off x="0" y="1437861"/>
            <a:ext cx="9144000" cy="1077218"/>
          </a:xfrm>
          <a:prstGeom prst="rect">
            <a:avLst/>
          </a:prstGeom>
          <a:noFill/>
        </p:spPr>
        <p:txBody>
          <a:bodyPr wrap="square" rtlCol="0">
            <a:spAutoFit/>
          </a:bodyPr>
          <a:lstStyle/>
          <a:p>
            <a:r>
              <a:rPr lang="en-US" sz="3200" dirty="0"/>
              <a:t>“do not worry”</a:t>
            </a:r>
          </a:p>
          <a:p>
            <a:r>
              <a:rPr lang="en-US" sz="3200" i="1" dirty="0"/>
              <a:t>6:25, 31, 34</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082DA733-DFAA-428A-8EF6-D1FBC03C9A6D}"/>
                  </a:ext>
                </a:extLst>
              </p14:cNvPr>
              <p14:cNvContentPartPr/>
              <p14:nvPr/>
            </p14:nvContentPartPr>
            <p14:xfrm>
              <a:off x="171000" y="70200"/>
              <a:ext cx="8701200" cy="2531160"/>
            </p14:xfrm>
          </p:contentPart>
        </mc:Choice>
        <mc:Fallback xmlns="">
          <p:pic>
            <p:nvPicPr>
              <p:cNvPr id="6" name="Ink 5">
                <a:extLst>
                  <a:ext uri="{FF2B5EF4-FFF2-40B4-BE49-F238E27FC236}">
                    <a16:creationId xmlns:a16="http://schemas.microsoft.com/office/drawing/2014/main" id="{082DA733-DFAA-428A-8EF6-D1FBC03C9A6D}"/>
                  </a:ext>
                </a:extLst>
              </p:cNvPr>
              <p:cNvPicPr/>
              <p:nvPr/>
            </p:nvPicPr>
            <p:blipFill>
              <a:blip r:embed="rId3"/>
              <a:stretch>
                <a:fillRect/>
              </a:stretch>
            </p:blipFill>
            <p:spPr>
              <a:xfrm>
                <a:off x="161640" y="60840"/>
                <a:ext cx="8719920" cy="2549880"/>
              </a:xfrm>
              <a:prstGeom prst="rect">
                <a:avLst/>
              </a:prstGeom>
            </p:spPr>
          </p:pic>
        </mc:Fallback>
      </mc:AlternateContent>
      <p:sp>
        <p:nvSpPr>
          <p:cNvPr id="7" name="TextBox 6">
            <a:extLst>
              <a:ext uri="{FF2B5EF4-FFF2-40B4-BE49-F238E27FC236}">
                <a16:creationId xmlns:a16="http://schemas.microsoft.com/office/drawing/2014/main" id="{BEEADF70-D729-4529-B194-2ADC1E8C2960}"/>
              </a:ext>
            </a:extLst>
          </p:cNvPr>
          <p:cNvSpPr txBox="1"/>
          <p:nvPr/>
        </p:nvSpPr>
        <p:spPr>
          <a:xfrm>
            <a:off x="4108174" y="2086785"/>
            <a:ext cx="4532243" cy="584775"/>
          </a:xfrm>
          <a:prstGeom prst="rect">
            <a:avLst/>
          </a:prstGeom>
          <a:noFill/>
        </p:spPr>
        <p:txBody>
          <a:bodyPr wrap="square" rtlCol="0">
            <a:spAutoFit/>
          </a:bodyPr>
          <a:lstStyle/>
          <a:p>
            <a:r>
              <a:rPr lang="en-US" sz="3200" b="1" dirty="0">
                <a:solidFill>
                  <a:srgbClr val="FF0000"/>
                </a:solidFill>
              </a:rPr>
              <a:t>Disciples and Possessions</a:t>
            </a:r>
          </a:p>
        </p:txBody>
      </p:sp>
      <p:sp>
        <p:nvSpPr>
          <p:cNvPr id="8" name="TextBox 7">
            <a:extLst>
              <a:ext uri="{FF2B5EF4-FFF2-40B4-BE49-F238E27FC236}">
                <a16:creationId xmlns:a16="http://schemas.microsoft.com/office/drawing/2014/main" id="{F7E0CED7-91A9-4878-B70F-1ED70F52A465}"/>
              </a:ext>
            </a:extLst>
          </p:cNvPr>
          <p:cNvSpPr txBox="1"/>
          <p:nvPr/>
        </p:nvSpPr>
        <p:spPr>
          <a:xfrm>
            <a:off x="0" y="3429000"/>
            <a:ext cx="9144000" cy="1077218"/>
          </a:xfrm>
          <a:prstGeom prst="rect">
            <a:avLst/>
          </a:prstGeom>
          <a:noFill/>
        </p:spPr>
        <p:txBody>
          <a:bodyPr wrap="square" rtlCol="0">
            <a:spAutoFit/>
          </a:bodyPr>
          <a:lstStyle/>
          <a:p>
            <a:r>
              <a:rPr lang="en-US" sz="3200" dirty="0"/>
              <a:t>Judge not…</a:t>
            </a:r>
          </a:p>
          <a:p>
            <a:r>
              <a:rPr lang="en-US" sz="3200" i="1" dirty="0"/>
              <a:t>7:1</a:t>
            </a:r>
          </a:p>
        </p:txBody>
      </p:sp>
      <p:sp>
        <p:nvSpPr>
          <p:cNvPr id="9" name="TextBox 8">
            <a:extLst>
              <a:ext uri="{FF2B5EF4-FFF2-40B4-BE49-F238E27FC236}">
                <a16:creationId xmlns:a16="http://schemas.microsoft.com/office/drawing/2014/main" id="{6EF7E45B-6D4F-4221-B190-FE32374956DC}"/>
              </a:ext>
            </a:extLst>
          </p:cNvPr>
          <p:cNvSpPr txBox="1"/>
          <p:nvPr/>
        </p:nvSpPr>
        <p:spPr>
          <a:xfrm>
            <a:off x="0" y="4881530"/>
            <a:ext cx="9144000" cy="1077218"/>
          </a:xfrm>
          <a:prstGeom prst="rect">
            <a:avLst/>
          </a:prstGeom>
          <a:noFill/>
        </p:spPr>
        <p:txBody>
          <a:bodyPr wrap="square" rtlCol="0">
            <a:spAutoFit/>
          </a:bodyPr>
          <a:lstStyle/>
          <a:p>
            <a:r>
              <a:rPr lang="en-US" sz="3200" dirty="0"/>
              <a:t>Do not give what is holy to dogs…</a:t>
            </a:r>
          </a:p>
          <a:p>
            <a:r>
              <a:rPr lang="en-US" sz="3200" i="1" dirty="0"/>
              <a:t>7:6</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7F78D23-0CBB-4D66-9FB9-BE1CAEFB9FE5}"/>
                  </a:ext>
                </a:extLst>
              </p14:cNvPr>
              <p14:cNvContentPartPr/>
              <p14:nvPr/>
            </p14:nvContentPartPr>
            <p14:xfrm>
              <a:off x="251280" y="3175200"/>
              <a:ext cx="6902280" cy="3125520"/>
            </p14:xfrm>
          </p:contentPart>
        </mc:Choice>
        <mc:Fallback xmlns="">
          <p:pic>
            <p:nvPicPr>
              <p:cNvPr id="4" name="Ink 3">
                <a:extLst>
                  <a:ext uri="{FF2B5EF4-FFF2-40B4-BE49-F238E27FC236}">
                    <a16:creationId xmlns:a16="http://schemas.microsoft.com/office/drawing/2014/main" id="{27F78D23-0CBB-4D66-9FB9-BE1CAEFB9FE5}"/>
                  </a:ext>
                </a:extLst>
              </p:cNvPr>
              <p:cNvPicPr/>
              <p:nvPr/>
            </p:nvPicPr>
            <p:blipFill>
              <a:blip r:embed="rId5"/>
              <a:stretch>
                <a:fillRect/>
              </a:stretch>
            </p:blipFill>
            <p:spPr>
              <a:xfrm>
                <a:off x="241920" y="3165840"/>
                <a:ext cx="6921000" cy="3144240"/>
              </a:xfrm>
              <a:prstGeom prst="rect">
                <a:avLst/>
              </a:prstGeom>
            </p:spPr>
          </p:pic>
        </mc:Fallback>
      </mc:AlternateContent>
      <p:sp>
        <p:nvSpPr>
          <p:cNvPr id="10" name="TextBox 9">
            <a:extLst>
              <a:ext uri="{FF2B5EF4-FFF2-40B4-BE49-F238E27FC236}">
                <a16:creationId xmlns:a16="http://schemas.microsoft.com/office/drawing/2014/main" id="{D483D4AA-6C0F-4964-994F-2B26D6884FB1}"/>
              </a:ext>
            </a:extLst>
          </p:cNvPr>
          <p:cNvSpPr txBox="1"/>
          <p:nvPr/>
        </p:nvSpPr>
        <p:spPr>
          <a:xfrm>
            <a:off x="4108174" y="3094958"/>
            <a:ext cx="4903304" cy="584775"/>
          </a:xfrm>
          <a:prstGeom prst="rect">
            <a:avLst/>
          </a:prstGeom>
          <a:noFill/>
        </p:spPr>
        <p:txBody>
          <a:bodyPr wrap="square" rtlCol="0">
            <a:spAutoFit/>
          </a:bodyPr>
          <a:lstStyle/>
          <a:p>
            <a:r>
              <a:rPr lang="en-US" sz="3200" b="1" dirty="0">
                <a:solidFill>
                  <a:srgbClr val="0070C0"/>
                </a:solidFill>
              </a:rPr>
              <a:t>Disciples and Discernment</a:t>
            </a:r>
          </a:p>
        </p:txBody>
      </p:sp>
    </p:spTree>
    <p:extLst>
      <p:ext uri="{BB962C8B-B14F-4D97-AF65-F5344CB8AC3E}">
        <p14:creationId xmlns:p14="http://schemas.microsoft.com/office/powerpoint/2010/main" val="153691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372DD9-E3CF-4FB9-B31C-CD919813850D}"/>
              </a:ext>
            </a:extLst>
          </p:cNvPr>
          <p:cNvSpPr txBox="1"/>
          <p:nvPr/>
        </p:nvSpPr>
        <p:spPr>
          <a:xfrm>
            <a:off x="0" y="636104"/>
            <a:ext cx="9144000" cy="769441"/>
          </a:xfrm>
          <a:prstGeom prst="rect">
            <a:avLst/>
          </a:prstGeom>
          <a:noFill/>
        </p:spPr>
        <p:txBody>
          <a:bodyPr wrap="square" rtlCol="0">
            <a:spAutoFit/>
          </a:bodyPr>
          <a:lstStyle/>
          <a:p>
            <a:pPr algn="ctr"/>
            <a:r>
              <a:rPr lang="en-US" sz="4400" dirty="0"/>
              <a:t>Two gates (7:13-14)</a:t>
            </a:r>
          </a:p>
        </p:txBody>
      </p:sp>
      <p:sp>
        <p:nvSpPr>
          <p:cNvPr id="3" name="TextBox 2">
            <a:extLst>
              <a:ext uri="{FF2B5EF4-FFF2-40B4-BE49-F238E27FC236}">
                <a16:creationId xmlns:a16="http://schemas.microsoft.com/office/drawing/2014/main" id="{618490BA-F4C0-463B-877B-ABCB9CCFD711}"/>
              </a:ext>
            </a:extLst>
          </p:cNvPr>
          <p:cNvSpPr txBox="1"/>
          <p:nvPr/>
        </p:nvSpPr>
        <p:spPr>
          <a:xfrm>
            <a:off x="0" y="2219739"/>
            <a:ext cx="9144000" cy="769441"/>
          </a:xfrm>
          <a:prstGeom prst="rect">
            <a:avLst/>
          </a:prstGeom>
          <a:noFill/>
        </p:spPr>
        <p:txBody>
          <a:bodyPr wrap="square" rtlCol="0">
            <a:spAutoFit/>
          </a:bodyPr>
          <a:lstStyle/>
          <a:p>
            <a:pPr algn="ctr"/>
            <a:r>
              <a:rPr lang="en-US" sz="4400" dirty="0"/>
              <a:t>Two trees (7:15-23)</a:t>
            </a:r>
          </a:p>
        </p:txBody>
      </p:sp>
      <p:sp>
        <p:nvSpPr>
          <p:cNvPr id="4" name="TextBox 3">
            <a:extLst>
              <a:ext uri="{FF2B5EF4-FFF2-40B4-BE49-F238E27FC236}">
                <a16:creationId xmlns:a16="http://schemas.microsoft.com/office/drawing/2014/main" id="{25F6B25F-EF15-4136-9AFD-BD9F0AF6C49D}"/>
              </a:ext>
            </a:extLst>
          </p:cNvPr>
          <p:cNvSpPr txBox="1"/>
          <p:nvPr/>
        </p:nvSpPr>
        <p:spPr>
          <a:xfrm>
            <a:off x="0" y="3803375"/>
            <a:ext cx="9144000" cy="769441"/>
          </a:xfrm>
          <a:prstGeom prst="rect">
            <a:avLst/>
          </a:prstGeom>
          <a:noFill/>
        </p:spPr>
        <p:txBody>
          <a:bodyPr wrap="square" rtlCol="0">
            <a:spAutoFit/>
          </a:bodyPr>
          <a:lstStyle/>
          <a:p>
            <a:pPr algn="ctr"/>
            <a:r>
              <a:rPr lang="en-US" sz="4400" dirty="0"/>
              <a:t>Two houses (7:24-27)</a:t>
            </a:r>
          </a:p>
        </p:txBody>
      </p:sp>
    </p:spTree>
    <p:extLst>
      <p:ext uri="{BB962C8B-B14F-4D97-AF65-F5344CB8AC3E}">
        <p14:creationId xmlns:p14="http://schemas.microsoft.com/office/powerpoint/2010/main" val="207951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44CA33-D087-42AA-9011-E294C4487AD7}"/>
              </a:ext>
            </a:extLst>
          </p:cNvPr>
          <p:cNvSpPr/>
          <p:nvPr/>
        </p:nvSpPr>
        <p:spPr>
          <a:xfrm>
            <a:off x="-1" y="0"/>
            <a:ext cx="9051235" cy="5016758"/>
          </a:xfrm>
          <a:prstGeom prst="rect">
            <a:avLst/>
          </a:prstGeom>
        </p:spPr>
        <p:txBody>
          <a:bodyPr wrap="square">
            <a:spAutoFit/>
          </a:bodyPr>
          <a:lstStyle/>
          <a:p>
            <a:r>
              <a:rPr lang="en-US" sz="3200" b="1" baseline="30000" dirty="0"/>
              <a:t>40 </a:t>
            </a:r>
            <a:r>
              <a:rPr lang="en-US" sz="3200" dirty="0"/>
              <a:t>“He who receives you receives Me, and he who receives Me receives Him who sent Me. </a:t>
            </a:r>
            <a:r>
              <a:rPr lang="en-US" sz="3200" b="1" baseline="30000" dirty="0"/>
              <a:t>41 </a:t>
            </a:r>
            <a:r>
              <a:rPr lang="en-US" sz="3200" dirty="0"/>
              <a:t>He who receives a prophet in the name of a prophet shall receive a prophet’s </a:t>
            </a:r>
            <a:r>
              <a:rPr lang="en-US" sz="3200" b="1" u="sng" dirty="0"/>
              <a:t>reward</a:t>
            </a:r>
            <a:r>
              <a:rPr lang="en-US" sz="3200" dirty="0"/>
              <a:t>. And he who receives a righteous man in the name of a righteous man shall receive a righteous man’s </a:t>
            </a:r>
            <a:r>
              <a:rPr lang="en-US" sz="3200" b="1" u="sng" dirty="0"/>
              <a:t>reward</a:t>
            </a:r>
            <a:r>
              <a:rPr lang="en-US" sz="3200" dirty="0"/>
              <a:t>. </a:t>
            </a:r>
            <a:r>
              <a:rPr lang="en-US" sz="3200" b="1" baseline="30000" dirty="0"/>
              <a:t>42 </a:t>
            </a:r>
            <a:r>
              <a:rPr lang="en-US" sz="3200" dirty="0"/>
              <a:t>And whoever gives one of these little ones only a cup of cold water in the name of a disciple, assuredly, I say to you, he shall by no means lose his </a:t>
            </a:r>
            <a:r>
              <a:rPr lang="en-US" sz="3200" b="1" u="sng" dirty="0"/>
              <a:t>reward</a:t>
            </a:r>
            <a:r>
              <a:rPr lang="en-US" sz="3200" dirty="0"/>
              <a:t>.”</a:t>
            </a:r>
          </a:p>
          <a:p>
            <a:r>
              <a:rPr lang="en-US" sz="3200" i="1" dirty="0"/>
              <a:t>												Matthew 10:40-42</a:t>
            </a:r>
          </a:p>
        </p:txBody>
      </p:sp>
      <p:pic>
        <p:nvPicPr>
          <p:cNvPr id="1026" name="Picture 2" descr="Image result for judgment">
            <a:extLst>
              <a:ext uri="{FF2B5EF4-FFF2-40B4-BE49-F238E27FC236}">
                <a16:creationId xmlns:a16="http://schemas.microsoft.com/office/drawing/2014/main" id="{2CD62EEB-BED5-4725-86B8-95A78FE72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850" y="4558747"/>
            <a:ext cx="2275150" cy="201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44CA33-D087-42AA-9011-E294C4487AD7}"/>
              </a:ext>
            </a:extLst>
          </p:cNvPr>
          <p:cNvSpPr/>
          <p:nvPr/>
        </p:nvSpPr>
        <p:spPr>
          <a:xfrm>
            <a:off x="0" y="101482"/>
            <a:ext cx="9024730" cy="5016758"/>
          </a:xfrm>
          <a:prstGeom prst="rect">
            <a:avLst/>
          </a:prstGeom>
        </p:spPr>
        <p:txBody>
          <a:bodyPr wrap="square">
            <a:spAutoFit/>
          </a:bodyPr>
          <a:lstStyle/>
          <a:p>
            <a:r>
              <a:rPr lang="en-US" sz="3200" b="1" baseline="30000" dirty="0"/>
              <a:t>47 </a:t>
            </a:r>
            <a:r>
              <a:rPr lang="en-US" sz="3200" dirty="0"/>
              <a:t>“Again, the kingdom of heaven is like a dragnet that was cast into the sea and gathered some of every kind, </a:t>
            </a:r>
            <a:r>
              <a:rPr lang="en-US" sz="3200" b="1" baseline="30000" dirty="0"/>
              <a:t>48 </a:t>
            </a:r>
            <a:r>
              <a:rPr lang="en-US" sz="3200" dirty="0"/>
              <a:t>which, when it was full, they drew to shore; and they sat down and gathered the good into vessels, but threw the bad away. </a:t>
            </a:r>
            <a:r>
              <a:rPr lang="en-US" sz="3200" b="1" baseline="30000" dirty="0"/>
              <a:t>49 </a:t>
            </a:r>
            <a:r>
              <a:rPr lang="en-US" sz="3200" dirty="0"/>
              <a:t>So it will be at the end of the age. The angels will come forth, separate the wicked from among the just, </a:t>
            </a:r>
            <a:r>
              <a:rPr lang="en-US" sz="3200" b="1" baseline="30000" dirty="0"/>
              <a:t>50 </a:t>
            </a:r>
            <a:r>
              <a:rPr lang="en-US" sz="3200" dirty="0"/>
              <a:t>and cast them into </a:t>
            </a:r>
            <a:r>
              <a:rPr lang="en-US" sz="3200" b="1" u="sng" dirty="0"/>
              <a:t>the furnace of fire. There will be wailing and gnashing of teeth</a:t>
            </a:r>
            <a:r>
              <a:rPr lang="en-US" sz="3200" dirty="0"/>
              <a:t>.”</a:t>
            </a:r>
            <a:r>
              <a:rPr lang="en-US" sz="3200" dirty="0">
                <a:solidFill>
                  <a:srgbClr val="000000"/>
                </a:solidFill>
              </a:rPr>
              <a:t>																								</a:t>
            </a:r>
            <a:r>
              <a:rPr lang="en-US" sz="3200" i="1" dirty="0">
                <a:solidFill>
                  <a:srgbClr val="000000"/>
                </a:solidFill>
              </a:rPr>
              <a:t>Matthew 13:47-50</a:t>
            </a:r>
            <a:endParaRPr lang="en-US" sz="3200" i="1" dirty="0"/>
          </a:p>
        </p:txBody>
      </p:sp>
      <p:pic>
        <p:nvPicPr>
          <p:cNvPr id="1026" name="Picture 2" descr="Image result for judgment">
            <a:extLst>
              <a:ext uri="{FF2B5EF4-FFF2-40B4-BE49-F238E27FC236}">
                <a16:creationId xmlns:a16="http://schemas.microsoft.com/office/drawing/2014/main" id="{2CD62EEB-BED5-4725-86B8-95A78FE72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850" y="4558747"/>
            <a:ext cx="2275150" cy="201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1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44CA33-D087-42AA-9011-E294C4487AD7}"/>
              </a:ext>
            </a:extLst>
          </p:cNvPr>
          <p:cNvSpPr/>
          <p:nvPr/>
        </p:nvSpPr>
        <p:spPr>
          <a:xfrm>
            <a:off x="0" y="101482"/>
            <a:ext cx="9024730" cy="4524315"/>
          </a:xfrm>
          <a:prstGeom prst="rect">
            <a:avLst/>
          </a:prstGeom>
        </p:spPr>
        <p:txBody>
          <a:bodyPr wrap="square">
            <a:spAutoFit/>
          </a:bodyPr>
          <a:lstStyle/>
          <a:p>
            <a:r>
              <a:rPr lang="en-US" sz="3200" dirty="0"/>
              <a:t>Then the King will say to those on His right hand, ‘Come, you blessed of My Father, inherit the kingdom prepared for you from the foundation of the world…Then He will also say to those on the left hand, ‘Depart from Me, you cursed, into the everlasting fire prepared for the devil and his angels…And these will go away into everlasting punishment, but the righteous into eternal life.”</a:t>
            </a:r>
            <a:r>
              <a:rPr lang="en-US" sz="3200" dirty="0">
                <a:solidFill>
                  <a:srgbClr val="000000"/>
                </a:solidFill>
              </a:rPr>
              <a:t>												    </a:t>
            </a:r>
            <a:r>
              <a:rPr lang="en-US" sz="3200" i="1" dirty="0">
                <a:solidFill>
                  <a:srgbClr val="000000"/>
                </a:solidFill>
              </a:rPr>
              <a:t>Matthew 25:34, 41, 46</a:t>
            </a:r>
            <a:endParaRPr lang="en-US" sz="3200" i="1" dirty="0"/>
          </a:p>
        </p:txBody>
      </p:sp>
      <p:pic>
        <p:nvPicPr>
          <p:cNvPr id="1026" name="Picture 2" descr="Image result for judgment">
            <a:extLst>
              <a:ext uri="{FF2B5EF4-FFF2-40B4-BE49-F238E27FC236}">
                <a16:creationId xmlns:a16="http://schemas.microsoft.com/office/drawing/2014/main" id="{2CD62EEB-BED5-4725-86B8-95A78FE72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548" y="4133355"/>
            <a:ext cx="2756452" cy="243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5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30872-FF46-48C9-9E45-BC35ACF4D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149" y="124159"/>
            <a:ext cx="6756164" cy="6505247"/>
          </a:xfrm>
          <a:prstGeom prst="rect">
            <a:avLst/>
          </a:prstGeom>
        </p:spPr>
      </p:pic>
    </p:spTree>
    <p:extLst>
      <p:ext uri="{BB962C8B-B14F-4D97-AF65-F5344CB8AC3E}">
        <p14:creationId xmlns:p14="http://schemas.microsoft.com/office/powerpoint/2010/main" val="259112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249</Words>
  <Application>Microsoft Office PowerPoint</Application>
  <PresentationFormat>On-screen Show (4:3)</PresentationFormat>
  <Paragraphs>57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Alyse Nash</dc:creator>
  <cp:lastModifiedBy>Alyse Nash</cp:lastModifiedBy>
  <cp:revision>2</cp:revision>
  <dcterms:created xsi:type="dcterms:W3CDTF">2019-06-12T15:52:49Z</dcterms:created>
  <dcterms:modified xsi:type="dcterms:W3CDTF">2019-06-14T14:05:18Z</dcterms:modified>
</cp:coreProperties>
</file>