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57" r:id="rId3"/>
    <p:sldId id="256" r:id="rId4"/>
    <p:sldId id="258" r:id="rId5"/>
    <p:sldId id="289" r:id="rId6"/>
    <p:sldId id="260" r:id="rId7"/>
    <p:sldId id="261" r:id="rId8"/>
    <p:sldId id="262" r:id="rId9"/>
    <p:sldId id="263" r:id="rId10"/>
    <p:sldId id="264" r:id="rId11"/>
    <p:sldId id="265" r:id="rId12"/>
    <p:sldId id="266" r:id="rId13"/>
    <p:sldId id="267" r:id="rId14"/>
    <p:sldId id="269" r:id="rId15"/>
    <p:sldId id="270" r:id="rId16"/>
    <p:sldId id="271" r:id="rId17"/>
    <p:sldId id="286" r:id="rId18"/>
    <p:sldId id="272" r:id="rId19"/>
    <p:sldId id="273" r:id="rId20"/>
    <p:sldId id="275" r:id="rId21"/>
    <p:sldId id="276" r:id="rId22"/>
    <p:sldId id="277" r:id="rId23"/>
    <p:sldId id="278" r:id="rId24"/>
    <p:sldId id="279" r:id="rId25"/>
    <p:sldId id="280" r:id="rId26"/>
    <p:sldId id="281" r:id="rId27"/>
    <p:sldId id="283" r:id="rId28"/>
    <p:sldId id="284" r:id="rId29"/>
    <p:sldId id="28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660"/>
  </p:normalViewPr>
  <p:slideViewPr>
    <p:cSldViewPr snapToGrid="0">
      <p:cViewPr varScale="1">
        <p:scale>
          <a:sx n="78" d="100"/>
          <a:sy n="78" d="100"/>
        </p:scale>
        <p:origin x="12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940664-EE1F-4BA0-961F-F99106005607}"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63033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40664-EE1F-4BA0-961F-F99106005607}"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62392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40664-EE1F-4BA0-961F-F99106005607}"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95604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40664-EE1F-4BA0-961F-F99106005607}"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59193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940664-EE1F-4BA0-961F-F99106005607}"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02197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940664-EE1F-4BA0-961F-F99106005607}"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14671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940664-EE1F-4BA0-961F-F99106005607}" type="datetimeFigureOut">
              <a:rPr lang="en-US" smtClean="0"/>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3802714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940664-EE1F-4BA0-961F-F99106005607}" type="datetimeFigureOut">
              <a:rPr lang="en-US" smtClean="0"/>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38382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40664-EE1F-4BA0-961F-F99106005607}" type="datetimeFigureOut">
              <a:rPr lang="en-US" smtClean="0"/>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45905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940664-EE1F-4BA0-961F-F99106005607}"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277628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940664-EE1F-4BA0-961F-F99106005607}"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1E69E-86A4-4881-916F-389433D757A0}" type="slidenum">
              <a:rPr lang="en-US" smtClean="0"/>
              <a:t>‹#›</a:t>
            </a:fld>
            <a:endParaRPr lang="en-US"/>
          </a:p>
        </p:txBody>
      </p:sp>
    </p:spTree>
    <p:extLst>
      <p:ext uri="{BB962C8B-B14F-4D97-AF65-F5344CB8AC3E}">
        <p14:creationId xmlns:p14="http://schemas.microsoft.com/office/powerpoint/2010/main" val="283046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40664-EE1F-4BA0-961F-F99106005607}" type="datetimeFigureOut">
              <a:rPr lang="en-US" smtClean="0"/>
              <a:t>6/14/2019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1E69E-86A4-4881-916F-389433D757A0}" type="slidenum">
              <a:rPr lang="en-US" smtClean="0"/>
              <a:t>‹#›</a:t>
            </a:fld>
            <a:endParaRPr lang="en-US"/>
          </a:p>
        </p:txBody>
      </p:sp>
    </p:spTree>
    <p:extLst>
      <p:ext uri="{BB962C8B-B14F-4D97-AF65-F5344CB8AC3E}">
        <p14:creationId xmlns:p14="http://schemas.microsoft.com/office/powerpoint/2010/main" val="3681234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855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251936"/>
            <a:ext cx="8852452" cy="2554545"/>
          </a:xfrm>
          <a:prstGeom prst="rect">
            <a:avLst/>
          </a:prstGeom>
        </p:spPr>
        <p:txBody>
          <a:bodyPr wrap="square">
            <a:spAutoFit/>
          </a:bodyPr>
          <a:lstStyle/>
          <a:p>
            <a:r>
              <a:rPr lang="en-US" sz="3200" b="1" baseline="30000" dirty="0"/>
              <a:t>3 </a:t>
            </a:r>
            <a:r>
              <a:rPr lang="en-US" sz="3200" dirty="0"/>
              <a:t>I thank God … </a:t>
            </a:r>
            <a:r>
              <a:rPr lang="en-US" sz="3200" b="1" baseline="30000" dirty="0"/>
              <a:t>5 </a:t>
            </a:r>
            <a:r>
              <a:rPr lang="en-US" sz="3200" dirty="0"/>
              <a:t>when I call to remembrance the genuine faith that is in you, which dwelt first in your grandmother Lois and your mother Eunice, and I am persuaded is in you also</a:t>
            </a:r>
            <a:r>
              <a:rPr lang="en-US" dirty="0"/>
              <a:t>.</a:t>
            </a:r>
            <a:r>
              <a:rPr lang="en-US" sz="3200" dirty="0">
                <a:solidFill>
                  <a:srgbClr val="000000"/>
                </a:solidFill>
                <a:latin typeface="Helvetica Neue"/>
              </a:rPr>
              <a:t>																					</a:t>
            </a:r>
            <a:r>
              <a:rPr lang="en-US" sz="3200" i="1" dirty="0">
                <a:solidFill>
                  <a:srgbClr val="000000"/>
                </a:solidFill>
              </a:rPr>
              <a:t>2 Timothy 1:3, 5</a:t>
            </a:r>
            <a:endParaRPr lang="en-US" sz="3200" i="1" dirty="0"/>
          </a:p>
        </p:txBody>
      </p:sp>
    </p:spTree>
    <p:extLst>
      <p:ext uri="{BB962C8B-B14F-4D97-AF65-F5344CB8AC3E}">
        <p14:creationId xmlns:p14="http://schemas.microsoft.com/office/powerpoint/2010/main" val="335138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251936"/>
            <a:ext cx="8852452" cy="2554545"/>
          </a:xfrm>
          <a:prstGeom prst="rect">
            <a:avLst/>
          </a:prstGeom>
        </p:spPr>
        <p:txBody>
          <a:bodyPr wrap="square">
            <a:spAutoFit/>
          </a:bodyPr>
          <a:lstStyle/>
          <a:p>
            <a:r>
              <a:rPr lang="en-US" sz="3200" b="1" baseline="30000" dirty="0"/>
              <a:t>3 </a:t>
            </a:r>
            <a:r>
              <a:rPr lang="en-US" sz="3200" dirty="0"/>
              <a:t>I thank God … </a:t>
            </a:r>
            <a:r>
              <a:rPr lang="en-US" sz="3200" b="1" baseline="30000" dirty="0"/>
              <a:t>5 </a:t>
            </a:r>
            <a:r>
              <a:rPr lang="en-US" sz="3200" dirty="0"/>
              <a:t>when I call to remembrance the genuine faith that is in you, which dwelt first in your </a:t>
            </a:r>
            <a:r>
              <a:rPr lang="en-US" sz="3200" b="1" u="sng" dirty="0"/>
              <a:t>grandmother Lois</a:t>
            </a:r>
            <a:r>
              <a:rPr lang="en-US" sz="3200" b="1" dirty="0"/>
              <a:t> </a:t>
            </a:r>
            <a:r>
              <a:rPr lang="en-US" sz="3200" dirty="0"/>
              <a:t>and your </a:t>
            </a:r>
            <a:r>
              <a:rPr lang="en-US" sz="3200" b="1" u="sng" dirty="0"/>
              <a:t>mother Eunice</a:t>
            </a:r>
            <a:r>
              <a:rPr lang="en-US" sz="3200" dirty="0"/>
              <a:t>, and I am persuaded is in you also.</a:t>
            </a:r>
            <a:r>
              <a:rPr lang="en-US" sz="3200" dirty="0">
                <a:solidFill>
                  <a:srgbClr val="000000"/>
                </a:solidFill>
                <a:latin typeface="Helvetica Neue"/>
              </a:rPr>
              <a:t>																					</a:t>
            </a:r>
            <a:r>
              <a:rPr lang="en-US" sz="3200" i="1" dirty="0">
                <a:solidFill>
                  <a:srgbClr val="000000"/>
                </a:solidFill>
              </a:rPr>
              <a:t>2 Timothy 1:3, 5</a:t>
            </a:r>
            <a:endParaRPr lang="en-US" sz="3200" i="1" dirty="0"/>
          </a:p>
        </p:txBody>
      </p:sp>
    </p:spTree>
    <p:extLst>
      <p:ext uri="{BB962C8B-B14F-4D97-AF65-F5344CB8AC3E}">
        <p14:creationId xmlns:p14="http://schemas.microsoft.com/office/powerpoint/2010/main" val="4273844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92910"/>
            <a:ext cx="9011478" cy="3539430"/>
          </a:xfrm>
          <a:prstGeom prst="rect">
            <a:avLst/>
          </a:prstGeom>
        </p:spPr>
        <p:txBody>
          <a:bodyPr wrap="square">
            <a:spAutoFit/>
          </a:bodyPr>
          <a:lstStyle/>
          <a:p>
            <a:r>
              <a:rPr lang="en-US" sz="3200" b="1" baseline="30000" dirty="0"/>
              <a:t>14 </a:t>
            </a:r>
            <a:r>
              <a:rPr lang="en-US" sz="3200" dirty="0"/>
              <a:t>But you must continue in the things which you have learned and been assured of, knowing from whom you have learned them, </a:t>
            </a:r>
            <a:r>
              <a:rPr lang="en-US" sz="3200" b="1" baseline="30000" dirty="0"/>
              <a:t>15 </a:t>
            </a:r>
            <a:r>
              <a:rPr lang="en-US" sz="3200" dirty="0"/>
              <a:t>and that </a:t>
            </a:r>
            <a:r>
              <a:rPr lang="en-US" sz="3200" b="1" u="sng" dirty="0"/>
              <a:t>from childhood you have known the Holy Scriptures</a:t>
            </a:r>
            <a:r>
              <a:rPr lang="en-US" sz="3200" dirty="0"/>
              <a:t>, which are able to make you wise for salvation through faith which is in Christ Jesus.</a:t>
            </a:r>
          </a:p>
          <a:p>
            <a:r>
              <a:rPr lang="en-US" sz="3200" i="1" dirty="0"/>
              <a:t>												2 Timothy 3:14-15</a:t>
            </a:r>
          </a:p>
        </p:txBody>
      </p:sp>
    </p:spTree>
    <p:extLst>
      <p:ext uri="{BB962C8B-B14F-4D97-AF65-F5344CB8AC3E}">
        <p14:creationId xmlns:p14="http://schemas.microsoft.com/office/powerpoint/2010/main" val="201350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FEAA1-27F5-434B-AC17-B1AD02B40A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0" y="3538331"/>
            <a:ext cx="3200400" cy="3200400"/>
          </a:xfrm>
          <a:prstGeom prst="rect">
            <a:avLst/>
          </a:prstGeom>
        </p:spPr>
      </p:pic>
      <p:sp>
        <p:nvSpPr>
          <p:cNvPr id="4" name="Rectangle 3">
            <a:extLst>
              <a:ext uri="{FF2B5EF4-FFF2-40B4-BE49-F238E27FC236}">
                <a16:creationId xmlns:a16="http://schemas.microsoft.com/office/drawing/2014/main" id="{2D059E64-E459-48C8-B3F7-5CFE10BC23C3}"/>
              </a:ext>
            </a:extLst>
          </p:cNvPr>
          <p:cNvSpPr/>
          <p:nvPr/>
        </p:nvSpPr>
        <p:spPr>
          <a:xfrm>
            <a:off x="66260" y="119269"/>
            <a:ext cx="9011479" cy="2554545"/>
          </a:xfrm>
          <a:prstGeom prst="rect">
            <a:avLst/>
          </a:prstGeom>
        </p:spPr>
        <p:txBody>
          <a:bodyPr wrap="square">
            <a:spAutoFit/>
          </a:bodyPr>
          <a:lstStyle/>
          <a:p>
            <a:r>
              <a:rPr lang="en-US" sz="3200" dirty="0">
                <a:solidFill>
                  <a:srgbClr val="000000"/>
                </a:solidFill>
              </a:rPr>
              <a:t>For this reason I have sent Timothy to you, who is  </a:t>
            </a:r>
            <a:r>
              <a:rPr lang="en-US" sz="3200" b="1" u="sng" dirty="0">
                <a:solidFill>
                  <a:srgbClr val="000000"/>
                </a:solidFill>
              </a:rPr>
              <a:t>my beloved and faithful son in the Lord</a:t>
            </a:r>
            <a:r>
              <a:rPr lang="en-US" sz="3200" dirty="0">
                <a:solidFill>
                  <a:srgbClr val="000000"/>
                </a:solidFill>
              </a:rPr>
              <a:t>, who will remind you of my ways in Christ, as I teach everywhere in every church.</a:t>
            </a:r>
          </a:p>
          <a:p>
            <a:r>
              <a:rPr lang="en-US" sz="3200" dirty="0">
                <a:solidFill>
                  <a:srgbClr val="000000"/>
                </a:solidFill>
              </a:rPr>
              <a:t>											      </a:t>
            </a:r>
            <a:r>
              <a:rPr lang="en-US" sz="3200" i="1" dirty="0">
                <a:solidFill>
                  <a:srgbClr val="000000"/>
                </a:solidFill>
              </a:rPr>
              <a:t>1 Corinthians 4:17</a:t>
            </a:r>
            <a:endParaRPr lang="en-US" sz="3200" i="1" dirty="0"/>
          </a:p>
        </p:txBody>
      </p:sp>
    </p:spTree>
    <p:extLst>
      <p:ext uri="{BB962C8B-B14F-4D97-AF65-F5344CB8AC3E}">
        <p14:creationId xmlns:p14="http://schemas.microsoft.com/office/powerpoint/2010/main" val="260534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FEAA1-27F5-434B-AC17-B1AD02B40A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0" y="3538331"/>
            <a:ext cx="3200400" cy="3200400"/>
          </a:xfrm>
          <a:prstGeom prst="rect">
            <a:avLst/>
          </a:prstGeom>
        </p:spPr>
      </p:pic>
      <p:sp>
        <p:nvSpPr>
          <p:cNvPr id="4" name="Rectangle 3">
            <a:extLst>
              <a:ext uri="{FF2B5EF4-FFF2-40B4-BE49-F238E27FC236}">
                <a16:creationId xmlns:a16="http://schemas.microsoft.com/office/drawing/2014/main" id="{2D059E64-E459-48C8-B3F7-5CFE10BC23C3}"/>
              </a:ext>
            </a:extLst>
          </p:cNvPr>
          <p:cNvSpPr/>
          <p:nvPr/>
        </p:nvSpPr>
        <p:spPr>
          <a:xfrm>
            <a:off x="66260" y="119269"/>
            <a:ext cx="9011479" cy="3539430"/>
          </a:xfrm>
          <a:prstGeom prst="rect">
            <a:avLst/>
          </a:prstGeom>
        </p:spPr>
        <p:txBody>
          <a:bodyPr wrap="square">
            <a:spAutoFit/>
          </a:bodyPr>
          <a:lstStyle/>
          <a:p>
            <a:r>
              <a:rPr lang="en-US" sz="3200" dirty="0"/>
              <a:t>To Timothy, </a:t>
            </a:r>
            <a:r>
              <a:rPr lang="en-US" sz="3200" b="1" u="sng" dirty="0"/>
              <a:t>a true son in the faith</a:t>
            </a:r>
            <a:r>
              <a:rPr lang="en-US" sz="3200" dirty="0"/>
              <a:t>:</a:t>
            </a:r>
          </a:p>
          <a:p>
            <a:r>
              <a:rPr lang="en-US" sz="3200" dirty="0"/>
              <a:t>Grace, mercy, and peace from God our Father and Jesus Christ our Lord. …This charge I commit to you, </a:t>
            </a:r>
            <a:r>
              <a:rPr lang="en-US" sz="3200" b="1" u="sng" dirty="0"/>
              <a:t>son Timothy</a:t>
            </a:r>
            <a:r>
              <a:rPr lang="en-US" sz="3200" dirty="0"/>
              <a:t>, according to the prophecies previously made concerning you, that by them you may wage the good warfare</a:t>
            </a:r>
          </a:p>
          <a:p>
            <a:r>
              <a:rPr lang="en-US" sz="3200" dirty="0"/>
              <a:t>													</a:t>
            </a:r>
            <a:r>
              <a:rPr lang="en-US" sz="3200" i="1" dirty="0"/>
              <a:t>1 Timothy 1:2, 18</a:t>
            </a:r>
          </a:p>
        </p:txBody>
      </p:sp>
    </p:spTree>
    <p:extLst>
      <p:ext uri="{BB962C8B-B14F-4D97-AF65-F5344CB8AC3E}">
        <p14:creationId xmlns:p14="http://schemas.microsoft.com/office/powerpoint/2010/main" val="51859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FEAA1-27F5-434B-AC17-B1AD02B40A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0" y="3538331"/>
            <a:ext cx="3200400" cy="3200400"/>
          </a:xfrm>
          <a:prstGeom prst="rect">
            <a:avLst/>
          </a:prstGeom>
        </p:spPr>
      </p:pic>
      <p:sp>
        <p:nvSpPr>
          <p:cNvPr id="4" name="Rectangle 3">
            <a:extLst>
              <a:ext uri="{FF2B5EF4-FFF2-40B4-BE49-F238E27FC236}">
                <a16:creationId xmlns:a16="http://schemas.microsoft.com/office/drawing/2014/main" id="{2D059E64-E459-48C8-B3F7-5CFE10BC23C3}"/>
              </a:ext>
            </a:extLst>
          </p:cNvPr>
          <p:cNvSpPr/>
          <p:nvPr/>
        </p:nvSpPr>
        <p:spPr>
          <a:xfrm>
            <a:off x="66260" y="119269"/>
            <a:ext cx="9011479" cy="2554545"/>
          </a:xfrm>
          <a:prstGeom prst="rect">
            <a:avLst/>
          </a:prstGeom>
        </p:spPr>
        <p:txBody>
          <a:bodyPr wrap="square">
            <a:spAutoFit/>
          </a:bodyPr>
          <a:lstStyle/>
          <a:p>
            <a:r>
              <a:rPr lang="en-US" sz="3200" dirty="0"/>
              <a:t>To Timothy, </a:t>
            </a:r>
            <a:r>
              <a:rPr lang="en-US" sz="3200" b="1" u="sng" dirty="0"/>
              <a:t>a beloved son</a:t>
            </a:r>
            <a:r>
              <a:rPr lang="en-US" sz="3200" dirty="0"/>
              <a:t>:</a:t>
            </a:r>
          </a:p>
          <a:p>
            <a:r>
              <a:rPr lang="en-US" sz="3200" dirty="0"/>
              <a:t>Grace, mercy, and peace from God the Father and Christ Jesus our Lord. …You therefore, </a:t>
            </a:r>
            <a:r>
              <a:rPr lang="en-US" sz="3200" b="1" u="sng" dirty="0"/>
              <a:t>my son</a:t>
            </a:r>
            <a:r>
              <a:rPr lang="en-US" sz="3200" dirty="0"/>
              <a:t>, be strong in the grace that is in Christ Jesus.</a:t>
            </a:r>
          </a:p>
          <a:p>
            <a:r>
              <a:rPr lang="en-US" sz="3200" dirty="0"/>
              <a:t>												</a:t>
            </a:r>
            <a:r>
              <a:rPr lang="en-US" sz="3200" i="1" dirty="0"/>
              <a:t>2 Timothy 1:2; 2:1</a:t>
            </a:r>
          </a:p>
        </p:txBody>
      </p:sp>
    </p:spTree>
    <p:extLst>
      <p:ext uri="{BB962C8B-B14F-4D97-AF65-F5344CB8AC3E}">
        <p14:creationId xmlns:p14="http://schemas.microsoft.com/office/powerpoint/2010/main" val="411279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FEAA1-27F5-434B-AC17-B1AD02B40A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3600" y="3538331"/>
            <a:ext cx="3200400" cy="3200400"/>
          </a:xfrm>
          <a:prstGeom prst="rect">
            <a:avLst/>
          </a:prstGeom>
        </p:spPr>
      </p:pic>
      <p:sp>
        <p:nvSpPr>
          <p:cNvPr id="4" name="Rectangle 3">
            <a:extLst>
              <a:ext uri="{FF2B5EF4-FFF2-40B4-BE49-F238E27FC236}">
                <a16:creationId xmlns:a16="http://schemas.microsoft.com/office/drawing/2014/main" id="{2D059E64-E459-48C8-B3F7-5CFE10BC23C3}"/>
              </a:ext>
            </a:extLst>
          </p:cNvPr>
          <p:cNvSpPr/>
          <p:nvPr/>
        </p:nvSpPr>
        <p:spPr>
          <a:xfrm>
            <a:off x="66260" y="119269"/>
            <a:ext cx="9011479" cy="1569660"/>
          </a:xfrm>
          <a:prstGeom prst="rect">
            <a:avLst/>
          </a:prstGeom>
        </p:spPr>
        <p:txBody>
          <a:bodyPr wrap="square">
            <a:spAutoFit/>
          </a:bodyPr>
          <a:lstStyle/>
          <a:p>
            <a:r>
              <a:rPr lang="en-US" sz="3200" dirty="0"/>
              <a:t>But you know his proven character, that </a:t>
            </a:r>
            <a:r>
              <a:rPr lang="en-US" sz="3200" b="1" u="sng" dirty="0"/>
              <a:t>as a son with his father</a:t>
            </a:r>
            <a:r>
              <a:rPr lang="en-US" sz="3200" b="1" dirty="0"/>
              <a:t> </a:t>
            </a:r>
            <a:r>
              <a:rPr lang="en-US" sz="3200" dirty="0"/>
              <a:t>he served with me in the gospel.</a:t>
            </a:r>
          </a:p>
          <a:p>
            <a:r>
              <a:rPr lang="en-US" sz="3200" i="1" dirty="0"/>
              <a:t>													Philippians 2:22</a:t>
            </a:r>
          </a:p>
        </p:txBody>
      </p:sp>
    </p:spTree>
    <p:extLst>
      <p:ext uri="{BB962C8B-B14F-4D97-AF65-F5344CB8AC3E}">
        <p14:creationId xmlns:p14="http://schemas.microsoft.com/office/powerpoint/2010/main" val="307166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962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C78D2690-E508-4215-AAFE-737350FF26D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4" name="TextBox 3">
            <a:extLst>
              <a:ext uri="{FF2B5EF4-FFF2-40B4-BE49-F238E27FC236}">
                <a16:creationId xmlns:a16="http://schemas.microsoft.com/office/drawing/2014/main" id="{5D897B50-8F5F-4985-8DE7-30F03B71AD23}"/>
              </a:ext>
            </a:extLst>
          </p:cNvPr>
          <p:cNvSpPr txBox="1"/>
          <p:nvPr/>
        </p:nvSpPr>
        <p:spPr>
          <a:xfrm>
            <a:off x="0" y="1344907"/>
            <a:ext cx="9144000" cy="255454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3200" dirty="0">
                <a:solidFill>
                  <a:schemeClr val="bg1"/>
                </a:solidFill>
              </a:rPr>
              <a:t>Paul wanted to have him go on with him. And he took him and circumcised him because of the Jews who were in that region, for they all knew that his father was Greek.</a:t>
            </a:r>
          </a:p>
          <a:p>
            <a:r>
              <a:rPr lang="en-US" sz="3200" i="1" dirty="0">
                <a:solidFill>
                  <a:schemeClr val="bg1"/>
                </a:solidFill>
              </a:rPr>
              <a:t>															Acts 16:3</a:t>
            </a:r>
          </a:p>
        </p:txBody>
      </p:sp>
    </p:spTree>
    <p:extLst>
      <p:ext uri="{BB962C8B-B14F-4D97-AF65-F5344CB8AC3E}">
        <p14:creationId xmlns:p14="http://schemas.microsoft.com/office/powerpoint/2010/main" val="321971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A6972F-04E3-4A7B-BB98-44C92AB850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05670" y="3989070"/>
            <a:ext cx="3326296" cy="2868930"/>
          </a:xfrm>
          <a:prstGeom prst="rect">
            <a:avLst/>
          </a:prstGeom>
        </p:spPr>
      </p:pic>
      <p:sp>
        <p:nvSpPr>
          <p:cNvPr id="4" name="Rectangle 3">
            <a:extLst>
              <a:ext uri="{FF2B5EF4-FFF2-40B4-BE49-F238E27FC236}">
                <a16:creationId xmlns:a16="http://schemas.microsoft.com/office/drawing/2014/main" id="{4DF00FE0-3BFA-4DAF-AD24-4B4C6D5F768F}"/>
              </a:ext>
            </a:extLst>
          </p:cNvPr>
          <p:cNvSpPr/>
          <p:nvPr/>
        </p:nvSpPr>
        <p:spPr>
          <a:xfrm>
            <a:off x="109330" y="0"/>
            <a:ext cx="9034669" cy="3539430"/>
          </a:xfrm>
          <a:prstGeom prst="rect">
            <a:avLst/>
          </a:prstGeom>
        </p:spPr>
        <p:txBody>
          <a:bodyPr wrap="square">
            <a:spAutoFit/>
          </a:bodyPr>
          <a:lstStyle/>
          <a:p>
            <a:r>
              <a:rPr lang="en-US" sz="3200" b="1" baseline="30000" dirty="0">
                <a:solidFill>
                  <a:srgbClr val="000000"/>
                </a:solidFill>
              </a:rPr>
              <a:t>10 </a:t>
            </a:r>
            <a:r>
              <a:rPr lang="en-US" sz="3200" dirty="0">
                <a:solidFill>
                  <a:srgbClr val="000000"/>
                </a:solidFill>
              </a:rPr>
              <a:t>But you have carefully followed my doctrine, manner of life, purpose, faith, longsuffering, love, perseverance, </a:t>
            </a:r>
            <a:r>
              <a:rPr lang="en-US" sz="3200" b="1" baseline="30000" dirty="0">
                <a:solidFill>
                  <a:srgbClr val="000000"/>
                </a:solidFill>
              </a:rPr>
              <a:t>11 </a:t>
            </a:r>
            <a:r>
              <a:rPr lang="en-US" sz="3200" dirty="0">
                <a:solidFill>
                  <a:srgbClr val="000000"/>
                </a:solidFill>
              </a:rPr>
              <a:t>persecutions, afflictions, which happened to me at Antioch, at Iconium, at Lystra—what persecutions I endured. And out of them all the Lord delivered me.</a:t>
            </a:r>
          </a:p>
          <a:p>
            <a:r>
              <a:rPr lang="en-US" sz="3200" i="1" dirty="0">
                <a:solidFill>
                  <a:srgbClr val="000000"/>
                </a:solidFill>
              </a:rPr>
              <a:t>												2 Timothy 3:10-11</a:t>
            </a:r>
            <a:endParaRPr lang="en-US" sz="3200" i="1" dirty="0"/>
          </a:p>
        </p:txBody>
      </p:sp>
    </p:spTree>
    <p:extLst>
      <p:ext uri="{BB962C8B-B14F-4D97-AF65-F5344CB8AC3E}">
        <p14:creationId xmlns:p14="http://schemas.microsoft.com/office/powerpoint/2010/main" val="239286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D778EA71-715E-4FD3-B8EF-167BACE1FE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1128713"/>
            <a:ext cx="8178799" cy="4600573"/>
          </a:xfrm>
          <a:prstGeom prst="rect">
            <a:avLst/>
          </a:prstGeom>
        </p:spPr>
      </p:pic>
    </p:spTree>
    <p:extLst>
      <p:ext uri="{BB962C8B-B14F-4D97-AF65-F5344CB8AC3E}">
        <p14:creationId xmlns:p14="http://schemas.microsoft.com/office/powerpoint/2010/main" val="227240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man, outdoor, sky&#10;&#10;Description automatically generated">
            <a:extLst>
              <a:ext uri="{FF2B5EF4-FFF2-40B4-BE49-F238E27FC236}">
                <a16:creationId xmlns:a16="http://schemas.microsoft.com/office/drawing/2014/main" id="{ED32ED25-274A-4CCD-B1D5-A6274B2F62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21426" y="3460229"/>
            <a:ext cx="5022574" cy="3397771"/>
          </a:xfrm>
          <a:prstGeom prst="rect">
            <a:avLst/>
          </a:prstGeom>
        </p:spPr>
      </p:pic>
      <p:sp>
        <p:nvSpPr>
          <p:cNvPr id="4" name="Rectangle 3">
            <a:extLst>
              <a:ext uri="{FF2B5EF4-FFF2-40B4-BE49-F238E27FC236}">
                <a16:creationId xmlns:a16="http://schemas.microsoft.com/office/drawing/2014/main" id="{388D7D6F-A6FA-4E88-909E-A74D42F362C5}"/>
              </a:ext>
            </a:extLst>
          </p:cNvPr>
          <p:cNvSpPr/>
          <p:nvPr/>
        </p:nvSpPr>
        <p:spPr>
          <a:xfrm>
            <a:off x="66261" y="373974"/>
            <a:ext cx="9011478" cy="3046988"/>
          </a:xfrm>
          <a:prstGeom prst="rect">
            <a:avLst/>
          </a:prstGeom>
        </p:spPr>
        <p:txBody>
          <a:bodyPr wrap="square">
            <a:spAutoFit/>
          </a:bodyPr>
          <a:lstStyle/>
          <a:p>
            <a:r>
              <a:rPr lang="en-US" sz="3200" dirty="0">
                <a:solidFill>
                  <a:srgbClr val="000000"/>
                </a:solidFill>
              </a:rPr>
              <a:t>Therefore, when we could no longer endure it, we thought it good to be left in Athens alone, and      </a:t>
            </a:r>
            <a:r>
              <a:rPr lang="en-US" sz="3200" b="1" u="sng" dirty="0">
                <a:solidFill>
                  <a:srgbClr val="000000"/>
                </a:solidFill>
              </a:rPr>
              <a:t>sent Timothy</a:t>
            </a:r>
            <a:r>
              <a:rPr lang="en-US" sz="3200" dirty="0">
                <a:solidFill>
                  <a:srgbClr val="000000"/>
                </a:solidFill>
              </a:rPr>
              <a:t>, our brother and minister of God, and our fellow laborer in the gospel of Christ, to establish you and encourage you concerning your faith.</a:t>
            </a:r>
          </a:p>
          <a:p>
            <a:r>
              <a:rPr lang="en-US" sz="3200" dirty="0">
                <a:solidFill>
                  <a:srgbClr val="000000"/>
                </a:solidFill>
              </a:rPr>
              <a:t>											</a:t>
            </a:r>
            <a:r>
              <a:rPr lang="en-US" sz="3200" i="1" dirty="0">
                <a:solidFill>
                  <a:srgbClr val="000000"/>
                </a:solidFill>
              </a:rPr>
              <a:t>1 Thessalonians 3:1-2</a:t>
            </a:r>
            <a:endParaRPr lang="en-US" sz="3200" i="1" dirty="0"/>
          </a:p>
        </p:txBody>
      </p:sp>
    </p:spTree>
    <p:extLst>
      <p:ext uri="{BB962C8B-B14F-4D97-AF65-F5344CB8AC3E}">
        <p14:creationId xmlns:p14="http://schemas.microsoft.com/office/powerpoint/2010/main" val="131937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man, outdoor, sky&#10;&#10;Description automatically generated">
            <a:extLst>
              <a:ext uri="{FF2B5EF4-FFF2-40B4-BE49-F238E27FC236}">
                <a16:creationId xmlns:a16="http://schemas.microsoft.com/office/drawing/2014/main" id="{ED32ED25-274A-4CCD-B1D5-A6274B2F62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21426" y="3460229"/>
            <a:ext cx="5022574" cy="3397771"/>
          </a:xfrm>
          <a:prstGeom prst="rect">
            <a:avLst/>
          </a:prstGeom>
        </p:spPr>
      </p:pic>
      <p:sp>
        <p:nvSpPr>
          <p:cNvPr id="4" name="Rectangle 3">
            <a:extLst>
              <a:ext uri="{FF2B5EF4-FFF2-40B4-BE49-F238E27FC236}">
                <a16:creationId xmlns:a16="http://schemas.microsoft.com/office/drawing/2014/main" id="{388D7D6F-A6FA-4E88-909E-A74D42F362C5}"/>
              </a:ext>
            </a:extLst>
          </p:cNvPr>
          <p:cNvSpPr/>
          <p:nvPr/>
        </p:nvSpPr>
        <p:spPr>
          <a:xfrm>
            <a:off x="132522" y="864305"/>
            <a:ext cx="9011478" cy="2062103"/>
          </a:xfrm>
          <a:prstGeom prst="rect">
            <a:avLst/>
          </a:prstGeom>
        </p:spPr>
        <p:txBody>
          <a:bodyPr wrap="square">
            <a:spAutoFit/>
          </a:bodyPr>
          <a:lstStyle/>
          <a:p>
            <a:r>
              <a:rPr lang="en-US" sz="3200" b="1" baseline="30000" dirty="0"/>
              <a:t> </a:t>
            </a:r>
            <a:r>
              <a:rPr lang="en-US" sz="3200" dirty="0"/>
              <a:t>So he sent into Macedonia two of those who ministered to him, </a:t>
            </a:r>
            <a:r>
              <a:rPr lang="en-US" sz="3200" b="1" u="sng" dirty="0"/>
              <a:t>Timothy</a:t>
            </a:r>
            <a:r>
              <a:rPr lang="en-US" sz="3200" dirty="0"/>
              <a:t> and Erastus, but he himself stayed in Asia for a time.</a:t>
            </a:r>
            <a:r>
              <a:rPr lang="en-US" sz="3200" dirty="0">
                <a:solidFill>
                  <a:srgbClr val="000000"/>
                </a:solidFill>
              </a:rPr>
              <a:t>								</a:t>
            </a:r>
          </a:p>
          <a:p>
            <a:r>
              <a:rPr lang="en-US" sz="3200" dirty="0">
                <a:solidFill>
                  <a:srgbClr val="000000"/>
                </a:solidFill>
              </a:rPr>
              <a:t>															</a:t>
            </a:r>
            <a:r>
              <a:rPr lang="en-US" sz="3200" i="1" dirty="0">
                <a:solidFill>
                  <a:srgbClr val="000000"/>
                </a:solidFill>
              </a:rPr>
              <a:t>Acts 19:22</a:t>
            </a:r>
            <a:endParaRPr lang="en-US" sz="3200" i="1" dirty="0"/>
          </a:p>
        </p:txBody>
      </p:sp>
    </p:spTree>
    <p:extLst>
      <p:ext uri="{BB962C8B-B14F-4D97-AF65-F5344CB8AC3E}">
        <p14:creationId xmlns:p14="http://schemas.microsoft.com/office/powerpoint/2010/main" val="3417150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man, outdoor, sky&#10;&#10;Description automatically generated">
            <a:extLst>
              <a:ext uri="{FF2B5EF4-FFF2-40B4-BE49-F238E27FC236}">
                <a16:creationId xmlns:a16="http://schemas.microsoft.com/office/drawing/2014/main" id="{ED32ED25-274A-4CCD-B1D5-A6274B2F62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21426" y="3460229"/>
            <a:ext cx="5022574" cy="3397771"/>
          </a:xfrm>
          <a:prstGeom prst="rect">
            <a:avLst/>
          </a:prstGeom>
        </p:spPr>
      </p:pic>
      <p:sp>
        <p:nvSpPr>
          <p:cNvPr id="4" name="Rectangle 3">
            <a:extLst>
              <a:ext uri="{FF2B5EF4-FFF2-40B4-BE49-F238E27FC236}">
                <a16:creationId xmlns:a16="http://schemas.microsoft.com/office/drawing/2014/main" id="{388D7D6F-A6FA-4E88-909E-A74D42F362C5}"/>
              </a:ext>
            </a:extLst>
          </p:cNvPr>
          <p:cNvSpPr/>
          <p:nvPr/>
        </p:nvSpPr>
        <p:spPr>
          <a:xfrm>
            <a:off x="66261" y="360722"/>
            <a:ext cx="9011478" cy="2554545"/>
          </a:xfrm>
          <a:prstGeom prst="rect">
            <a:avLst/>
          </a:prstGeom>
        </p:spPr>
        <p:txBody>
          <a:bodyPr wrap="square">
            <a:spAutoFit/>
          </a:bodyPr>
          <a:lstStyle/>
          <a:p>
            <a:r>
              <a:rPr lang="en-US" sz="3200" b="1" baseline="30000" dirty="0"/>
              <a:t>16 </a:t>
            </a:r>
            <a:r>
              <a:rPr lang="en-US" sz="3200" dirty="0"/>
              <a:t>Therefore I urge you, imitate me. </a:t>
            </a:r>
            <a:r>
              <a:rPr lang="en-US" sz="3200" b="1" baseline="30000" dirty="0"/>
              <a:t>17 </a:t>
            </a:r>
            <a:r>
              <a:rPr lang="en-US" sz="3200" dirty="0"/>
              <a:t>For this reason </a:t>
            </a:r>
            <a:r>
              <a:rPr lang="en-US" sz="3200" b="1" u="sng" dirty="0"/>
              <a:t>I have sent Timothy to you</a:t>
            </a:r>
            <a:r>
              <a:rPr lang="en-US" sz="3200" dirty="0"/>
              <a:t>, who is my beloved and faithful son in the Lord, who will remind you of my ways in Christ, as I teach everywhere in every church.</a:t>
            </a:r>
            <a:r>
              <a:rPr lang="en-US" sz="3200" dirty="0">
                <a:solidFill>
                  <a:srgbClr val="000000"/>
                </a:solidFill>
              </a:rPr>
              <a:t>											</a:t>
            </a:r>
            <a:r>
              <a:rPr lang="en-US" sz="3200" i="1" dirty="0">
                <a:solidFill>
                  <a:srgbClr val="000000"/>
                </a:solidFill>
              </a:rPr>
              <a:t>1 Corinthians 4:16-17</a:t>
            </a:r>
            <a:endParaRPr lang="en-US" sz="3200" i="1" dirty="0"/>
          </a:p>
        </p:txBody>
      </p:sp>
    </p:spTree>
    <p:extLst>
      <p:ext uri="{BB962C8B-B14F-4D97-AF65-F5344CB8AC3E}">
        <p14:creationId xmlns:p14="http://schemas.microsoft.com/office/powerpoint/2010/main" val="263049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man, outdoor, sky&#10;&#10;Description automatically generated">
            <a:extLst>
              <a:ext uri="{FF2B5EF4-FFF2-40B4-BE49-F238E27FC236}">
                <a16:creationId xmlns:a16="http://schemas.microsoft.com/office/drawing/2014/main" id="{ED32ED25-274A-4CCD-B1D5-A6274B2F62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21426" y="3460229"/>
            <a:ext cx="5022574" cy="3397771"/>
          </a:xfrm>
          <a:prstGeom prst="rect">
            <a:avLst/>
          </a:prstGeom>
        </p:spPr>
      </p:pic>
      <p:sp>
        <p:nvSpPr>
          <p:cNvPr id="4" name="Rectangle 3">
            <a:extLst>
              <a:ext uri="{FF2B5EF4-FFF2-40B4-BE49-F238E27FC236}">
                <a16:creationId xmlns:a16="http://schemas.microsoft.com/office/drawing/2014/main" id="{388D7D6F-A6FA-4E88-909E-A74D42F362C5}"/>
              </a:ext>
            </a:extLst>
          </p:cNvPr>
          <p:cNvSpPr/>
          <p:nvPr/>
        </p:nvSpPr>
        <p:spPr>
          <a:xfrm>
            <a:off x="132522" y="1335668"/>
            <a:ext cx="9011478" cy="2062103"/>
          </a:xfrm>
          <a:prstGeom prst="rect">
            <a:avLst/>
          </a:prstGeom>
        </p:spPr>
        <p:txBody>
          <a:bodyPr wrap="square">
            <a:spAutoFit/>
          </a:bodyPr>
          <a:lstStyle/>
          <a:p>
            <a:r>
              <a:rPr lang="en-US" sz="3200" dirty="0"/>
              <a:t>But I trust in the Lord Jesus to </a:t>
            </a:r>
            <a:r>
              <a:rPr lang="en-US" sz="3200" b="1" u="sng" dirty="0"/>
              <a:t>send Timothy to you shortly</a:t>
            </a:r>
            <a:r>
              <a:rPr lang="en-US" sz="3200" dirty="0"/>
              <a:t>, that I also may be encouraged when I know your state.</a:t>
            </a:r>
            <a:r>
              <a:rPr lang="en-US" sz="3200" dirty="0">
                <a:solidFill>
                  <a:srgbClr val="000000"/>
                </a:solidFill>
              </a:rPr>
              <a:t>											</a:t>
            </a:r>
          </a:p>
          <a:p>
            <a:r>
              <a:rPr lang="en-US" sz="3200" i="1" dirty="0">
                <a:solidFill>
                  <a:srgbClr val="000000"/>
                </a:solidFill>
              </a:rPr>
              <a:t>													Philippians 2:19</a:t>
            </a:r>
            <a:endParaRPr lang="en-US" sz="3200" i="1" dirty="0"/>
          </a:p>
        </p:txBody>
      </p:sp>
    </p:spTree>
    <p:extLst>
      <p:ext uri="{BB962C8B-B14F-4D97-AF65-F5344CB8AC3E}">
        <p14:creationId xmlns:p14="http://schemas.microsoft.com/office/powerpoint/2010/main" val="209413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8D7D6F-A6FA-4E88-909E-A74D42F362C5}"/>
              </a:ext>
            </a:extLst>
          </p:cNvPr>
          <p:cNvSpPr/>
          <p:nvPr/>
        </p:nvSpPr>
        <p:spPr>
          <a:xfrm>
            <a:off x="132522" y="222486"/>
            <a:ext cx="9011478" cy="3046988"/>
          </a:xfrm>
          <a:prstGeom prst="rect">
            <a:avLst/>
          </a:prstGeom>
        </p:spPr>
        <p:txBody>
          <a:bodyPr wrap="square">
            <a:spAutoFit/>
          </a:bodyPr>
          <a:lstStyle/>
          <a:p>
            <a:r>
              <a:rPr lang="en-US" sz="3200" b="1" baseline="30000" dirty="0"/>
              <a:t>20 </a:t>
            </a:r>
            <a:r>
              <a:rPr lang="en-US" sz="3200" dirty="0"/>
              <a:t>For I have no one like-minded, who will sincerely care for your state. </a:t>
            </a:r>
            <a:r>
              <a:rPr lang="en-US" sz="3200" b="1" baseline="30000" dirty="0"/>
              <a:t>21 </a:t>
            </a:r>
            <a:r>
              <a:rPr lang="en-US" sz="3200" dirty="0"/>
              <a:t>For all seek their own, not the things which are of Christ Jesus. </a:t>
            </a:r>
            <a:r>
              <a:rPr lang="en-US" sz="3200" b="1" baseline="30000" dirty="0"/>
              <a:t>22 </a:t>
            </a:r>
            <a:r>
              <a:rPr lang="en-US" sz="3200" dirty="0"/>
              <a:t>But you know his proven character, that as a son with his father he served with me in the gospel.</a:t>
            </a:r>
            <a:r>
              <a:rPr lang="en-US" sz="3200" dirty="0">
                <a:solidFill>
                  <a:srgbClr val="000000"/>
                </a:solidFill>
              </a:rPr>
              <a:t>																					</a:t>
            </a:r>
            <a:r>
              <a:rPr lang="en-US" sz="3200" i="1" dirty="0">
                <a:solidFill>
                  <a:srgbClr val="000000"/>
                </a:solidFill>
              </a:rPr>
              <a:t>Philippians 2:20-22</a:t>
            </a:r>
            <a:endParaRPr lang="en-US" sz="3200" i="1" dirty="0"/>
          </a:p>
        </p:txBody>
      </p:sp>
      <p:pic>
        <p:nvPicPr>
          <p:cNvPr id="5" name="Picture 4" descr="A picture containing clothing&#10;&#10;Description automatically generated">
            <a:extLst>
              <a:ext uri="{FF2B5EF4-FFF2-40B4-BE49-F238E27FC236}">
                <a16:creationId xmlns:a16="http://schemas.microsoft.com/office/drawing/2014/main" id="{8A2B5A38-82DD-4071-9CAC-6C7EC4D4E3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790686"/>
            <a:ext cx="4253948" cy="2844828"/>
          </a:xfrm>
          <a:prstGeom prst="rect">
            <a:avLst/>
          </a:prstGeom>
        </p:spPr>
      </p:pic>
    </p:spTree>
    <p:extLst>
      <p:ext uri="{BB962C8B-B14F-4D97-AF65-F5344CB8AC3E}">
        <p14:creationId xmlns:p14="http://schemas.microsoft.com/office/powerpoint/2010/main" val="1689717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88D7D6F-A6FA-4E88-909E-A74D42F362C5}"/>
              </a:ext>
            </a:extLst>
          </p:cNvPr>
          <p:cNvSpPr/>
          <p:nvPr/>
        </p:nvSpPr>
        <p:spPr>
          <a:xfrm>
            <a:off x="132522" y="222486"/>
            <a:ext cx="9011478" cy="3046988"/>
          </a:xfrm>
          <a:prstGeom prst="rect">
            <a:avLst/>
          </a:prstGeom>
        </p:spPr>
        <p:txBody>
          <a:bodyPr wrap="square">
            <a:spAutoFit/>
          </a:bodyPr>
          <a:lstStyle/>
          <a:p>
            <a:r>
              <a:rPr lang="en-US" sz="3200" b="1" baseline="30000" dirty="0"/>
              <a:t>1 </a:t>
            </a:r>
            <a:r>
              <a:rPr lang="en-US" sz="3200" dirty="0"/>
              <a:t>Therefore, when we could no longer endure it, we thought it good to be left in Athens alone, </a:t>
            </a:r>
            <a:r>
              <a:rPr lang="en-US" sz="3200" b="1" baseline="30000" dirty="0"/>
              <a:t>2 </a:t>
            </a:r>
            <a:r>
              <a:rPr lang="en-US" sz="3200" dirty="0"/>
              <a:t>and sent Timothy, </a:t>
            </a:r>
            <a:r>
              <a:rPr lang="en-US" sz="3200" b="1" u="sng" dirty="0"/>
              <a:t>our brother and minister of God</a:t>
            </a:r>
            <a:r>
              <a:rPr lang="en-US" sz="3200" dirty="0"/>
              <a:t>, and our </a:t>
            </a:r>
            <a:r>
              <a:rPr lang="en-US" sz="3200" b="1" u="sng" dirty="0"/>
              <a:t>fellow laborer</a:t>
            </a:r>
            <a:r>
              <a:rPr lang="en-US" sz="3200" b="1" dirty="0"/>
              <a:t> </a:t>
            </a:r>
            <a:r>
              <a:rPr lang="en-US" sz="3200" dirty="0"/>
              <a:t>in the gospel of Christ, </a:t>
            </a:r>
            <a:r>
              <a:rPr lang="en-US" sz="3200" b="1" u="sng" dirty="0"/>
              <a:t>to establish you and encourage you </a:t>
            </a:r>
            <a:r>
              <a:rPr lang="en-US" sz="3200" dirty="0"/>
              <a:t>concerning your faith.</a:t>
            </a:r>
            <a:r>
              <a:rPr lang="en-US" sz="3200" dirty="0">
                <a:solidFill>
                  <a:srgbClr val="000000"/>
                </a:solidFill>
              </a:rPr>
              <a:t>														</a:t>
            </a:r>
            <a:r>
              <a:rPr lang="en-US" sz="3200" i="1" dirty="0">
                <a:solidFill>
                  <a:srgbClr val="000000"/>
                </a:solidFill>
              </a:rPr>
              <a:t>1 Thessalonians 3:1-2</a:t>
            </a:r>
            <a:endParaRPr lang="en-US" sz="3200" i="1" dirty="0"/>
          </a:p>
        </p:txBody>
      </p:sp>
      <p:pic>
        <p:nvPicPr>
          <p:cNvPr id="5" name="Picture 4" descr="A picture containing clothing&#10;&#10;Description automatically generated">
            <a:extLst>
              <a:ext uri="{FF2B5EF4-FFF2-40B4-BE49-F238E27FC236}">
                <a16:creationId xmlns:a16="http://schemas.microsoft.com/office/drawing/2014/main" id="{8A2B5A38-82DD-4071-9CAC-6C7EC4D4E3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790686"/>
            <a:ext cx="4253948" cy="2844828"/>
          </a:xfrm>
          <a:prstGeom prst="rect">
            <a:avLst/>
          </a:prstGeom>
        </p:spPr>
      </p:pic>
    </p:spTree>
    <p:extLst>
      <p:ext uri="{BB962C8B-B14F-4D97-AF65-F5344CB8AC3E}">
        <p14:creationId xmlns:p14="http://schemas.microsoft.com/office/powerpoint/2010/main" val="5957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30EB73-2F04-49B4-A140-B3120E0C1B49}"/>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99063" y="3222970"/>
            <a:ext cx="4762500" cy="3248025"/>
          </a:xfrm>
          <a:prstGeom prst="rect">
            <a:avLst/>
          </a:prstGeom>
        </p:spPr>
      </p:pic>
      <p:sp>
        <p:nvSpPr>
          <p:cNvPr id="4" name="Rectangle 3">
            <a:extLst>
              <a:ext uri="{FF2B5EF4-FFF2-40B4-BE49-F238E27FC236}">
                <a16:creationId xmlns:a16="http://schemas.microsoft.com/office/drawing/2014/main" id="{6C03CC22-231D-444C-9EE2-7E1F1508968D}"/>
              </a:ext>
            </a:extLst>
          </p:cNvPr>
          <p:cNvSpPr/>
          <p:nvPr/>
        </p:nvSpPr>
        <p:spPr>
          <a:xfrm>
            <a:off x="205408" y="387005"/>
            <a:ext cx="8497128" cy="1569660"/>
          </a:xfrm>
          <a:prstGeom prst="rect">
            <a:avLst/>
          </a:prstGeom>
        </p:spPr>
        <p:txBody>
          <a:bodyPr wrap="square">
            <a:spAutoFit/>
          </a:bodyPr>
          <a:lstStyle/>
          <a:p>
            <a:r>
              <a:rPr lang="en-US" sz="3200" dirty="0">
                <a:solidFill>
                  <a:srgbClr val="000000"/>
                </a:solidFill>
              </a:rPr>
              <a:t>Paul, an apostle of Jesus Christ by the will of God, and </a:t>
            </a:r>
            <a:r>
              <a:rPr lang="en-US" sz="3200" b="1" u="sng" dirty="0">
                <a:solidFill>
                  <a:srgbClr val="000000"/>
                </a:solidFill>
              </a:rPr>
              <a:t>Timothy our brother</a:t>
            </a:r>
            <a:r>
              <a:rPr lang="en-US" sz="3200" dirty="0">
                <a:solidFill>
                  <a:srgbClr val="000000"/>
                </a:solidFill>
              </a:rPr>
              <a:t>…</a:t>
            </a:r>
          </a:p>
          <a:p>
            <a:r>
              <a:rPr lang="en-US" sz="3200" dirty="0">
                <a:solidFill>
                  <a:srgbClr val="000000"/>
                </a:solidFill>
              </a:rPr>
              <a:t>						</a:t>
            </a:r>
            <a:r>
              <a:rPr lang="en-US" sz="3200" i="1" dirty="0">
                <a:solidFill>
                  <a:srgbClr val="000000"/>
                </a:solidFill>
              </a:rPr>
              <a:t>2 Corinthians 1:1 (Colossians 1:1)</a:t>
            </a:r>
            <a:endParaRPr lang="en-US" sz="3200" i="1" dirty="0"/>
          </a:p>
        </p:txBody>
      </p:sp>
    </p:spTree>
    <p:extLst>
      <p:ext uri="{BB962C8B-B14F-4D97-AF65-F5344CB8AC3E}">
        <p14:creationId xmlns:p14="http://schemas.microsoft.com/office/powerpoint/2010/main" val="264433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30EB73-2F04-49B4-A140-B3120E0C1B49}"/>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99063" y="3222970"/>
            <a:ext cx="4762500" cy="3248025"/>
          </a:xfrm>
          <a:prstGeom prst="rect">
            <a:avLst/>
          </a:prstGeom>
        </p:spPr>
      </p:pic>
      <p:sp>
        <p:nvSpPr>
          <p:cNvPr id="4" name="Rectangle 3">
            <a:extLst>
              <a:ext uri="{FF2B5EF4-FFF2-40B4-BE49-F238E27FC236}">
                <a16:creationId xmlns:a16="http://schemas.microsoft.com/office/drawing/2014/main" id="{6C03CC22-231D-444C-9EE2-7E1F1508968D}"/>
              </a:ext>
            </a:extLst>
          </p:cNvPr>
          <p:cNvSpPr/>
          <p:nvPr/>
        </p:nvSpPr>
        <p:spPr>
          <a:xfrm>
            <a:off x="192157" y="1224027"/>
            <a:ext cx="8497128" cy="1077218"/>
          </a:xfrm>
          <a:prstGeom prst="rect">
            <a:avLst/>
          </a:prstGeom>
        </p:spPr>
        <p:txBody>
          <a:bodyPr wrap="square">
            <a:spAutoFit/>
          </a:bodyPr>
          <a:lstStyle/>
          <a:p>
            <a:r>
              <a:rPr lang="en-US" sz="3200" dirty="0"/>
              <a:t>Paul and Timothy, bondservants of Jesus Christ…  			</a:t>
            </a:r>
            <a:r>
              <a:rPr lang="en-US" sz="3200" i="1" dirty="0">
                <a:solidFill>
                  <a:srgbClr val="000000"/>
                </a:solidFill>
              </a:rPr>
              <a:t>Philippians 1:1 (also 1 and 2 Thessalonians)</a:t>
            </a:r>
            <a:endParaRPr lang="en-US" sz="3200" i="1" dirty="0"/>
          </a:p>
        </p:txBody>
      </p:sp>
    </p:spTree>
    <p:extLst>
      <p:ext uri="{BB962C8B-B14F-4D97-AF65-F5344CB8AC3E}">
        <p14:creationId xmlns:p14="http://schemas.microsoft.com/office/powerpoint/2010/main" val="136121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30EB73-2F04-49B4-A140-B3120E0C1B49}"/>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99063" y="3222970"/>
            <a:ext cx="4762500" cy="3248025"/>
          </a:xfrm>
          <a:prstGeom prst="rect">
            <a:avLst/>
          </a:prstGeom>
        </p:spPr>
      </p:pic>
      <p:sp>
        <p:nvSpPr>
          <p:cNvPr id="4" name="Rectangle 3">
            <a:extLst>
              <a:ext uri="{FF2B5EF4-FFF2-40B4-BE49-F238E27FC236}">
                <a16:creationId xmlns:a16="http://schemas.microsoft.com/office/drawing/2014/main" id="{6C03CC22-231D-444C-9EE2-7E1F1508968D}"/>
              </a:ext>
            </a:extLst>
          </p:cNvPr>
          <p:cNvSpPr/>
          <p:nvPr/>
        </p:nvSpPr>
        <p:spPr>
          <a:xfrm>
            <a:off x="364435" y="1316793"/>
            <a:ext cx="8497128" cy="1077218"/>
          </a:xfrm>
          <a:prstGeom prst="rect">
            <a:avLst/>
          </a:prstGeom>
        </p:spPr>
        <p:txBody>
          <a:bodyPr wrap="square">
            <a:spAutoFit/>
          </a:bodyPr>
          <a:lstStyle/>
          <a:p>
            <a:r>
              <a:rPr lang="en-US" sz="3200" dirty="0"/>
              <a:t>…Timothy, my fellow worker…</a:t>
            </a:r>
          </a:p>
          <a:p>
            <a:r>
              <a:rPr lang="en-US" sz="3200" i="1" dirty="0"/>
              <a:t>											Romans 16:21</a:t>
            </a:r>
          </a:p>
        </p:txBody>
      </p:sp>
    </p:spTree>
    <p:extLst>
      <p:ext uri="{BB962C8B-B14F-4D97-AF65-F5344CB8AC3E}">
        <p14:creationId xmlns:p14="http://schemas.microsoft.com/office/powerpoint/2010/main" val="277771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3E97416-2A50-4D28-8D2F-3CAEF40C3DA4}"/>
              </a:ext>
            </a:extLst>
          </p:cNvPr>
          <p:cNvSpPr txBox="1"/>
          <p:nvPr/>
        </p:nvSpPr>
        <p:spPr>
          <a:xfrm>
            <a:off x="480060" y="5576887"/>
            <a:ext cx="8183880" cy="640081"/>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3200" b="1" i="1" dirty="0">
                <a:latin typeface="+mj-lt"/>
                <a:ea typeface="+mj-ea"/>
                <a:cs typeface="+mj-cs"/>
              </a:rPr>
              <a:t>Examining the Relationship of Paul and Timothy</a:t>
            </a:r>
          </a:p>
        </p:txBody>
      </p:sp>
      <p:pic>
        <p:nvPicPr>
          <p:cNvPr id="3" name="Picture 2" descr="A close up of a logo&#10;&#10;Description automatically generated">
            <a:extLst>
              <a:ext uri="{FF2B5EF4-FFF2-40B4-BE49-F238E27FC236}">
                <a16:creationId xmlns:a16="http://schemas.microsoft.com/office/drawing/2014/main" id="{FC7E84FB-99CB-44D4-BAD7-6E59BB0DE5E0}"/>
              </a:ext>
            </a:extLst>
          </p:cNvPr>
          <p:cNvPicPr>
            <a:picLocks noChangeAspect="1"/>
          </p:cNvPicPr>
          <p:nvPr/>
        </p:nvPicPr>
        <p:blipFill rotWithShape="1">
          <a:blip r:embed="rId2">
            <a:extLst>
              <a:ext uri="{28A0092B-C50C-407E-A947-70E740481C1C}">
                <a14:useLocalDpi xmlns:a14="http://schemas.microsoft.com/office/drawing/2010/main" val="0"/>
              </a:ext>
            </a:extLst>
          </a:blip>
          <a:srcRect t="723" r="1" b="10404"/>
          <a:stretch/>
        </p:blipFill>
        <p:spPr>
          <a:xfrm>
            <a:off x="480060" y="640080"/>
            <a:ext cx="8183880" cy="4836795"/>
          </a:xfrm>
          <a:prstGeom prst="rect">
            <a:avLst/>
          </a:prstGeom>
          <a:ln w="19050">
            <a:solidFill>
              <a:schemeClr val="tx1"/>
            </a:solidFill>
            <a:miter lim="800000"/>
          </a:ln>
        </p:spPr>
      </p:pic>
      <p:sp>
        <p:nvSpPr>
          <p:cNvPr id="2" name="TextBox 1">
            <a:extLst>
              <a:ext uri="{FF2B5EF4-FFF2-40B4-BE49-F238E27FC236}">
                <a16:creationId xmlns:a16="http://schemas.microsoft.com/office/drawing/2014/main" id="{69245E69-D954-429C-BA2B-C601A10F42C9}"/>
              </a:ext>
            </a:extLst>
          </p:cNvPr>
          <p:cNvSpPr txBox="1"/>
          <p:nvPr/>
        </p:nvSpPr>
        <p:spPr>
          <a:xfrm>
            <a:off x="652338" y="796350"/>
            <a:ext cx="2859488" cy="584775"/>
          </a:xfrm>
          <a:prstGeom prst="rect">
            <a:avLst/>
          </a:prstGeom>
          <a:noFill/>
        </p:spPr>
        <p:txBody>
          <a:bodyPr wrap="square" rtlCol="0">
            <a:spAutoFit/>
          </a:bodyPr>
          <a:lstStyle/>
          <a:p>
            <a:pPr algn="ctr"/>
            <a:r>
              <a:rPr lang="en-US" sz="3200" b="1" dirty="0"/>
              <a:t>Expectations</a:t>
            </a:r>
          </a:p>
        </p:txBody>
      </p:sp>
      <p:sp>
        <p:nvSpPr>
          <p:cNvPr id="5" name="TextBox 4">
            <a:extLst>
              <a:ext uri="{FF2B5EF4-FFF2-40B4-BE49-F238E27FC236}">
                <a16:creationId xmlns:a16="http://schemas.microsoft.com/office/drawing/2014/main" id="{FB751FBB-CFEB-4A92-826A-829FEC6BA173}"/>
              </a:ext>
            </a:extLst>
          </p:cNvPr>
          <p:cNvSpPr txBox="1"/>
          <p:nvPr/>
        </p:nvSpPr>
        <p:spPr>
          <a:xfrm>
            <a:off x="3228395" y="796350"/>
            <a:ext cx="2859488" cy="584775"/>
          </a:xfrm>
          <a:prstGeom prst="rect">
            <a:avLst/>
          </a:prstGeom>
          <a:noFill/>
        </p:spPr>
        <p:txBody>
          <a:bodyPr wrap="square" rtlCol="0">
            <a:spAutoFit/>
          </a:bodyPr>
          <a:lstStyle/>
          <a:p>
            <a:pPr algn="ctr"/>
            <a:r>
              <a:rPr lang="en-US" sz="3200" b="1" dirty="0"/>
              <a:t>Example</a:t>
            </a:r>
          </a:p>
        </p:txBody>
      </p:sp>
      <p:sp>
        <p:nvSpPr>
          <p:cNvPr id="6" name="TextBox 5">
            <a:extLst>
              <a:ext uri="{FF2B5EF4-FFF2-40B4-BE49-F238E27FC236}">
                <a16:creationId xmlns:a16="http://schemas.microsoft.com/office/drawing/2014/main" id="{44D3792F-C816-4264-A8DD-7C9B658DFD76}"/>
              </a:ext>
            </a:extLst>
          </p:cNvPr>
          <p:cNvSpPr txBox="1"/>
          <p:nvPr/>
        </p:nvSpPr>
        <p:spPr>
          <a:xfrm>
            <a:off x="5535764" y="796350"/>
            <a:ext cx="2859488" cy="584775"/>
          </a:xfrm>
          <a:prstGeom prst="rect">
            <a:avLst/>
          </a:prstGeom>
          <a:noFill/>
        </p:spPr>
        <p:txBody>
          <a:bodyPr wrap="square" rtlCol="0">
            <a:spAutoFit/>
          </a:bodyPr>
          <a:lstStyle/>
          <a:p>
            <a:pPr algn="ctr"/>
            <a:r>
              <a:rPr lang="en-US" sz="3200" b="1" dirty="0"/>
              <a:t>Entrust</a:t>
            </a:r>
          </a:p>
        </p:txBody>
      </p:sp>
      <p:sp>
        <p:nvSpPr>
          <p:cNvPr id="7" name="TextBox 6">
            <a:extLst>
              <a:ext uri="{FF2B5EF4-FFF2-40B4-BE49-F238E27FC236}">
                <a16:creationId xmlns:a16="http://schemas.microsoft.com/office/drawing/2014/main" id="{EDBF63C7-DFF1-4295-90A4-AEA156406309}"/>
              </a:ext>
            </a:extLst>
          </p:cNvPr>
          <p:cNvSpPr txBox="1"/>
          <p:nvPr/>
        </p:nvSpPr>
        <p:spPr>
          <a:xfrm>
            <a:off x="1798651" y="1481136"/>
            <a:ext cx="2859488" cy="584775"/>
          </a:xfrm>
          <a:prstGeom prst="rect">
            <a:avLst/>
          </a:prstGeom>
          <a:noFill/>
        </p:spPr>
        <p:txBody>
          <a:bodyPr wrap="square" rtlCol="0">
            <a:spAutoFit/>
          </a:bodyPr>
          <a:lstStyle/>
          <a:p>
            <a:pPr algn="ctr"/>
            <a:r>
              <a:rPr lang="en-US" sz="3200" b="1" dirty="0" err="1"/>
              <a:t>Encouragment</a:t>
            </a:r>
            <a:endParaRPr lang="en-US" sz="3200" b="1" dirty="0"/>
          </a:p>
        </p:txBody>
      </p:sp>
      <p:sp>
        <p:nvSpPr>
          <p:cNvPr id="8" name="TextBox 7">
            <a:extLst>
              <a:ext uri="{FF2B5EF4-FFF2-40B4-BE49-F238E27FC236}">
                <a16:creationId xmlns:a16="http://schemas.microsoft.com/office/drawing/2014/main" id="{B6E9EE04-1718-4E3A-9ECF-63E0A0C48F64}"/>
              </a:ext>
            </a:extLst>
          </p:cNvPr>
          <p:cNvSpPr txBox="1"/>
          <p:nvPr/>
        </p:nvSpPr>
        <p:spPr>
          <a:xfrm>
            <a:off x="4572000" y="1481136"/>
            <a:ext cx="2859488" cy="584775"/>
          </a:xfrm>
          <a:prstGeom prst="rect">
            <a:avLst/>
          </a:prstGeom>
          <a:noFill/>
        </p:spPr>
        <p:txBody>
          <a:bodyPr wrap="square" rtlCol="0">
            <a:spAutoFit/>
          </a:bodyPr>
          <a:lstStyle/>
          <a:p>
            <a:pPr algn="ctr"/>
            <a:r>
              <a:rPr lang="en-US" sz="3200" b="1" dirty="0"/>
              <a:t>Equality</a:t>
            </a:r>
          </a:p>
        </p:txBody>
      </p:sp>
    </p:spTree>
    <p:extLst>
      <p:ext uri="{BB962C8B-B14F-4D97-AF65-F5344CB8AC3E}">
        <p14:creationId xmlns:p14="http://schemas.microsoft.com/office/powerpoint/2010/main" val="316727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D2D5F80-6592-47B8-8390-5D2A45C04EF4}"/>
              </a:ext>
            </a:extLst>
          </p:cNvPr>
          <p:cNvSpPr>
            <a:spLocks noGrp="1"/>
          </p:cNvSpPr>
          <p:nvPr>
            <p:ph type="subTitle" idx="1"/>
          </p:nvPr>
        </p:nvSpPr>
        <p:spPr/>
        <p:txBody>
          <a:bodyPr/>
          <a:lstStyle/>
          <a:p>
            <a:endParaRPr lang="en-US"/>
          </a:p>
        </p:txBody>
      </p:sp>
      <p:pic>
        <p:nvPicPr>
          <p:cNvPr id="1026" name="Picture 2" descr="Pew gender gap church attendance">
            <a:extLst>
              <a:ext uri="{FF2B5EF4-FFF2-40B4-BE49-F238E27FC236}">
                <a16:creationId xmlns:a16="http://schemas.microsoft.com/office/drawing/2014/main" id="{CB181572-F219-4B63-BC44-D469CD1951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3026" y="-29055"/>
            <a:ext cx="5764696" cy="6932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34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bject&#10;&#10;Description automatically generated">
            <a:extLst>
              <a:ext uri="{FF2B5EF4-FFF2-40B4-BE49-F238E27FC236}">
                <a16:creationId xmlns:a16="http://schemas.microsoft.com/office/drawing/2014/main" id="{5AC19C6E-43A6-4283-8A6D-F05DC46633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499910E8-7568-4D68-8CCF-A19BD2EAC2FE}"/>
              </a:ext>
            </a:extLst>
          </p:cNvPr>
          <p:cNvSpPr txBox="1"/>
          <p:nvPr/>
        </p:nvSpPr>
        <p:spPr>
          <a:xfrm>
            <a:off x="2623930" y="4055165"/>
            <a:ext cx="1550505" cy="646331"/>
          </a:xfrm>
          <a:prstGeom prst="rect">
            <a:avLst/>
          </a:prstGeom>
          <a:noFill/>
        </p:spPr>
        <p:txBody>
          <a:bodyPr wrap="square" rtlCol="0">
            <a:spAutoFit/>
          </a:bodyPr>
          <a:lstStyle/>
          <a:p>
            <a:r>
              <a:rPr lang="en-US" sz="3600" b="1" dirty="0">
                <a:solidFill>
                  <a:schemeClr val="bg1"/>
                </a:solidFill>
              </a:rPr>
              <a:t>female</a:t>
            </a:r>
          </a:p>
        </p:txBody>
      </p:sp>
      <p:sp>
        <p:nvSpPr>
          <p:cNvPr id="5" name="TextBox 4">
            <a:extLst>
              <a:ext uri="{FF2B5EF4-FFF2-40B4-BE49-F238E27FC236}">
                <a16:creationId xmlns:a16="http://schemas.microsoft.com/office/drawing/2014/main" id="{169B2296-7798-4986-BCFA-3A18A668CB1A}"/>
              </a:ext>
            </a:extLst>
          </p:cNvPr>
          <p:cNvSpPr txBox="1"/>
          <p:nvPr/>
        </p:nvSpPr>
        <p:spPr>
          <a:xfrm>
            <a:off x="4572000" y="4378330"/>
            <a:ext cx="1550505" cy="646331"/>
          </a:xfrm>
          <a:prstGeom prst="rect">
            <a:avLst/>
          </a:prstGeom>
          <a:noFill/>
        </p:spPr>
        <p:txBody>
          <a:bodyPr wrap="square" rtlCol="0">
            <a:spAutoFit/>
          </a:bodyPr>
          <a:lstStyle/>
          <a:p>
            <a:r>
              <a:rPr lang="en-US" sz="3600" b="1" dirty="0"/>
              <a:t>male</a:t>
            </a:r>
          </a:p>
        </p:txBody>
      </p:sp>
    </p:spTree>
    <p:extLst>
      <p:ext uri="{BB962C8B-B14F-4D97-AF65-F5344CB8AC3E}">
        <p14:creationId xmlns:p14="http://schemas.microsoft.com/office/powerpoint/2010/main" val="228265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3E97416-2A50-4D28-8D2F-3CAEF40C3DA4}"/>
              </a:ext>
            </a:extLst>
          </p:cNvPr>
          <p:cNvSpPr txBox="1"/>
          <p:nvPr/>
        </p:nvSpPr>
        <p:spPr>
          <a:xfrm>
            <a:off x="480060" y="5576887"/>
            <a:ext cx="8183880" cy="640081"/>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3200" b="1" i="1" dirty="0">
                <a:latin typeface="+mj-lt"/>
                <a:ea typeface="+mj-ea"/>
                <a:cs typeface="+mj-cs"/>
              </a:rPr>
              <a:t>Examining the Relationship of Paul and Timothy</a:t>
            </a:r>
          </a:p>
        </p:txBody>
      </p:sp>
      <p:pic>
        <p:nvPicPr>
          <p:cNvPr id="3" name="Picture 2" descr="A close up of a logo&#10;&#10;Description automatically generated">
            <a:extLst>
              <a:ext uri="{FF2B5EF4-FFF2-40B4-BE49-F238E27FC236}">
                <a16:creationId xmlns:a16="http://schemas.microsoft.com/office/drawing/2014/main" id="{FC7E84FB-99CB-44D4-BAD7-6E59BB0DE5E0}"/>
              </a:ext>
            </a:extLst>
          </p:cNvPr>
          <p:cNvPicPr>
            <a:picLocks noChangeAspect="1"/>
          </p:cNvPicPr>
          <p:nvPr/>
        </p:nvPicPr>
        <p:blipFill rotWithShape="1">
          <a:blip r:embed="rId2">
            <a:extLst>
              <a:ext uri="{28A0092B-C50C-407E-A947-70E740481C1C}">
                <a14:useLocalDpi xmlns:a14="http://schemas.microsoft.com/office/drawing/2010/main" val="0"/>
              </a:ext>
            </a:extLst>
          </a:blip>
          <a:srcRect t="723" r="1" b="10404"/>
          <a:stretch/>
        </p:blipFill>
        <p:spPr>
          <a:xfrm>
            <a:off x="480060" y="640080"/>
            <a:ext cx="8183880" cy="4836795"/>
          </a:xfrm>
          <a:prstGeom prst="rect">
            <a:avLst/>
          </a:prstGeom>
          <a:ln w="19050">
            <a:solidFill>
              <a:schemeClr val="tx1"/>
            </a:solidFill>
            <a:miter lim="800000"/>
          </a:ln>
        </p:spPr>
      </p:pic>
    </p:spTree>
    <p:extLst>
      <p:ext uri="{BB962C8B-B14F-4D97-AF65-F5344CB8AC3E}">
        <p14:creationId xmlns:p14="http://schemas.microsoft.com/office/powerpoint/2010/main" val="165863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251936"/>
            <a:ext cx="8852452" cy="2554545"/>
          </a:xfrm>
          <a:prstGeom prst="rect">
            <a:avLst/>
          </a:prstGeom>
        </p:spPr>
        <p:txBody>
          <a:bodyPr wrap="square">
            <a:spAutoFit/>
          </a:bodyPr>
          <a:lstStyle/>
          <a:p>
            <a:r>
              <a:rPr lang="en-US" sz="3200" dirty="0">
                <a:solidFill>
                  <a:srgbClr val="000000"/>
                </a:solidFill>
              </a:rPr>
              <a:t>Then he came to </a:t>
            </a:r>
            <a:r>
              <a:rPr lang="en-US" sz="3200" dirty="0" err="1">
                <a:solidFill>
                  <a:srgbClr val="000000"/>
                </a:solidFill>
              </a:rPr>
              <a:t>Derbe</a:t>
            </a:r>
            <a:r>
              <a:rPr lang="en-US" sz="3200" dirty="0">
                <a:solidFill>
                  <a:srgbClr val="000000"/>
                </a:solidFill>
              </a:rPr>
              <a:t> and Lystra. And behold, a certain disciple was there, named Timothy,             the son of a certain Jewish woman who believed, but his father was Greek.</a:t>
            </a:r>
          </a:p>
          <a:p>
            <a:r>
              <a:rPr lang="en-US" sz="3200" dirty="0">
                <a:solidFill>
                  <a:srgbClr val="000000"/>
                </a:solidFill>
                <a:latin typeface="Helvetica Neue"/>
              </a:rPr>
              <a:t>														</a:t>
            </a:r>
            <a:r>
              <a:rPr lang="en-US" sz="3200" i="1" dirty="0">
                <a:solidFill>
                  <a:srgbClr val="000000"/>
                </a:solidFill>
              </a:rPr>
              <a:t>Acts 16:1</a:t>
            </a:r>
            <a:endParaRPr lang="en-US" sz="3200" i="1" dirty="0"/>
          </a:p>
        </p:txBody>
      </p:sp>
    </p:spTree>
    <p:extLst>
      <p:ext uri="{BB962C8B-B14F-4D97-AF65-F5344CB8AC3E}">
        <p14:creationId xmlns:p14="http://schemas.microsoft.com/office/powerpoint/2010/main" val="2393285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251936"/>
            <a:ext cx="8852452" cy="2554545"/>
          </a:xfrm>
          <a:prstGeom prst="rect">
            <a:avLst/>
          </a:prstGeom>
        </p:spPr>
        <p:txBody>
          <a:bodyPr wrap="square">
            <a:spAutoFit/>
          </a:bodyPr>
          <a:lstStyle/>
          <a:p>
            <a:r>
              <a:rPr lang="en-US" sz="3200" dirty="0">
                <a:solidFill>
                  <a:srgbClr val="000000"/>
                </a:solidFill>
              </a:rPr>
              <a:t>Then he came to </a:t>
            </a:r>
            <a:r>
              <a:rPr lang="en-US" sz="3200" dirty="0" err="1">
                <a:solidFill>
                  <a:srgbClr val="000000"/>
                </a:solidFill>
              </a:rPr>
              <a:t>Derbe</a:t>
            </a:r>
            <a:r>
              <a:rPr lang="en-US" sz="3200" dirty="0">
                <a:solidFill>
                  <a:srgbClr val="000000"/>
                </a:solidFill>
              </a:rPr>
              <a:t> and Lystra. And behold, a certain </a:t>
            </a:r>
            <a:r>
              <a:rPr lang="en-US" sz="3200" b="1" u="sng" dirty="0">
                <a:solidFill>
                  <a:srgbClr val="000000"/>
                </a:solidFill>
              </a:rPr>
              <a:t>disciple</a:t>
            </a:r>
            <a:r>
              <a:rPr lang="en-US" sz="3200" dirty="0">
                <a:solidFill>
                  <a:srgbClr val="000000"/>
                </a:solidFill>
              </a:rPr>
              <a:t> was there, named Timothy,             the son of a certain Jewish woman who believed, but his father was Greek.</a:t>
            </a:r>
          </a:p>
          <a:p>
            <a:r>
              <a:rPr lang="en-US" sz="3200" dirty="0">
                <a:solidFill>
                  <a:srgbClr val="000000"/>
                </a:solidFill>
                <a:latin typeface="Helvetica Neue"/>
              </a:rPr>
              <a:t>														</a:t>
            </a:r>
            <a:r>
              <a:rPr lang="en-US" sz="3200" i="1" dirty="0">
                <a:solidFill>
                  <a:srgbClr val="000000"/>
                </a:solidFill>
              </a:rPr>
              <a:t>Acts 16:1</a:t>
            </a:r>
            <a:endParaRPr lang="en-US" sz="3200" i="1" dirty="0"/>
          </a:p>
        </p:txBody>
      </p:sp>
    </p:spTree>
    <p:extLst>
      <p:ext uri="{BB962C8B-B14F-4D97-AF65-F5344CB8AC3E}">
        <p14:creationId xmlns:p14="http://schemas.microsoft.com/office/powerpoint/2010/main" val="278897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251936"/>
            <a:ext cx="8852452" cy="2554545"/>
          </a:xfrm>
          <a:prstGeom prst="rect">
            <a:avLst/>
          </a:prstGeom>
        </p:spPr>
        <p:txBody>
          <a:bodyPr wrap="square">
            <a:spAutoFit/>
          </a:bodyPr>
          <a:lstStyle/>
          <a:p>
            <a:r>
              <a:rPr lang="en-US" sz="3200" dirty="0">
                <a:solidFill>
                  <a:srgbClr val="000000"/>
                </a:solidFill>
              </a:rPr>
              <a:t>Then he came to </a:t>
            </a:r>
            <a:r>
              <a:rPr lang="en-US" sz="3200" dirty="0" err="1">
                <a:solidFill>
                  <a:srgbClr val="000000"/>
                </a:solidFill>
              </a:rPr>
              <a:t>Derbe</a:t>
            </a:r>
            <a:r>
              <a:rPr lang="en-US" sz="3200" dirty="0">
                <a:solidFill>
                  <a:srgbClr val="000000"/>
                </a:solidFill>
              </a:rPr>
              <a:t> and Lystra. And behold, a certain disciple was there, named Timothy,             </a:t>
            </a:r>
            <a:r>
              <a:rPr lang="en-US" sz="3200" b="1" u="sng" dirty="0">
                <a:solidFill>
                  <a:srgbClr val="000000"/>
                </a:solidFill>
              </a:rPr>
              <a:t>the son of a certain Jewish woman who believed</a:t>
            </a:r>
            <a:r>
              <a:rPr lang="en-US" sz="3200" dirty="0">
                <a:solidFill>
                  <a:srgbClr val="000000"/>
                </a:solidFill>
              </a:rPr>
              <a:t>, but his father was Greek.</a:t>
            </a:r>
          </a:p>
          <a:p>
            <a:r>
              <a:rPr lang="en-US" sz="3200" dirty="0">
                <a:solidFill>
                  <a:srgbClr val="000000"/>
                </a:solidFill>
                <a:latin typeface="Helvetica Neue"/>
              </a:rPr>
              <a:t>														</a:t>
            </a:r>
            <a:r>
              <a:rPr lang="en-US" sz="3200" i="1" dirty="0">
                <a:solidFill>
                  <a:srgbClr val="000000"/>
                </a:solidFill>
              </a:rPr>
              <a:t>Acts 16:1</a:t>
            </a:r>
            <a:endParaRPr lang="en-US" sz="3200" i="1" dirty="0"/>
          </a:p>
        </p:txBody>
      </p:sp>
    </p:spTree>
    <p:extLst>
      <p:ext uri="{BB962C8B-B14F-4D97-AF65-F5344CB8AC3E}">
        <p14:creationId xmlns:p14="http://schemas.microsoft.com/office/powerpoint/2010/main" val="284563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5EF4145-AFD0-46D4-A9F4-38950158FE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6465" y="3429000"/>
            <a:ext cx="3659813" cy="3659813"/>
          </a:xfrm>
          <a:prstGeom prst="rect">
            <a:avLst/>
          </a:prstGeom>
        </p:spPr>
      </p:pic>
      <p:sp>
        <p:nvSpPr>
          <p:cNvPr id="4" name="Rectangle 3">
            <a:extLst>
              <a:ext uri="{FF2B5EF4-FFF2-40B4-BE49-F238E27FC236}">
                <a16:creationId xmlns:a16="http://schemas.microsoft.com/office/drawing/2014/main" id="{2AC018D7-03F3-4998-B89A-F88456195CC7}"/>
              </a:ext>
            </a:extLst>
          </p:cNvPr>
          <p:cNvSpPr/>
          <p:nvPr/>
        </p:nvSpPr>
        <p:spPr>
          <a:xfrm>
            <a:off x="132522" y="251936"/>
            <a:ext cx="8852452" cy="2554545"/>
          </a:xfrm>
          <a:prstGeom prst="rect">
            <a:avLst/>
          </a:prstGeom>
        </p:spPr>
        <p:txBody>
          <a:bodyPr wrap="square">
            <a:spAutoFit/>
          </a:bodyPr>
          <a:lstStyle/>
          <a:p>
            <a:r>
              <a:rPr lang="en-US" sz="3200" dirty="0">
                <a:solidFill>
                  <a:srgbClr val="000000"/>
                </a:solidFill>
              </a:rPr>
              <a:t>Then he came to </a:t>
            </a:r>
            <a:r>
              <a:rPr lang="en-US" sz="3200" dirty="0" err="1">
                <a:solidFill>
                  <a:srgbClr val="000000"/>
                </a:solidFill>
              </a:rPr>
              <a:t>Derbe</a:t>
            </a:r>
            <a:r>
              <a:rPr lang="en-US" sz="3200" dirty="0">
                <a:solidFill>
                  <a:srgbClr val="000000"/>
                </a:solidFill>
              </a:rPr>
              <a:t> and Lystra. And behold, a certain disciple was there, named Timothy,             the son of a certain Jewish woman who believed, </a:t>
            </a:r>
            <a:r>
              <a:rPr lang="en-US" sz="3200" b="1" u="sng" dirty="0">
                <a:solidFill>
                  <a:srgbClr val="000000"/>
                </a:solidFill>
              </a:rPr>
              <a:t>but his father was Greek</a:t>
            </a:r>
            <a:r>
              <a:rPr lang="en-US" sz="3200" dirty="0">
                <a:solidFill>
                  <a:srgbClr val="000000"/>
                </a:solidFill>
              </a:rPr>
              <a:t>.</a:t>
            </a:r>
          </a:p>
          <a:p>
            <a:r>
              <a:rPr lang="en-US" sz="3200" dirty="0">
                <a:solidFill>
                  <a:srgbClr val="000000"/>
                </a:solidFill>
                <a:latin typeface="Helvetica Neue"/>
              </a:rPr>
              <a:t>														</a:t>
            </a:r>
            <a:r>
              <a:rPr lang="en-US" sz="3200" i="1" dirty="0">
                <a:solidFill>
                  <a:srgbClr val="000000"/>
                </a:solidFill>
              </a:rPr>
              <a:t>Acts 16:1</a:t>
            </a:r>
            <a:endParaRPr lang="en-US" sz="3200" i="1" dirty="0"/>
          </a:p>
        </p:txBody>
      </p:sp>
    </p:spTree>
    <p:extLst>
      <p:ext uri="{BB962C8B-B14F-4D97-AF65-F5344CB8AC3E}">
        <p14:creationId xmlns:p14="http://schemas.microsoft.com/office/powerpoint/2010/main" val="226540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500</Words>
  <Application>Microsoft Office PowerPoint</Application>
  <PresentationFormat>On-screen Show (4:3)</PresentationFormat>
  <Paragraphs>49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12</cp:revision>
  <dcterms:created xsi:type="dcterms:W3CDTF">2019-06-11T17:24:18Z</dcterms:created>
  <dcterms:modified xsi:type="dcterms:W3CDTF">2019-06-14T15:17:02Z</dcterms:modified>
</cp:coreProperties>
</file>