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57" r:id="rId4"/>
    <p:sldId id="25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6" r:id="rId20"/>
    <p:sldId id="278" r:id="rId21"/>
    <p:sldId id="279" r:id="rId22"/>
    <p:sldId id="280" r:id="rId23"/>
    <p:sldId id="281" r:id="rId24"/>
    <p:sldId id="283" r:id="rId25"/>
    <p:sldId id="282" r:id="rId26"/>
    <p:sldId id="284" r:id="rId27"/>
    <p:sldId id="288" r:id="rId28"/>
    <p:sldId id="285" r:id="rId29"/>
    <p:sldId id="275" r:id="rId30"/>
    <p:sldId id="286" r:id="rId31"/>
    <p:sldId id="28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4660"/>
  </p:normalViewPr>
  <p:slideViewPr>
    <p:cSldViewPr snapToGrid="0">
      <p:cViewPr>
        <p:scale>
          <a:sx n="100" d="100"/>
          <a:sy n="100" d="100"/>
        </p:scale>
        <p:origin x="6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6EDB3B-7441-456A-9525-44DF7F7A7378}"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217923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DB3B-7441-456A-9525-44DF7F7A7378}"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80047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DB3B-7441-456A-9525-44DF7F7A7378}"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67122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EDB3B-7441-456A-9525-44DF7F7A7378}"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336637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6EDB3B-7441-456A-9525-44DF7F7A7378}"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79718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6EDB3B-7441-456A-9525-44DF7F7A7378}"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421784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6EDB3B-7441-456A-9525-44DF7F7A7378}"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44482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6EDB3B-7441-456A-9525-44DF7F7A7378}"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169554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EDB3B-7441-456A-9525-44DF7F7A7378}"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93047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6EDB3B-7441-456A-9525-44DF7F7A7378}"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205495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6EDB3B-7441-456A-9525-44DF7F7A7378}"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F1545-B55B-40FD-B92F-F839897DCE66}" type="slidenum">
              <a:rPr lang="en-US" smtClean="0"/>
              <a:t>‹#›</a:t>
            </a:fld>
            <a:endParaRPr lang="en-US"/>
          </a:p>
        </p:txBody>
      </p:sp>
    </p:spTree>
    <p:extLst>
      <p:ext uri="{BB962C8B-B14F-4D97-AF65-F5344CB8AC3E}">
        <p14:creationId xmlns:p14="http://schemas.microsoft.com/office/powerpoint/2010/main" val="177706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EDB3B-7441-456A-9525-44DF7F7A7378}" type="datetimeFigureOut">
              <a:rPr lang="en-US" smtClean="0"/>
              <a:t>5/3/2019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F1545-B55B-40FD-B92F-F839897DCE66}" type="slidenum">
              <a:rPr lang="en-US" smtClean="0"/>
              <a:t>‹#›</a:t>
            </a:fld>
            <a:endParaRPr lang="en-US"/>
          </a:p>
        </p:txBody>
      </p:sp>
    </p:spTree>
    <p:extLst>
      <p:ext uri="{BB962C8B-B14F-4D97-AF65-F5344CB8AC3E}">
        <p14:creationId xmlns:p14="http://schemas.microsoft.com/office/powerpoint/2010/main" val="2644324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5967-C793-4036-9A2F-3F1509AFBE1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AA449E0-3680-45C7-857A-FF59DCCDA3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5805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2062103"/>
          </a:xfrm>
          <a:prstGeom prst="rect">
            <a:avLst/>
          </a:prstGeom>
          <a:noFill/>
        </p:spPr>
        <p:txBody>
          <a:bodyPr wrap="square" rtlCol="0">
            <a:spAutoFit/>
          </a:bodyPr>
          <a:lstStyle/>
          <a:p>
            <a:r>
              <a:rPr lang="en-US" sz="3200" dirty="0">
                <a:solidFill>
                  <a:schemeClr val="bg1"/>
                </a:solidFill>
              </a:rPr>
              <a:t>And Moses brought Aaron's sons and clothed them with coats and tied sashes around their waists and bound caps on them, </a:t>
            </a:r>
            <a:r>
              <a:rPr lang="en-US" sz="3200" b="1" dirty="0">
                <a:solidFill>
                  <a:srgbClr val="FFFF00"/>
                </a:solidFill>
              </a:rPr>
              <a:t>as the </a:t>
            </a:r>
            <a:r>
              <a:rPr lang="en-US" sz="3200" b="1" cap="small" dirty="0">
                <a:solidFill>
                  <a:srgbClr val="FFFF00"/>
                </a:solidFill>
              </a:rPr>
              <a:t>Lord</a:t>
            </a:r>
            <a:r>
              <a:rPr lang="en-US" sz="3200" b="1" dirty="0">
                <a:solidFill>
                  <a:srgbClr val="FFFF00"/>
                </a:solidFill>
              </a:rPr>
              <a:t> commanded Moses</a:t>
            </a:r>
            <a:r>
              <a:rPr lang="en-US" sz="3200" dirty="0">
                <a:solidFill>
                  <a:schemeClr val="bg1"/>
                </a:solidFill>
              </a:rPr>
              <a:t>. </a:t>
            </a:r>
            <a:r>
              <a:rPr lang="en-US" sz="3200" i="1" dirty="0">
                <a:solidFill>
                  <a:schemeClr val="bg1"/>
                </a:solidFill>
              </a:rPr>
              <a:t>														Leviticus 8:13</a:t>
            </a:r>
          </a:p>
        </p:txBody>
      </p:sp>
    </p:spTree>
    <p:extLst>
      <p:ext uri="{BB962C8B-B14F-4D97-AF65-F5344CB8AC3E}">
        <p14:creationId xmlns:p14="http://schemas.microsoft.com/office/powerpoint/2010/main" val="17681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2554545"/>
          </a:xfrm>
          <a:prstGeom prst="rect">
            <a:avLst/>
          </a:prstGeom>
          <a:noFill/>
        </p:spPr>
        <p:txBody>
          <a:bodyPr wrap="square" rtlCol="0">
            <a:spAutoFit/>
          </a:bodyPr>
          <a:lstStyle/>
          <a:p>
            <a:r>
              <a:rPr lang="en-US" sz="3200" dirty="0">
                <a:solidFill>
                  <a:schemeClr val="bg1"/>
                </a:solidFill>
              </a:rPr>
              <a:t>He washed the entrails and the legs with water, and Moses burned the whole ram on the altar. It was a burnt offering with a pleasing aroma, a food offering for the </a:t>
            </a:r>
            <a:r>
              <a:rPr lang="en-US" sz="3200" cap="small" dirty="0">
                <a:solidFill>
                  <a:schemeClr val="bg1"/>
                </a:solidFill>
              </a:rPr>
              <a:t>Lord</a:t>
            </a:r>
            <a:r>
              <a:rPr lang="en-US" sz="3200" dirty="0">
                <a:solidFill>
                  <a:schemeClr val="bg1"/>
                </a:solidFill>
              </a:rPr>
              <a:t>, </a:t>
            </a:r>
            <a:r>
              <a:rPr lang="en-US" sz="3200" b="1" dirty="0">
                <a:solidFill>
                  <a:srgbClr val="FFFF00"/>
                </a:solidFill>
              </a:rPr>
              <a:t>as the </a:t>
            </a:r>
            <a:r>
              <a:rPr lang="en-US" sz="3200" b="1" cap="small" dirty="0">
                <a:solidFill>
                  <a:srgbClr val="FFFF00"/>
                </a:solidFill>
              </a:rPr>
              <a:t>Lord</a:t>
            </a:r>
            <a:r>
              <a:rPr lang="en-US" sz="3200" b="1" dirty="0">
                <a:solidFill>
                  <a:srgbClr val="FFFF00"/>
                </a:solidFill>
              </a:rPr>
              <a:t> commanded Moses</a:t>
            </a:r>
            <a:r>
              <a:rPr lang="en-US" sz="3200" dirty="0">
                <a:solidFill>
                  <a:schemeClr val="bg1"/>
                </a:solidFill>
              </a:rPr>
              <a:t>. </a:t>
            </a:r>
            <a:r>
              <a:rPr lang="en-US" sz="3200" i="1" dirty="0">
                <a:solidFill>
                  <a:schemeClr val="bg1"/>
                </a:solidFill>
              </a:rPr>
              <a:t>																Leviticus 8:21</a:t>
            </a:r>
          </a:p>
        </p:txBody>
      </p:sp>
    </p:spTree>
    <p:extLst>
      <p:ext uri="{BB962C8B-B14F-4D97-AF65-F5344CB8AC3E}">
        <p14:creationId xmlns:p14="http://schemas.microsoft.com/office/powerpoint/2010/main" val="91217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2062103"/>
          </a:xfrm>
          <a:prstGeom prst="rect">
            <a:avLst/>
          </a:prstGeom>
          <a:noFill/>
        </p:spPr>
        <p:txBody>
          <a:bodyPr wrap="square" rtlCol="0">
            <a:spAutoFit/>
          </a:bodyPr>
          <a:lstStyle/>
          <a:p>
            <a:r>
              <a:rPr lang="en-US" sz="3200" b="1" baseline="30000" dirty="0">
                <a:solidFill>
                  <a:schemeClr val="bg1"/>
                </a:solidFill>
              </a:rPr>
              <a:t> </a:t>
            </a:r>
            <a:r>
              <a:rPr lang="en-US" sz="3200" dirty="0">
                <a:solidFill>
                  <a:schemeClr val="bg1"/>
                </a:solidFill>
              </a:rPr>
              <a:t>And Moses took the breast and waved it for a wave offering before the </a:t>
            </a:r>
            <a:r>
              <a:rPr lang="en-US" sz="3200" cap="small" dirty="0">
                <a:solidFill>
                  <a:schemeClr val="bg1"/>
                </a:solidFill>
              </a:rPr>
              <a:t>Lord</a:t>
            </a:r>
            <a:r>
              <a:rPr lang="en-US" sz="3200" dirty="0">
                <a:solidFill>
                  <a:schemeClr val="bg1"/>
                </a:solidFill>
              </a:rPr>
              <a:t>. It was Moses' portion of the ram of ordination, </a:t>
            </a:r>
            <a:r>
              <a:rPr lang="en-US" sz="3200" b="1" dirty="0">
                <a:solidFill>
                  <a:srgbClr val="FFFF00"/>
                </a:solidFill>
              </a:rPr>
              <a:t>as the </a:t>
            </a:r>
            <a:r>
              <a:rPr lang="en-US" sz="3200" b="1" cap="small" dirty="0">
                <a:solidFill>
                  <a:srgbClr val="FFFF00"/>
                </a:solidFill>
              </a:rPr>
              <a:t>Lord</a:t>
            </a:r>
            <a:r>
              <a:rPr lang="en-US" sz="3200" b="1" dirty="0">
                <a:solidFill>
                  <a:srgbClr val="FFFF00"/>
                </a:solidFill>
              </a:rPr>
              <a:t> commanded Moses</a:t>
            </a:r>
            <a:r>
              <a:rPr lang="en-US" sz="3200" dirty="0">
                <a:solidFill>
                  <a:schemeClr val="bg1"/>
                </a:solidFill>
              </a:rPr>
              <a:t>. </a:t>
            </a:r>
            <a:r>
              <a:rPr lang="en-US" sz="3200" i="1" dirty="0">
                <a:solidFill>
                  <a:schemeClr val="bg1"/>
                </a:solidFill>
              </a:rPr>
              <a:t>															Leviticus 8:29</a:t>
            </a:r>
          </a:p>
        </p:txBody>
      </p:sp>
    </p:spTree>
    <p:extLst>
      <p:ext uri="{BB962C8B-B14F-4D97-AF65-F5344CB8AC3E}">
        <p14:creationId xmlns:p14="http://schemas.microsoft.com/office/powerpoint/2010/main" val="170438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1569660"/>
          </a:xfrm>
          <a:prstGeom prst="rect">
            <a:avLst/>
          </a:prstGeom>
          <a:noFill/>
        </p:spPr>
        <p:txBody>
          <a:bodyPr wrap="square" rtlCol="0">
            <a:spAutoFit/>
          </a:bodyPr>
          <a:lstStyle/>
          <a:p>
            <a:r>
              <a:rPr lang="en-US" sz="3200" b="1" dirty="0">
                <a:solidFill>
                  <a:srgbClr val="FFFF00"/>
                </a:solidFill>
              </a:rPr>
              <a:t>As has been done today, the </a:t>
            </a:r>
            <a:r>
              <a:rPr lang="en-US" sz="3200" b="1" cap="small" dirty="0">
                <a:solidFill>
                  <a:srgbClr val="FFFF00"/>
                </a:solidFill>
              </a:rPr>
              <a:t>Lord</a:t>
            </a:r>
            <a:r>
              <a:rPr lang="en-US" sz="3200" b="1" dirty="0">
                <a:solidFill>
                  <a:srgbClr val="FFFF00"/>
                </a:solidFill>
              </a:rPr>
              <a:t> has commanded to be done </a:t>
            </a:r>
            <a:r>
              <a:rPr lang="en-US" sz="3200" dirty="0">
                <a:solidFill>
                  <a:schemeClr val="bg1"/>
                </a:solidFill>
              </a:rPr>
              <a:t>to make atonement for you. </a:t>
            </a:r>
            <a:r>
              <a:rPr lang="en-US" sz="3200" i="1" dirty="0">
                <a:solidFill>
                  <a:schemeClr val="bg1"/>
                </a:solidFill>
              </a:rPr>
              <a:t>																				Leviticus 8:34</a:t>
            </a:r>
          </a:p>
        </p:txBody>
      </p:sp>
    </p:spTree>
    <p:extLst>
      <p:ext uri="{BB962C8B-B14F-4D97-AF65-F5344CB8AC3E}">
        <p14:creationId xmlns:p14="http://schemas.microsoft.com/office/powerpoint/2010/main" val="217573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1569660"/>
          </a:xfrm>
          <a:prstGeom prst="rect">
            <a:avLst/>
          </a:prstGeom>
          <a:noFill/>
        </p:spPr>
        <p:txBody>
          <a:bodyPr wrap="square" rtlCol="0">
            <a:spAutoFit/>
          </a:bodyPr>
          <a:lstStyle/>
          <a:p>
            <a:r>
              <a:rPr lang="en-US" sz="3200" dirty="0">
                <a:solidFill>
                  <a:schemeClr val="bg1"/>
                </a:solidFill>
              </a:rPr>
              <a:t>And Aaron and his sons did </a:t>
            </a:r>
            <a:r>
              <a:rPr lang="en-US" sz="3200" b="1" dirty="0">
                <a:solidFill>
                  <a:srgbClr val="FFFF00"/>
                </a:solidFill>
              </a:rPr>
              <a:t>all the things that the </a:t>
            </a:r>
            <a:r>
              <a:rPr lang="en-US" sz="3200" b="1" cap="small" dirty="0">
                <a:solidFill>
                  <a:srgbClr val="FFFF00"/>
                </a:solidFill>
              </a:rPr>
              <a:t>Lord</a:t>
            </a:r>
            <a:r>
              <a:rPr lang="en-US" sz="3200" b="1" dirty="0">
                <a:solidFill>
                  <a:srgbClr val="FFFF00"/>
                </a:solidFill>
              </a:rPr>
              <a:t> commanded by Moses</a:t>
            </a:r>
            <a:r>
              <a:rPr lang="en-US" sz="3200" dirty="0">
                <a:solidFill>
                  <a:schemeClr val="bg1"/>
                </a:solidFill>
              </a:rPr>
              <a:t>. </a:t>
            </a:r>
            <a:r>
              <a:rPr lang="en-US" sz="3200" i="1" dirty="0">
                <a:solidFill>
                  <a:schemeClr val="bg1"/>
                </a:solidFill>
              </a:rPr>
              <a:t>																							Leviticus 8:36</a:t>
            </a:r>
          </a:p>
        </p:txBody>
      </p:sp>
    </p:spTree>
    <p:extLst>
      <p:ext uri="{BB962C8B-B14F-4D97-AF65-F5344CB8AC3E}">
        <p14:creationId xmlns:p14="http://schemas.microsoft.com/office/powerpoint/2010/main" val="85750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789043"/>
            <a:ext cx="9144000" cy="3046988"/>
          </a:xfrm>
          <a:prstGeom prst="rect">
            <a:avLst/>
          </a:prstGeom>
          <a:noFill/>
        </p:spPr>
        <p:txBody>
          <a:bodyPr wrap="square" rtlCol="0">
            <a:spAutoFit/>
          </a:bodyPr>
          <a:lstStyle/>
          <a:p>
            <a:r>
              <a:rPr lang="en-US" sz="3200" dirty="0">
                <a:solidFill>
                  <a:schemeClr val="bg1"/>
                </a:solidFill>
              </a:rPr>
              <a:t>Then Moses said to Aaron, “Draw near to the altar and offer your sin offering and your burnt offering and make atonement for yourself and for the people, and bring the offering of the people and make atonement for them, </a:t>
            </a:r>
            <a:r>
              <a:rPr lang="en-US" sz="3200" b="1" dirty="0">
                <a:solidFill>
                  <a:srgbClr val="FFFF00"/>
                </a:solidFill>
              </a:rPr>
              <a:t>as the </a:t>
            </a:r>
            <a:r>
              <a:rPr lang="en-US" sz="3200" b="1" cap="small" dirty="0">
                <a:solidFill>
                  <a:srgbClr val="FFFF00"/>
                </a:solidFill>
              </a:rPr>
              <a:t>Lord</a:t>
            </a:r>
            <a:r>
              <a:rPr lang="en-US" sz="3200" b="1" dirty="0">
                <a:solidFill>
                  <a:srgbClr val="FFFF00"/>
                </a:solidFill>
              </a:rPr>
              <a:t> has commanded</a:t>
            </a:r>
            <a:r>
              <a:rPr lang="en-US" sz="3200" dirty="0">
                <a:solidFill>
                  <a:schemeClr val="bg1"/>
                </a:solidFill>
              </a:rPr>
              <a:t>.” </a:t>
            </a:r>
            <a:r>
              <a:rPr lang="en-US" sz="3200" i="1" dirty="0">
                <a:solidFill>
                  <a:schemeClr val="bg1"/>
                </a:solidFill>
              </a:rPr>
              <a:t>																		      Leviticus 9:7</a:t>
            </a:r>
          </a:p>
        </p:txBody>
      </p:sp>
    </p:spTree>
    <p:extLst>
      <p:ext uri="{BB962C8B-B14F-4D97-AF65-F5344CB8AC3E}">
        <p14:creationId xmlns:p14="http://schemas.microsoft.com/office/powerpoint/2010/main" val="294436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272208"/>
            <a:ext cx="9051234" cy="4031873"/>
          </a:xfrm>
          <a:prstGeom prst="rect">
            <a:avLst/>
          </a:prstGeom>
          <a:noFill/>
        </p:spPr>
        <p:txBody>
          <a:bodyPr wrap="square" rtlCol="0">
            <a:spAutoFit/>
          </a:bodyPr>
          <a:lstStyle/>
          <a:p>
            <a:r>
              <a:rPr lang="en-US" sz="3200" b="1" baseline="30000" dirty="0">
                <a:solidFill>
                  <a:schemeClr val="bg1"/>
                </a:solidFill>
              </a:rPr>
              <a:t>23 </a:t>
            </a:r>
            <a:r>
              <a:rPr lang="en-US" sz="3200" dirty="0">
                <a:solidFill>
                  <a:schemeClr val="bg1"/>
                </a:solidFill>
              </a:rPr>
              <a:t>And Moses and Aaron went into the tent of meeting, and when they came out they blessed the people, and </a:t>
            </a:r>
            <a:r>
              <a:rPr lang="en-US" sz="3200" b="1" dirty="0">
                <a:solidFill>
                  <a:srgbClr val="FFFF00"/>
                </a:solidFill>
              </a:rPr>
              <a:t>the glory of the </a:t>
            </a:r>
            <a:r>
              <a:rPr lang="en-US" sz="3200" b="1" cap="small" dirty="0">
                <a:solidFill>
                  <a:srgbClr val="FFFF00"/>
                </a:solidFill>
              </a:rPr>
              <a:t>Lord</a:t>
            </a:r>
            <a:r>
              <a:rPr lang="en-US" sz="3200" b="1" dirty="0">
                <a:solidFill>
                  <a:srgbClr val="FFFF00"/>
                </a:solidFill>
              </a:rPr>
              <a:t> appeared to all the people</a:t>
            </a:r>
            <a:r>
              <a:rPr lang="en-US" sz="3200" dirty="0">
                <a:solidFill>
                  <a:schemeClr val="bg1"/>
                </a:solidFill>
              </a:rPr>
              <a:t>. </a:t>
            </a:r>
            <a:r>
              <a:rPr lang="en-US" sz="3200" b="1" baseline="30000" dirty="0">
                <a:solidFill>
                  <a:schemeClr val="bg1"/>
                </a:solidFill>
              </a:rPr>
              <a:t>24 </a:t>
            </a:r>
            <a:r>
              <a:rPr lang="en-US" sz="3200" dirty="0">
                <a:solidFill>
                  <a:schemeClr val="bg1"/>
                </a:solidFill>
              </a:rPr>
              <a:t>And fire came out from before the </a:t>
            </a:r>
            <a:r>
              <a:rPr lang="en-US" sz="3200" cap="small" dirty="0">
                <a:solidFill>
                  <a:schemeClr val="bg1"/>
                </a:solidFill>
              </a:rPr>
              <a:t>Lord</a:t>
            </a:r>
            <a:r>
              <a:rPr lang="en-US" sz="3200" dirty="0">
                <a:solidFill>
                  <a:schemeClr val="bg1"/>
                </a:solidFill>
              </a:rPr>
              <a:t> and </a:t>
            </a:r>
            <a:r>
              <a:rPr lang="en-US" sz="3200" b="1" dirty="0">
                <a:solidFill>
                  <a:srgbClr val="FFFF00"/>
                </a:solidFill>
              </a:rPr>
              <a:t>consumed the burnt offering </a:t>
            </a:r>
            <a:r>
              <a:rPr lang="en-US" sz="3200" dirty="0">
                <a:solidFill>
                  <a:schemeClr val="bg1"/>
                </a:solidFill>
              </a:rPr>
              <a:t>and the pieces of fat on the altar, and when all the people saw it, they shouted and fell on their faces. </a:t>
            </a:r>
            <a:r>
              <a:rPr lang="en-US" sz="3200" i="1" dirty="0">
                <a:solidFill>
                  <a:schemeClr val="bg1"/>
                </a:solidFill>
              </a:rPr>
              <a:t>																	      			Leviticus 9:23-24</a:t>
            </a:r>
          </a:p>
        </p:txBody>
      </p:sp>
    </p:spTree>
    <p:extLst>
      <p:ext uri="{BB962C8B-B14F-4D97-AF65-F5344CB8AC3E}">
        <p14:creationId xmlns:p14="http://schemas.microsoft.com/office/powerpoint/2010/main" val="403307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B381C0-BE79-46AE-B08F-D42271DDEF1D}"/>
              </a:ext>
            </a:extLst>
          </p:cNvPr>
          <p:cNvSpPr/>
          <p:nvPr/>
        </p:nvSpPr>
        <p:spPr>
          <a:xfrm>
            <a:off x="0" y="0"/>
            <a:ext cx="9011478" cy="1477328"/>
          </a:xfrm>
          <a:prstGeom prst="rect">
            <a:avLst/>
          </a:prstGeom>
        </p:spPr>
        <p:txBody>
          <a:bodyPr wrap="square">
            <a:spAutoFit/>
          </a:bodyPr>
          <a:lstStyle/>
          <a:p>
            <a:r>
              <a:rPr lang="en-US" sz="3000" dirty="0">
                <a:solidFill>
                  <a:schemeClr val="bg1"/>
                </a:solidFill>
              </a:rPr>
              <a:t>Now Nadab and Abihu, the sons of Aaron, each </a:t>
            </a:r>
            <a:r>
              <a:rPr lang="en-US" sz="3000" b="1" dirty="0">
                <a:solidFill>
                  <a:srgbClr val="FFFF00"/>
                </a:solidFill>
              </a:rPr>
              <a:t>took</a:t>
            </a:r>
            <a:r>
              <a:rPr lang="en-US" sz="3000" dirty="0">
                <a:solidFill>
                  <a:schemeClr val="bg1"/>
                </a:solidFill>
              </a:rPr>
              <a:t> his censer and put fire in it and laid incense on it…</a:t>
            </a:r>
          </a:p>
          <a:p>
            <a:r>
              <a:rPr lang="en-US" sz="3000" dirty="0">
                <a:solidFill>
                  <a:schemeClr val="bg1"/>
                </a:solidFill>
              </a:rPr>
              <a:t>														</a:t>
            </a:r>
            <a:r>
              <a:rPr lang="en-US" sz="3000" i="1" dirty="0">
                <a:solidFill>
                  <a:schemeClr val="bg1"/>
                </a:solidFill>
              </a:rPr>
              <a:t>Leviticus 10:1</a:t>
            </a:r>
          </a:p>
        </p:txBody>
      </p:sp>
      <p:sp>
        <p:nvSpPr>
          <p:cNvPr id="4" name="Rectangle 3">
            <a:extLst>
              <a:ext uri="{FF2B5EF4-FFF2-40B4-BE49-F238E27FC236}">
                <a16:creationId xmlns:a16="http://schemas.microsoft.com/office/drawing/2014/main" id="{FA324A2E-5B3F-41DF-9A0E-B3B132D5F803}"/>
              </a:ext>
            </a:extLst>
          </p:cNvPr>
          <p:cNvSpPr/>
          <p:nvPr/>
        </p:nvSpPr>
        <p:spPr>
          <a:xfrm>
            <a:off x="0" y="1634053"/>
            <a:ext cx="9011478" cy="2400657"/>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The </a:t>
            </a:r>
            <a:r>
              <a:rPr lang="en-US" sz="3000" cap="small" dirty="0">
                <a:solidFill>
                  <a:schemeClr val="bg1"/>
                </a:solidFill>
              </a:rPr>
              <a:t>Lord</a:t>
            </a:r>
            <a:r>
              <a:rPr lang="en-US" sz="3000" dirty="0">
                <a:solidFill>
                  <a:schemeClr val="bg1"/>
                </a:solidFill>
              </a:rPr>
              <a:t> spoke to Moses, saying, </a:t>
            </a:r>
            <a:r>
              <a:rPr lang="en-US" sz="3000" baseline="30000" dirty="0">
                <a:solidFill>
                  <a:schemeClr val="bg1"/>
                </a:solidFill>
              </a:rPr>
              <a:t>2 </a:t>
            </a:r>
            <a:r>
              <a:rPr lang="en-US" sz="3000" dirty="0">
                <a:solidFill>
                  <a:schemeClr val="bg1"/>
                </a:solidFill>
              </a:rPr>
              <a:t>“</a:t>
            </a:r>
            <a:r>
              <a:rPr lang="en-US" sz="3000" b="1" dirty="0">
                <a:solidFill>
                  <a:srgbClr val="FFFF00"/>
                </a:solidFill>
              </a:rPr>
              <a:t>Take</a:t>
            </a:r>
            <a:r>
              <a:rPr lang="en-US" sz="3000" dirty="0">
                <a:solidFill>
                  <a:schemeClr val="bg1"/>
                </a:solidFill>
              </a:rPr>
              <a:t> Aaron and his sons with him, and the garments and the anointing oil and the bull of the sin offering and the two rams and the basket of unleavened bread.</a:t>
            </a:r>
          </a:p>
          <a:p>
            <a:r>
              <a:rPr lang="en-US" sz="3000" dirty="0">
                <a:solidFill>
                  <a:schemeClr val="bg1"/>
                </a:solidFill>
              </a:rPr>
              <a:t>														</a:t>
            </a:r>
            <a:r>
              <a:rPr lang="en-US" sz="3000" i="1" dirty="0">
                <a:solidFill>
                  <a:schemeClr val="bg1"/>
                </a:solidFill>
              </a:rPr>
              <a:t>Leviticus 8:1-2 </a:t>
            </a:r>
          </a:p>
        </p:txBody>
      </p:sp>
      <p:sp>
        <p:nvSpPr>
          <p:cNvPr id="5" name="Rectangle 4">
            <a:extLst>
              <a:ext uri="{FF2B5EF4-FFF2-40B4-BE49-F238E27FC236}">
                <a16:creationId xmlns:a16="http://schemas.microsoft.com/office/drawing/2014/main" id="{550A9F0B-31E7-4B40-B6DE-C57C977EB037}"/>
              </a:ext>
            </a:extLst>
          </p:cNvPr>
          <p:cNvSpPr/>
          <p:nvPr/>
        </p:nvSpPr>
        <p:spPr>
          <a:xfrm>
            <a:off x="0" y="4413885"/>
            <a:ext cx="9011478" cy="2431435"/>
          </a:xfrm>
          <a:prstGeom prst="rect">
            <a:avLst/>
          </a:prstGeom>
        </p:spPr>
        <p:txBody>
          <a:bodyPr wrap="square">
            <a:spAutoFit/>
          </a:bodyPr>
          <a:lstStyle/>
          <a:p>
            <a:r>
              <a:rPr lang="en-US" sz="3000" baseline="30000" dirty="0">
                <a:solidFill>
                  <a:schemeClr val="bg1"/>
                </a:solidFill>
              </a:rPr>
              <a:t>2 </a:t>
            </a:r>
            <a:r>
              <a:rPr lang="en-US" sz="3000" dirty="0">
                <a:solidFill>
                  <a:schemeClr val="bg1"/>
                </a:solidFill>
              </a:rPr>
              <a:t>and he said to Aaron, “</a:t>
            </a:r>
            <a:r>
              <a:rPr lang="en-US" sz="3000" b="1" dirty="0">
                <a:solidFill>
                  <a:srgbClr val="FFFF00"/>
                </a:solidFill>
              </a:rPr>
              <a:t>Take </a:t>
            </a:r>
            <a:r>
              <a:rPr lang="en-US" sz="3000" dirty="0">
                <a:solidFill>
                  <a:schemeClr val="bg1"/>
                </a:solidFill>
              </a:rPr>
              <a:t>for yourself a bull calf for a sin offering and a ram for a burnt offering, both without blemish, and offer them before the </a:t>
            </a:r>
            <a:r>
              <a:rPr lang="en-US" sz="3000" cap="small" dirty="0">
                <a:solidFill>
                  <a:schemeClr val="bg1"/>
                </a:solidFill>
              </a:rPr>
              <a:t>Lord</a:t>
            </a:r>
            <a:r>
              <a:rPr lang="en-US" sz="3000" dirty="0">
                <a:solidFill>
                  <a:schemeClr val="bg1"/>
                </a:solidFill>
              </a:rPr>
              <a:t>. …</a:t>
            </a:r>
            <a:r>
              <a:rPr lang="en-US" sz="3000" b="1" baseline="30000" dirty="0">
                <a:solidFill>
                  <a:schemeClr val="bg1"/>
                </a:solidFill>
              </a:rPr>
              <a:t>6 </a:t>
            </a:r>
            <a:r>
              <a:rPr lang="en-US" sz="3000" dirty="0">
                <a:solidFill>
                  <a:schemeClr val="bg1"/>
                </a:solidFill>
              </a:rPr>
              <a:t>And Moses said, “This is the thing that the </a:t>
            </a:r>
            <a:r>
              <a:rPr lang="en-US" sz="3000" cap="small" dirty="0">
                <a:solidFill>
                  <a:schemeClr val="bg1"/>
                </a:solidFill>
              </a:rPr>
              <a:t>Lord</a:t>
            </a:r>
            <a:r>
              <a:rPr lang="en-US" sz="3000" dirty="0">
                <a:solidFill>
                  <a:schemeClr val="bg1"/>
                </a:solidFill>
              </a:rPr>
              <a:t> commanded… 																</a:t>
            </a:r>
            <a:r>
              <a:rPr lang="en-US" sz="3000" i="1" dirty="0">
                <a:solidFill>
                  <a:schemeClr val="bg1"/>
                </a:solidFill>
              </a:rPr>
              <a:t>Leviticus 9:2, 6</a:t>
            </a:r>
            <a:endParaRPr lang="en-US" sz="3200" i="1" dirty="0">
              <a:solidFill>
                <a:schemeClr val="bg1"/>
              </a:solidFill>
            </a:endParaRPr>
          </a:p>
        </p:txBody>
      </p:sp>
    </p:spTree>
    <p:extLst>
      <p:ext uri="{BB962C8B-B14F-4D97-AF65-F5344CB8AC3E}">
        <p14:creationId xmlns:p14="http://schemas.microsoft.com/office/powerpoint/2010/main" val="338807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B381C0-BE79-46AE-B08F-D42271DDEF1D}"/>
              </a:ext>
            </a:extLst>
          </p:cNvPr>
          <p:cNvSpPr/>
          <p:nvPr/>
        </p:nvSpPr>
        <p:spPr>
          <a:xfrm>
            <a:off x="66261" y="1166842"/>
            <a:ext cx="9011478" cy="3539430"/>
          </a:xfrm>
          <a:prstGeom prst="rect">
            <a:avLst/>
          </a:prstGeom>
        </p:spPr>
        <p:txBody>
          <a:bodyPr wrap="square">
            <a:spAutoFit/>
          </a:bodyPr>
          <a:lstStyle/>
          <a:p>
            <a:r>
              <a:rPr lang="en-US" sz="3200" dirty="0">
                <a:solidFill>
                  <a:schemeClr val="bg1"/>
                </a:solidFill>
              </a:rPr>
              <a:t>Now Nadab and Abihu, the sons of Aaron, each took his censer and put fire in it and laid incense on it and offered </a:t>
            </a:r>
            <a:r>
              <a:rPr lang="en-US" sz="3200" b="1" dirty="0">
                <a:solidFill>
                  <a:srgbClr val="FFFF00"/>
                </a:solidFill>
              </a:rPr>
              <a:t>unauthorized</a:t>
            </a:r>
            <a:r>
              <a:rPr lang="en-US" sz="3200" dirty="0">
                <a:solidFill>
                  <a:schemeClr val="bg1"/>
                </a:solidFill>
              </a:rPr>
              <a:t> fire before the </a:t>
            </a:r>
            <a:r>
              <a:rPr lang="en-US" sz="3200" cap="small" dirty="0">
                <a:solidFill>
                  <a:schemeClr val="bg1"/>
                </a:solidFill>
              </a:rPr>
              <a:t>Lord</a:t>
            </a:r>
            <a:r>
              <a:rPr lang="en-US" sz="3200" dirty="0">
                <a:solidFill>
                  <a:schemeClr val="bg1"/>
                </a:solidFill>
              </a:rPr>
              <a:t>, which he had not commanded them. </a:t>
            </a:r>
            <a:r>
              <a:rPr lang="en-US" sz="3200" b="1" baseline="30000" dirty="0">
                <a:solidFill>
                  <a:schemeClr val="bg1"/>
                </a:solidFill>
              </a:rPr>
              <a:t>2 </a:t>
            </a:r>
            <a:r>
              <a:rPr lang="en-US" sz="3200" dirty="0">
                <a:solidFill>
                  <a:schemeClr val="bg1"/>
                </a:solidFill>
              </a:rPr>
              <a:t>And fire came out from before the </a:t>
            </a:r>
            <a:r>
              <a:rPr lang="en-US" sz="3200" cap="small" dirty="0">
                <a:solidFill>
                  <a:schemeClr val="bg1"/>
                </a:solidFill>
              </a:rPr>
              <a:t>Lord</a:t>
            </a:r>
            <a:r>
              <a:rPr lang="en-US" sz="3200" dirty="0">
                <a:solidFill>
                  <a:schemeClr val="bg1"/>
                </a:solidFill>
              </a:rPr>
              <a:t> and consumed them, and they died before the </a:t>
            </a:r>
            <a:r>
              <a:rPr lang="en-US" sz="3200" cap="small" dirty="0">
                <a:solidFill>
                  <a:schemeClr val="bg1"/>
                </a:solidFill>
              </a:rPr>
              <a:t>Lord</a:t>
            </a:r>
            <a:r>
              <a:rPr lang="en-US" sz="3200" dirty="0">
                <a:solidFill>
                  <a:schemeClr val="bg1"/>
                </a:solidFill>
              </a:rPr>
              <a:t>.</a:t>
            </a:r>
          </a:p>
          <a:p>
            <a:r>
              <a:rPr lang="en-US" sz="3200" i="1" dirty="0">
                <a:solidFill>
                  <a:schemeClr val="bg1"/>
                </a:solidFill>
              </a:rPr>
              <a:t>													Leviticus 10:1-2</a:t>
            </a:r>
          </a:p>
        </p:txBody>
      </p:sp>
    </p:spTree>
    <p:extLst>
      <p:ext uri="{BB962C8B-B14F-4D97-AF65-F5344CB8AC3E}">
        <p14:creationId xmlns:p14="http://schemas.microsoft.com/office/powerpoint/2010/main" val="202137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B381C0-BE79-46AE-B08F-D42271DDEF1D}"/>
              </a:ext>
            </a:extLst>
          </p:cNvPr>
          <p:cNvSpPr/>
          <p:nvPr/>
        </p:nvSpPr>
        <p:spPr>
          <a:xfrm>
            <a:off x="66261" y="451225"/>
            <a:ext cx="9011478" cy="5509200"/>
          </a:xfrm>
          <a:prstGeom prst="rect">
            <a:avLst/>
          </a:prstGeom>
        </p:spPr>
        <p:txBody>
          <a:bodyPr wrap="square">
            <a:spAutoFit/>
          </a:bodyPr>
          <a:lstStyle/>
          <a:p>
            <a:r>
              <a:rPr lang="en-US" sz="3200" dirty="0">
                <a:solidFill>
                  <a:schemeClr val="bg1"/>
                </a:solidFill>
              </a:rPr>
              <a:t>Then he said to Moses, “Come up to the </a:t>
            </a:r>
            <a:r>
              <a:rPr lang="en-US" sz="3200" cap="small" dirty="0">
                <a:solidFill>
                  <a:schemeClr val="bg1"/>
                </a:solidFill>
              </a:rPr>
              <a:t>Lord</a:t>
            </a:r>
            <a:r>
              <a:rPr lang="en-US" sz="3200" dirty="0">
                <a:solidFill>
                  <a:schemeClr val="bg1"/>
                </a:solidFill>
              </a:rPr>
              <a:t>, you and Aaron, </a:t>
            </a:r>
            <a:r>
              <a:rPr lang="en-US" sz="3200" b="1" dirty="0">
                <a:solidFill>
                  <a:srgbClr val="FFFF00"/>
                </a:solidFill>
              </a:rPr>
              <a:t>Nadab</a:t>
            </a:r>
            <a:r>
              <a:rPr lang="en-US" sz="3200" dirty="0">
                <a:solidFill>
                  <a:schemeClr val="bg1"/>
                </a:solidFill>
              </a:rPr>
              <a:t>, and </a:t>
            </a:r>
            <a:r>
              <a:rPr lang="en-US" sz="3200" b="1" dirty="0">
                <a:solidFill>
                  <a:srgbClr val="FFFF00"/>
                </a:solidFill>
              </a:rPr>
              <a:t>Abihu</a:t>
            </a:r>
            <a:r>
              <a:rPr lang="en-US" sz="3200" dirty="0">
                <a:solidFill>
                  <a:schemeClr val="bg1"/>
                </a:solidFill>
              </a:rPr>
              <a:t>, and seventy of the elders of Israel, and worship from afar.</a:t>
            </a:r>
            <a:r>
              <a:rPr lang="en-US" sz="3200" i="1" dirty="0">
                <a:solidFill>
                  <a:schemeClr val="bg1"/>
                </a:solidFill>
              </a:rPr>
              <a:t>	…</a:t>
            </a:r>
            <a:r>
              <a:rPr lang="en-US" sz="3200" b="1" baseline="30000" dirty="0">
                <a:solidFill>
                  <a:schemeClr val="bg1"/>
                </a:solidFill>
              </a:rPr>
              <a:t>9 </a:t>
            </a:r>
            <a:r>
              <a:rPr lang="en-US" sz="3200" dirty="0">
                <a:solidFill>
                  <a:schemeClr val="bg1"/>
                </a:solidFill>
              </a:rPr>
              <a:t>Then Moses and Aaron, </a:t>
            </a:r>
            <a:r>
              <a:rPr lang="en-US" sz="3200" b="1" dirty="0">
                <a:solidFill>
                  <a:srgbClr val="FFFF00"/>
                </a:solidFill>
              </a:rPr>
              <a:t>Nadab</a:t>
            </a:r>
            <a:r>
              <a:rPr lang="en-US" sz="3200" dirty="0">
                <a:solidFill>
                  <a:schemeClr val="bg1"/>
                </a:solidFill>
              </a:rPr>
              <a:t>, and </a:t>
            </a:r>
            <a:r>
              <a:rPr lang="en-US" sz="3200" b="1" dirty="0">
                <a:solidFill>
                  <a:srgbClr val="FFFF00"/>
                </a:solidFill>
              </a:rPr>
              <a:t>Abihu</a:t>
            </a:r>
            <a:r>
              <a:rPr lang="en-US" sz="3200" dirty="0">
                <a:solidFill>
                  <a:schemeClr val="bg1"/>
                </a:solidFill>
              </a:rPr>
              <a:t>, and seventy of the elders of Israel went up, </a:t>
            </a:r>
            <a:r>
              <a:rPr lang="en-US" sz="3200" b="1" baseline="30000" dirty="0">
                <a:solidFill>
                  <a:schemeClr val="bg1"/>
                </a:solidFill>
              </a:rPr>
              <a:t>10 </a:t>
            </a:r>
            <a:r>
              <a:rPr lang="en-US" sz="3200" dirty="0">
                <a:solidFill>
                  <a:schemeClr val="bg1"/>
                </a:solidFill>
              </a:rPr>
              <a:t>and they saw the God of Israel. There was under his feet as it were a pavement of sapphire stone, like the very heaven for clearness. </a:t>
            </a:r>
            <a:r>
              <a:rPr lang="en-US" sz="3200" b="1" baseline="30000" dirty="0">
                <a:solidFill>
                  <a:schemeClr val="bg1"/>
                </a:solidFill>
              </a:rPr>
              <a:t>11 </a:t>
            </a:r>
            <a:r>
              <a:rPr lang="en-US" sz="3200" dirty="0">
                <a:solidFill>
                  <a:schemeClr val="bg1"/>
                </a:solidFill>
              </a:rPr>
              <a:t>And he did not lay his hand on the chief men of the people of Israel; they beheld God, and ate and drank.</a:t>
            </a:r>
            <a:r>
              <a:rPr lang="en-US" sz="3200" i="1" dirty="0">
                <a:solidFill>
                  <a:schemeClr val="bg1"/>
                </a:solidFill>
              </a:rPr>
              <a:t>																										Exodus 24:1, 9-11</a:t>
            </a:r>
          </a:p>
        </p:txBody>
      </p:sp>
    </p:spTree>
    <p:extLst>
      <p:ext uri="{BB962C8B-B14F-4D97-AF65-F5344CB8AC3E}">
        <p14:creationId xmlns:p14="http://schemas.microsoft.com/office/powerpoint/2010/main" val="86340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7297CB-5F41-45A5-9C61-6E0F0FC7E98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0"/>
            <a:ext cx="9143980" cy="6857990"/>
          </a:xfrm>
          <a:prstGeom prst="rect">
            <a:avLst/>
          </a:prstGeom>
        </p:spPr>
      </p:pic>
      <p:sp>
        <p:nvSpPr>
          <p:cNvPr id="4" name="TextBox 3">
            <a:extLst>
              <a:ext uri="{FF2B5EF4-FFF2-40B4-BE49-F238E27FC236}">
                <a16:creationId xmlns:a16="http://schemas.microsoft.com/office/drawing/2014/main" id="{277A6CAB-BB16-4D80-8FCD-5B41FBAB12D8}"/>
              </a:ext>
            </a:extLst>
          </p:cNvPr>
          <p:cNvSpPr txBox="1"/>
          <p:nvPr/>
        </p:nvSpPr>
        <p:spPr>
          <a:xfrm>
            <a:off x="92765" y="0"/>
            <a:ext cx="8945218" cy="1862048"/>
          </a:xfrm>
          <a:prstGeom prst="rect">
            <a:avLst/>
          </a:prstGeom>
          <a:noFill/>
        </p:spPr>
        <p:txBody>
          <a:bodyPr wrap="square" rtlCol="0">
            <a:spAutoFit/>
          </a:bodyPr>
          <a:lstStyle/>
          <a:p>
            <a:pPr algn="ctr"/>
            <a:r>
              <a:rPr lang="en-US" sz="11500" b="1" dirty="0">
                <a:ln w="6600">
                  <a:solidFill>
                    <a:schemeClr val="accent2"/>
                  </a:solidFill>
                  <a:prstDash val="solid"/>
                </a:ln>
                <a:solidFill>
                  <a:srgbClr val="FFFFFF"/>
                </a:solidFill>
                <a:effectLst>
                  <a:outerShdw dist="38100" dir="2700000" algn="tl" rotWithShape="0">
                    <a:schemeClr val="accent2"/>
                  </a:outerShdw>
                </a:effectLst>
              </a:rPr>
              <a:t>Playing</a:t>
            </a:r>
          </a:p>
        </p:txBody>
      </p:sp>
      <p:sp>
        <p:nvSpPr>
          <p:cNvPr id="5" name="TextBox 4">
            <a:extLst>
              <a:ext uri="{FF2B5EF4-FFF2-40B4-BE49-F238E27FC236}">
                <a16:creationId xmlns:a16="http://schemas.microsoft.com/office/drawing/2014/main" id="{8DBFDF35-0A42-402B-B2AA-80F6FECE0624}"/>
              </a:ext>
            </a:extLst>
          </p:cNvPr>
          <p:cNvSpPr txBox="1"/>
          <p:nvPr/>
        </p:nvSpPr>
        <p:spPr>
          <a:xfrm>
            <a:off x="2517893" y="1570500"/>
            <a:ext cx="1258977" cy="769441"/>
          </a:xfrm>
          <a:prstGeom prst="rect">
            <a:avLst/>
          </a:prstGeom>
          <a:noFill/>
        </p:spPr>
        <p:txBody>
          <a:bodyPr wrap="square" rtlCol="0">
            <a:spAutoFit/>
          </a:bodyPr>
          <a:lstStyle/>
          <a:p>
            <a:r>
              <a:rPr lang="en-US" sz="4400" i="1" dirty="0">
                <a:solidFill>
                  <a:srgbClr val="66FFFF"/>
                </a:solidFill>
              </a:rPr>
              <a:t>with</a:t>
            </a:r>
          </a:p>
        </p:txBody>
      </p:sp>
      <p:sp>
        <p:nvSpPr>
          <p:cNvPr id="6" name="TextBox 5">
            <a:extLst>
              <a:ext uri="{FF2B5EF4-FFF2-40B4-BE49-F238E27FC236}">
                <a16:creationId xmlns:a16="http://schemas.microsoft.com/office/drawing/2014/main" id="{FDB7DE66-5FF8-4C50-9C07-22BE80101E8E}"/>
              </a:ext>
            </a:extLst>
          </p:cNvPr>
          <p:cNvSpPr txBox="1"/>
          <p:nvPr/>
        </p:nvSpPr>
        <p:spPr>
          <a:xfrm>
            <a:off x="3243471" y="1363350"/>
            <a:ext cx="3584713" cy="3154710"/>
          </a:xfrm>
          <a:prstGeom prst="rect">
            <a:avLst/>
          </a:prstGeom>
          <a:noFill/>
        </p:spPr>
        <p:txBody>
          <a:bodyPr wrap="square" rtlCol="0">
            <a:spAutoFit/>
          </a:bodyPr>
          <a:lstStyle/>
          <a:p>
            <a:pPr algn="ctr"/>
            <a:r>
              <a:rPr lang="en-US" sz="19900" dirty="0">
                <a:ln w="0"/>
                <a:solidFill>
                  <a:srgbClr val="FFFF00"/>
                </a:solidFill>
                <a:effectLst>
                  <a:glow rad="228600">
                    <a:schemeClr val="tx1">
                      <a:alpha val="40000"/>
                    </a:schemeClr>
                  </a:glow>
                  <a:outerShdw blurRad="38100" dist="19050" dir="2700000" algn="tl" rotWithShape="0">
                    <a:schemeClr val="dk1">
                      <a:alpha val="40000"/>
                    </a:schemeClr>
                  </a:outerShdw>
                </a:effectLst>
                <a:latin typeface="Chiller" panose="04020404031007020602" pitchFamily="82" charset="0"/>
              </a:rPr>
              <a:t>Fire</a:t>
            </a:r>
          </a:p>
        </p:txBody>
      </p:sp>
      <p:sp>
        <p:nvSpPr>
          <p:cNvPr id="2" name="TextBox 1">
            <a:extLst>
              <a:ext uri="{FF2B5EF4-FFF2-40B4-BE49-F238E27FC236}">
                <a16:creationId xmlns:a16="http://schemas.microsoft.com/office/drawing/2014/main" id="{B0BE116F-70F6-4E07-9129-396BD3CDD686}"/>
              </a:ext>
            </a:extLst>
          </p:cNvPr>
          <p:cNvSpPr txBox="1"/>
          <p:nvPr/>
        </p:nvSpPr>
        <p:spPr>
          <a:xfrm>
            <a:off x="0" y="6268272"/>
            <a:ext cx="91440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3200" b="1" dirty="0"/>
              <a:t>Nadab and Abihu</a:t>
            </a:r>
          </a:p>
        </p:txBody>
      </p:sp>
    </p:spTree>
    <p:extLst>
      <p:ext uri="{BB962C8B-B14F-4D97-AF65-F5344CB8AC3E}">
        <p14:creationId xmlns:p14="http://schemas.microsoft.com/office/powerpoint/2010/main" val="2006206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272208"/>
            <a:ext cx="9051234" cy="4031873"/>
          </a:xfrm>
          <a:prstGeom prst="rect">
            <a:avLst/>
          </a:prstGeom>
          <a:noFill/>
        </p:spPr>
        <p:txBody>
          <a:bodyPr wrap="square" rtlCol="0">
            <a:spAutoFit/>
          </a:bodyPr>
          <a:lstStyle/>
          <a:p>
            <a:r>
              <a:rPr lang="en-US" sz="3200" b="1" baseline="30000" dirty="0">
                <a:solidFill>
                  <a:schemeClr val="bg1"/>
                </a:solidFill>
              </a:rPr>
              <a:t>23 </a:t>
            </a:r>
            <a:r>
              <a:rPr lang="en-US" sz="3200" dirty="0">
                <a:solidFill>
                  <a:schemeClr val="bg1"/>
                </a:solidFill>
              </a:rPr>
              <a:t>And Moses and Aaron went into the tent of meeting, and when they came out they blessed the people, and </a:t>
            </a:r>
            <a:r>
              <a:rPr lang="en-US" sz="3200" b="1" dirty="0">
                <a:solidFill>
                  <a:srgbClr val="FFFF00"/>
                </a:solidFill>
              </a:rPr>
              <a:t>the glory of the </a:t>
            </a:r>
            <a:r>
              <a:rPr lang="en-US" sz="3200" b="1" cap="small" dirty="0">
                <a:solidFill>
                  <a:srgbClr val="FFFF00"/>
                </a:solidFill>
              </a:rPr>
              <a:t>Lord</a:t>
            </a:r>
            <a:r>
              <a:rPr lang="en-US" sz="3200" b="1" dirty="0">
                <a:solidFill>
                  <a:srgbClr val="FFFF00"/>
                </a:solidFill>
              </a:rPr>
              <a:t> appeared to all the people</a:t>
            </a:r>
            <a:r>
              <a:rPr lang="en-US" sz="3200" dirty="0">
                <a:solidFill>
                  <a:schemeClr val="bg1"/>
                </a:solidFill>
              </a:rPr>
              <a:t>. </a:t>
            </a:r>
            <a:r>
              <a:rPr lang="en-US" sz="3200" b="1" baseline="30000" dirty="0">
                <a:solidFill>
                  <a:schemeClr val="bg1"/>
                </a:solidFill>
              </a:rPr>
              <a:t>24 </a:t>
            </a:r>
            <a:r>
              <a:rPr lang="en-US" sz="3200" dirty="0">
                <a:solidFill>
                  <a:schemeClr val="bg1"/>
                </a:solidFill>
              </a:rPr>
              <a:t>And fire came out from before the </a:t>
            </a:r>
            <a:r>
              <a:rPr lang="en-US" sz="3200" cap="small" dirty="0">
                <a:solidFill>
                  <a:schemeClr val="bg1"/>
                </a:solidFill>
              </a:rPr>
              <a:t>Lord</a:t>
            </a:r>
            <a:r>
              <a:rPr lang="en-US" sz="3200" dirty="0">
                <a:solidFill>
                  <a:schemeClr val="bg1"/>
                </a:solidFill>
              </a:rPr>
              <a:t> and consumed the burnt offering and the pieces of fat on the altar, and when all the people saw it, they shouted and fell on their faces. </a:t>
            </a:r>
            <a:r>
              <a:rPr lang="en-US" sz="3200" i="1" dirty="0">
                <a:solidFill>
                  <a:schemeClr val="bg1"/>
                </a:solidFill>
              </a:rPr>
              <a:t>																	      			Leviticus 9:23-24</a:t>
            </a:r>
          </a:p>
        </p:txBody>
      </p:sp>
    </p:spTree>
    <p:extLst>
      <p:ext uri="{BB962C8B-B14F-4D97-AF65-F5344CB8AC3E}">
        <p14:creationId xmlns:p14="http://schemas.microsoft.com/office/powerpoint/2010/main" val="370783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272208"/>
            <a:ext cx="9051234" cy="4031873"/>
          </a:xfrm>
          <a:prstGeom prst="rect">
            <a:avLst/>
          </a:prstGeom>
          <a:noFill/>
        </p:spPr>
        <p:txBody>
          <a:bodyPr wrap="square" rtlCol="0">
            <a:spAutoFit/>
          </a:bodyPr>
          <a:lstStyle/>
          <a:p>
            <a:r>
              <a:rPr lang="en-US" sz="3200" b="1" baseline="30000" dirty="0">
                <a:solidFill>
                  <a:schemeClr val="bg1"/>
                </a:solidFill>
              </a:rPr>
              <a:t>23 </a:t>
            </a:r>
            <a:r>
              <a:rPr lang="en-US" sz="3200" dirty="0">
                <a:solidFill>
                  <a:schemeClr val="bg1"/>
                </a:solidFill>
              </a:rPr>
              <a:t>And Moses and Aaron went into the tent of meeting, and when they came out they blessed the people, and </a:t>
            </a:r>
            <a:r>
              <a:rPr lang="en-US" sz="3200" b="1" dirty="0">
                <a:solidFill>
                  <a:srgbClr val="FFFF00"/>
                </a:solidFill>
              </a:rPr>
              <a:t>the glory of the </a:t>
            </a:r>
            <a:r>
              <a:rPr lang="en-US" sz="3200" b="1" cap="small" dirty="0">
                <a:solidFill>
                  <a:srgbClr val="FFFF00"/>
                </a:solidFill>
              </a:rPr>
              <a:t>Lord</a:t>
            </a:r>
            <a:r>
              <a:rPr lang="en-US" sz="3200" b="1" dirty="0">
                <a:solidFill>
                  <a:srgbClr val="FFFF00"/>
                </a:solidFill>
              </a:rPr>
              <a:t> appeared to all the people</a:t>
            </a:r>
            <a:r>
              <a:rPr lang="en-US" sz="3200" dirty="0">
                <a:solidFill>
                  <a:schemeClr val="bg1"/>
                </a:solidFill>
              </a:rPr>
              <a:t>. </a:t>
            </a:r>
            <a:r>
              <a:rPr lang="en-US" sz="3200" b="1" baseline="30000" dirty="0">
                <a:solidFill>
                  <a:schemeClr val="bg1"/>
                </a:solidFill>
              </a:rPr>
              <a:t>24 </a:t>
            </a:r>
            <a:r>
              <a:rPr lang="en-US" sz="3200" dirty="0">
                <a:solidFill>
                  <a:schemeClr val="bg1"/>
                </a:solidFill>
              </a:rPr>
              <a:t>And </a:t>
            </a:r>
            <a:r>
              <a:rPr lang="en-US" sz="3200" b="1" u="sng" dirty="0">
                <a:solidFill>
                  <a:srgbClr val="66FFFF"/>
                </a:solidFill>
              </a:rPr>
              <a:t>fire</a:t>
            </a:r>
            <a:r>
              <a:rPr lang="en-US" sz="3200" dirty="0">
                <a:solidFill>
                  <a:schemeClr val="bg1"/>
                </a:solidFill>
              </a:rPr>
              <a:t> came out from before the </a:t>
            </a:r>
            <a:r>
              <a:rPr lang="en-US" sz="3200" cap="small" dirty="0">
                <a:solidFill>
                  <a:schemeClr val="bg1"/>
                </a:solidFill>
              </a:rPr>
              <a:t>Lord</a:t>
            </a:r>
            <a:r>
              <a:rPr lang="en-US" sz="3200" dirty="0">
                <a:solidFill>
                  <a:schemeClr val="bg1"/>
                </a:solidFill>
              </a:rPr>
              <a:t> and consumed the burnt offering and the pieces of fat on the altar, and when all the people saw it, they shouted and fell on their faces. </a:t>
            </a:r>
            <a:r>
              <a:rPr lang="en-US" sz="3200" i="1" dirty="0">
                <a:solidFill>
                  <a:schemeClr val="bg1"/>
                </a:solidFill>
              </a:rPr>
              <a:t>																	      			Leviticus 9:23-24</a:t>
            </a:r>
          </a:p>
        </p:txBody>
      </p:sp>
    </p:spTree>
    <p:extLst>
      <p:ext uri="{BB962C8B-B14F-4D97-AF65-F5344CB8AC3E}">
        <p14:creationId xmlns:p14="http://schemas.microsoft.com/office/powerpoint/2010/main" val="2581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272208"/>
            <a:ext cx="9051234" cy="4031873"/>
          </a:xfrm>
          <a:prstGeom prst="rect">
            <a:avLst/>
          </a:prstGeom>
          <a:noFill/>
        </p:spPr>
        <p:txBody>
          <a:bodyPr wrap="square" rtlCol="0">
            <a:spAutoFit/>
          </a:bodyPr>
          <a:lstStyle/>
          <a:p>
            <a:r>
              <a:rPr lang="en-US" sz="3200" b="1" baseline="30000" dirty="0">
                <a:solidFill>
                  <a:schemeClr val="bg1"/>
                </a:solidFill>
              </a:rPr>
              <a:t>23 </a:t>
            </a:r>
            <a:r>
              <a:rPr lang="en-US" sz="3200" dirty="0">
                <a:solidFill>
                  <a:schemeClr val="bg1"/>
                </a:solidFill>
              </a:rPr>
              <a:t>And Moses and Aaron went into the tent of meeting, and when they came out they blessed the people, and </a:t>
            </a:r>
            <a:r>
              <a:rPr lang="en-US" sz="3200" b="1" dirty="0">
                <a:solidFill>
                  <a:srgbClr val="FFFF00"/>
                </a:solidFill>
              </a:rPr>
              <a:t>the glory of the </a:t>
            </a:r>
            <a:r>
              <a:rPr lang="en-US" sz="3200" b="1" cap="small" dirty="0">
                <a:solidFill>
                  <a:srgbClr val="FFFF00"/>
                </a:solidFill>
              </a:rPr>
              <a:t>Lord</a:t>
            </a:r>
            <a:r>
              <a:rPr lang="en-US" sz="3200" b="1" dirty="0">
                <a:solidFill>
                  <a:srgbClr val="FFFF00"/>
                </a:solidFill>
              </a:rPr>
              <a:t> appeared to all the people</a:t>
            </a:r>
            <a:r>
              <a:rPr lang="en-US" sz="3200" dirty="0">
                <a:solidFill>
                  <a:schemeClr val="bg1"/>
                </a:solidFill>
              </a:rPr>
              <a:t>. </a:t>
            </a:r>
            <a:r>
              <a:rPr lang="en-US" sz="3200" b="1" baseline="30000" dirty="0">
                <a:solidFill>
                  <a:schemeClr val="bg1"/>
                </a:solidFill>
              </a:rPr>
              <a:t>24 </a:t>
            </a:r>
            <a:r>
              <a:rPr lang="en-US" sz="3200" dirty="0">
                <a:solidFill>
                  <a:schemeClr val="bg1"/>
                </a:solidFill>
              </a:rPr>
              <a:t>And </a:t>
            </a:r>
            <a:r>
              <a:rPr lang="en-US" sz="3200" b="1" u="sng" dirty="0">
                <a:solidFill>
                  <a:srgbClr val="66FFFF"/>
                </a:solidFill>
              </a:rPr>
              <a:t>fire</a:t>
            </a:r>
            <a:r>
              <a:rPr lang="en-US" sz="3200" dirty="0">
                <a:solidFill>
                  <a:schemeClr val="bg1"/>
                </a:solidFill>
              </a:rPr>
              <a:t> came out from before the </a:t>
            </a:r>
            <a:r>
              <a:rPr lang="en-US" sz="3200" cap="small" dirty="0">
                <a:solidFill>
                  <a:schemeClr val="bg1"/>
                </a:solidFill>
              </a:rPr>
              <a:t>Lord</a:t>
            </a:r>
            <a:r>
              <a:rPr lang="en-US" sz="3200" dirty="0">
                <a:solidFill>
                  <a:schemeClr val="bg1"/>
                </a:solidFill>
              </a:rPr>
              <a:t> and </a:t>
            </a:r>
            <a:r>
              <a:rPr lang="en-US" sz="3200" b="1" u="sng" dirty="0">
                <a:solidFill>
                  <a:srgbClr val="66FFFF"/>
                </a:solidFill>
              </a:rPr>
              <a:t>consumed</a:t>
            </a:r>
            <a:r>
              <a:rPr lang="en-US" sz="3200" dirty="0">
                <a:solidFill>
                  <a:schemeClr val="bg1"/>
                </a:solidFill>
              </a:rPr>
              <a:t> the burnt offering and the pieces of fat on the altar, and when all the people saw it, they shouted and fell on their faces. </a:t>
            </a:r>
            <a:r>
              <a:rPr lang="en-US" sz="3200" i="1" dirty="0">
                <a:solidFill>
                  <a:schemeClr val="bg1"/>
                </a:solidFill>
              </a:rPr>
              <a:t>																	      			Leviticus 9:23-24</a:t>
            </a:r>
          </a:p>
        </p:txBody>
      </p:sp>
    </p:spTree>
    <p:extLst>
      <p:ext uri="{BB962C8B-B14F-4D97-AF65-F5344CB8AC3E}">
        <p14:creationId xmlns:p14="http://schemas.microsoft.com/office/powerpoint/2010/main" val="311949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92766" y="1272208"/>
            <a:ext cx="9051234" cy="4031873"/>
          </a:xfrm>
          <a:prstGeom prst="rect">
            <a:avLst/>
          </a:prstGeom>
          <a:noFill/>
        </p:spPr>
        <p:txBody>
          <a:bodyPr wrap="square" rtlCol="0">
            <a:spAutoFit/>
          </a:bodyPr>
          <a:lstStyle/>
          <a:p>
            <a:r>
              <a:rPr lang="en-US" sz="3200" b="1" baseline="30000" dirty="0">
                <a:solidFill>
                  <a:schemeClr val="bg1"/>
                </a:solidFill>
              </a:rPr>
              <a:t>23 </a:t>
            </a:r>
            <a:r>
              <a:rPr lang="en-US" sz="3200" dirty="0">
                <a:solidFill>
                  <a:schemeClr val="bg1"/>
                </a:solidFill>
              </a:rPr>
              <a:t>And Moses and Aaron went into the tent of meeting, and when they came out they blessed the people, and </a:t>
            </a:r>
            <a:r>
              <a:rPr lang="en-US" sz="3200" b="1" dirty="0">
                <a:solidFill>
                  <a:srgbClr val="FFFF00"/>
                </a:solidFill>
              </a:rPr>
              <a:t>the glory of the </a:t>
            </a:r>
            <a:r>
              <a:rPr lang="en-US" sz="3200" b="1" cap="small" dirty="0">
                <a:solidFill>
                  <a:srgbClr val="FFFF00"/>
                </a:solidFill>
              </a:rPr>
              <a:t>Lord</a:t>
            </a:r>
            <a:r>
              <a:rPr lang="en-US" sz="3200" b="1" dirty="0">
                <a:solidFill>
                  <a:srgbClr val="FFFF00"/>
                </a:solidFill>
              </a:rPr>
              <a:t> appeared to all the people</a:t>
            </a:r>
            <a:r>
              <a:rPr lang="en-US" sz="3200" dirty="0">
                <a:solidFill>
                  <a:schemeClr val="bg1"/>
                </a:solidFill>
              </a:rPr>
              <a:t>. </a:t>
            </a:r>
            <a:r>
              <a:rPr lang="en-US" sz="3200" b="1" baseline="30000" dirty="0">
                <a:solidFill>
                  <a:schemeClr val="bg1"/>
                </a:solidFill>
              </a:rPr>
              <a:t>24 </a:t>
            </a:r>
            <a:r>
              <a:rPr lang="en-US" sz="3200" dirty="0">
                <a:solidFill>
                  <a:schemeClr val="bg1"/>
                </a:solidFill>
              </a:rPr>
              <a:t>And </a:t>
            </a:r>
            <a:r>
              <a:rPr lang="en-US" sz="3200" b="1" u="sng" dirty="0">
                <a:solidFill>
                  <a:srgbClr val="66FFFF"/>
                </a:solidFill>
              </a:rPr>
              <a:t>fire</a:t>
            </a:r>
            <a:r>
              <a:rPr lang="en-US" sz="3200" dirty="0">
                <a:solidFill>
                  <a:schemeClr val="bg1"/>
                </a:solidFill>
              </a:rPr>
              <a:t> came out from before the </a:t>
            </a:r>
            <a:r>
              <a:rPr lang="en-US" sz="3200" cap="small" dirty="0">
                <a:solidFill>
                  <a:schemeClr val="bg1"/>
                </a:solidFill>
              </a:rPr>
              <a:t>Lord</a:t>
            </a:r>
            <a:r>
              <a:rPr lang="en-US" sz="3200" dirty="0">
                <a:solidFill>
                  <a:schemeClr val="bg1"/>
                </a:solidFill>
              </a:rPr>
              <a:t> and </a:t>
            </a:r>
            <a:r>
              <a:rPr lang="en-US" sz="3200" b="1" u="sng" dirty="0">
                <a:solidFill>
                  <a:srgbClr val="66FFFF"/>
                </a:solidFill>
              </a:rPr>
              <a:t>consumed</a:t>
            </a:r>
            <a:r>
              <a:rPr lang="en-US" sz="3200" dirty="0">
                <a:solidFill>
                  <a:schemeClr val="bg1"/>
                </a:solidFill>
              </a:rPr>
              <a:t> the burnt offering and the pieces of fat on the altar, and when all the people saw it, they </a:t>
            </a:r>
            <a:r>
              <a:rPr lang="en-US" sz="3200" b="1" u="sng" dirty="0">
                <a:solidFill>
                  <a:srgbClr val="66FFFF"/>
                </a:solidFill>
              </a:rPr>
              <a:t>shouted and fell on their faces</a:t>
            </a:r>
            <a:r>
              <a:rPr lang="en-US" sz="3200" dirty="0">
                <a:solidFill>
                  <a:schemeClr val="bg1"/>
                </a:solidFill>
              </a:rPr>
              <a:t>. </a:t>
            </a:r>
            <a:r>
              <a:rPr lang="en-US" sz="3200" i="1" dirty="0">
                <a:solidFill>
                  <a:schemeClr val="bg1"/>
                </a:solidFill>
              </a:rPr>
              <a:t>																	      			Leviticus 9:23-24</a:t>
            </a:r>
          </a:p>
        </p:txBody>
      </p:sp>
    </p:spTree>
    <p:extLst>
      <p:ext uri="{BB962C8B-B14F-4D97-AF65-F5344CB8AC3E}">
        <p14:creationId xmlns:p14="http://schemas.microsoft.com/office/powerpoint/2010/main" val="137186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26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46383" y="0"/>
            <a:ext cx="9051234" cy="6001643"/>
          </a:xfrm>
          <a:prstGeom prst="rect">
            <a:avLst/>
          </a:prstGeom>
          <a:noFill/>
        </p:spPr>
        <p:txBody>
          <a:bodyPr wrap="square" rtlCol="0">
            <a:spAutoFit/>
          </a:bodyPr>
          <a:lstStyle/>
          <a:p>
            <a:r>
              <a:rPr lang="en-US" sz="3200" b="1" baseline="30000" dirty="0">
                <a:solidFill>
                  <a:schemeClr val="bg1"/>
                </a:solidFill>
              </a:rPr>
              <a:t>24 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consumed the burnt offering and the pieces of fat on the altar, and when all the people saw it, they shouted and fell on their faces. </a:t>
            </a:r>
            <a:r>
              <a:rPr lang="en-US" sz="3200" i="1" dirty="0">
                <a:solidFill>
                  <a:schemeClr val="bg1"/>
                </a:solidFill>
              </a:rPr>
              <a:t>	</a:t>
            </a:r>
          </a:p>
          <a:p>
            <a:endParaRPr lang="en-US" sz="3200" i="1" dirty="0">
              <a:solidFill>
                <a:schemeClr val="bg1"/>
              </a:solidFill>
            </a:endParaRPr>
          </a:p>
          <a:p>
            <a:r>
              <a:rPr lang="en-US" sz="3200" baseline="30000" dirty="0">
                <a:solidFill>
                  <a:schemeClr val="bg1"/>
                </a:solidFill>
              </a:rPr>
              <a:t>1 </a:t>
            </a:r>
            <a:r>
              <a:rPr lang="en-US" sz="3200" dirty="0">
                <a:solidFill>
                  <a:schemeClr val="bg1"/>
                </a:solidFill>
              </a:rPr>
              <a:t>Now Nadab and Abihu, the sons of Aaron, each took his censer and put fire in it and laid incense on it and offered unauthorized fire </a:t>
            </a:r>
            <a:r>
              <a:rPr lang="en-US" sz="3200" b="1" dirty="0">
                <a:solidFill>
                  <a:srgbClr val="FFFF00"/>
                </a:solidFill>
              </a:rPr>
              <a:t>before the </a:t>
            </a:r>
            <a:r>
              <a:rPr lang="en-US" sz="3200" b="1" cap="small" dirty="0">
                <a:solidFill>
                  <a:srgbClr val="FFFF00"/>
                </a:solidFill>
              </a:rPr>
              <a:t>Lord</a:t>
            </a:r>
            <a:r>
              <a:rPr lang="en-US" sz="3200" dirty="0">
                <a:solidFill>
                  <a:schemeClr val="bg1"/>
                </a:solidFill>
              </a:rPr>
              <a:t>, which he had not commanded them. </a:t>
            </a:r>
            <a:r>
              <a:rPr lang="en-US" sz="3200" b="1" baseline="30000" dirty="0">
                <a:solidFill>
                  <a:schemeClr val="bg1"/>
                </a:solidFill>
              </a:rPr>
              <a:t>2 </a:t>
            </a:r>
            <a:r>
              <a:rPr lang="en-US" sz="3200" dirty="0">
                <a:solidFill>
                  <a:schemeClr val="bg1"/>
                </a:solidFill>
              </a:rPr>
              <a:t>And fire came out from before the </a:t>
            </a:r>
            <a:r>
              <a:rPr lang="en-US" sz="3200" cap="small" dirty="0">
                <a:solidFill>
                  <a:schemeClr val="bg1"/>
                </a:solidFill>
              </a:rPr>
              <a:t>Lord</a:t>
            </a:r>
            <a:r>
              <a:rPr lang="en-US" sz="3200" dirty="0">
                <a:solidFill>
                  <a:schemeClr val="bg1"/>
                </a:solidFill>
              </a:rPr>
              <a:t> and consumed them, and they died before the </a:t>
            </a:r>
            <a:r>
              <a:rPr lang="en-US" sz="3200" cap="small" dirty="0">
                <a:solidFill>
                  <a:schemeClr val="bg1"/>
                </a:solidFill>
              </a:rPr>
              <a:t>Lord</a:t>
            </a:r>
            <a:r>
              <a:rPr lang="en-US" sz="3200" dirty="0">
                <a:solidFill>
                  <a:schemeClr val="bg1"/>
                </a:solidFill>
              </a:rPr>
              <a:t>.</a:t>
            </a:r>
          </a:p>
          <a:p>
            <a:r>
              <a:rPr lang="en-US" sz="3200" i="1" dirty="0">
                <a:solidFill>
                  <a:schemeClr val="bg1"/>
                </a:solidFill>
              </a:rPr>
              <a:t>												Leviticus 9:24-10:2</a:t>
            </a:r>
          </a:p>
        </p:txBody>
      </p:sp>
    </p:spTree>
    <p:extLst>
      <p:ext uri="{BB962C8B-B14F-4D97-AF65-F5344CB8AC3E}">
        <p14:creationId xmlns:p14="http://schemas.microsoft.com/office/powerpoint/2010/main" val="192933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46383" y="0"/>
            <a:ext cx="9051234" cy="6001643"/>
          </a:xfrm>
          <a:prstGeom prst="rect">
            <a:avLst/>
          </a:prstGeom>
          <a:noFill/>
        </p:spPr>
        <p:txBody>
          <a:bodyPr wrap="square" rtlCol="0">
            <a:spAutoFit/>
          </a:bodyPr>
          <a:lstStyle/>
          <a:p>
            <a:r>
              <a:rPr lang="en-US" sz="3200" b="1" baseline="30000" dirty="0">
                <a:solidFill>
                  <a:schemeClr val="bg1"/>
                </a:solidFill>
              </a:rPr>
              <a:t>24 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consumed the burnt offering and the pieces of fat on the altar, and when all the people saw it, they shouted and fell on their faces. </a:t>
            </a:r>
            <a:r>
              <a:rPr lang="en-US" sz="3200" i="1" dirty="0">
                <a:solidFill>
                  <a:schemeClr val="bg1"/>
                </a:solidFill>
              </a:rPr>
              <a:t>	</a:t>
            </a:r>
          </a:p>
          <a:p>
            <a:endParaRPr lang="en-US" sz="3200" i="1" dirty="0">
              <a:solidFill>
                <a:schemeClr val="bg1"/>
              </a:solidFill>
            </a:endParaRPr>
          </a:p>
          <a:p>
            <a:r>
              <a:rPr lang="en-US" sz="3200" baseline="30000" dirty="0">
                <a:solidFill>
                  <a:schemeClr val="bg1"/>
                </a:solidFill>
              </a:rPr>
              <a:t>1 </a:t>
            </a:r>
            <a:r>
              <a:rPr lang="en-US" sz="3200" dirty="0">
                <a:solidFill>
                  <a:schemeClr val="bg1"/>
                </a:solidFill>
              </a:rPr>
              <a:t>Now Nadab and Abihu, the sons of Aaron, each took his censer and put fire in it and laid incense on it and offered unauthorized fire </a:t>
            </a:r>
            <a:r>
              <a:rPr lang="en-US" sz="3200" b="1" dirty="0">
                <a:solidFill>
                  <a:srgbClr val="FFFF00"/>
                </a:solidFill>
              </a:rPr>
              <a:t>before the </a:t>
            </a:r>
            <a:r>
              <a:rPr lang="en-US" sz="3200" b="1" cap="small" dirty="0">
                <a:solidFill>
                  <a:srgbClr val="FFFF00"/>
                </a:solidFill>
              </a:rPr>
              <a:t>Lord</a:t>
            </a:r>
            <a:r>
              <a:rPr lang="en-US" sz="3200" dirty="0">
                <a:solidFill>
                  <a:schemeClr val="bg1"/>
                </a:solidFill>
              </a:rPr>
              <a:t>, which he had not commanded them. </a:t>
            </a:r>
            <a:r>
              <a:rPr lang="en-US" sz="3200" b="1" baseline="30000" dirty="0">
                <a:solidFill>
                  <a:schemeClr val="bg1"/>
                </a:solidFill>
              </a:rPr>
              <a:t>2 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consumed them, and they died before the </a:t>
            </a:r>
            <a:r>
              <a:rPr lang="en-US" sz="3200" cap="small" dirty="0">
                <a:solidFill>
                  <a:schemeClr val="bg1"/>
                </a:solidFill>
              </a:rPr>
              <a:t>Lord</a:t>
            </a:r>
            <a:r>
              <a:rPr lang="en-US" sz="3200" dirty="0">
                <a:solidFill>
                  <a:schemeClr val="bg1"/>
                </a:solidFill>
              </a:rPr>
              <a:t>.</a:t>
            </a:r>
          </a:p>
          <a:p>
            <a:r>
              <a:rPr lang="en-US" sz="3200" i="1" dirty="0">
                <a:solidFill>
                  <a:schemeClr val="bg1"/>
                </a:solidFill>
              </a:rPr>
              <a:t>												Leviticus 9:24-10:2</a:t>
            </a:r>
          </a:p>
        </p:txBody>
      </p:sp>
    </p:spTree>
    <p:extLst>
      <p:ext uri="{BB962C8B-B14F-4D97-AF65-F5344CB8AC3E}">
        <p14:creationId xmlns:p14="http://schemas.microsoft.com/office/powerpoint/2010/main" val="343477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46383" y="0"/>
            <a:ext cx="9051234" cy="6001643"/>
          </a:xfrm>
          <a:prstGeom prst="rect">
            <a:avLst/>
          </a:prstGeom>
          <a:noFill/>
        </p:spPr>
        <p:txBody>
          <a:bodyPr wrap="square" rtlCol="0">
            <a:spAutoFit/>
          </a:bodyPr>
          <a:lstStyle/>
          <a:p>
            <a:r>
              <a:rPr lang="en-US" sz="3200" b="1" baseline="30000" dirty="0">
                <a:solidFill>
                  <a:schemeClr val="bg1"/>
                </a:solidFill>
              </a:rPr>
              <a:t>24 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a:t>
            </a:r>
            <a:r>
              <a:rPr lang="en-US" sz="3200" b="1" u="sng" dirty="0">
                <a:solidFill>
                  <a:srgbClr val="66FFFF"/>
                </a:solidFill>
              </a:rPr>
              <a:t>consumed the burnt offering</a:t>
            </a:r>
            <a:r>
              <a:rPr lang="en-US" sz="3200" b="1" dirty="0">
                <a:solidFill>
                  <a:srgbClr val="66FFFF"/>
                </a:solidFill>
              </a:rPr>
              <a:t> </a:t>
            </a:r>
            <a:r>
              <a:rPr lang="en-US" sz="3200" dirty="0">
                <a:solidFill>
                  <a:schemeClr val="bg1"/>
                </a:solidFill>
              </a:rPr>
              <a:t>and the pieces of fat on the altar, and when all the people saw it, they shouted and fell on their faces. </a:t>
            </a:r>
            <a:r>
              <a:rPr lang="en-US" sz="3200" i="1" dirty="0">
                <a:solidFill>
                  <a:schemeClr val="bg1"/>
                </a:solidFill>
              </a:rPr>
              <a:t>	</a:t>
            </a:r>
          </a:p>
          <a:p>
            <a:endParaRPr lang="en-US" sz="3200" i="1" dirty="0">
              <a:solidFill>
                <a:schemeClr val="bg1"/>
              </a:solidFill>
            </a:endParaRPr>
          </a:p>
          <a:p>
            <a:r>
              <a:rPr lang="en-US" sz="3200" baseline="30000" dirty="0">
                <a:solidFill>
                  <a:schemeClr val="bg1"/>
                </a:solidFill>
              </a:rPr>
              <a:t>1 </a:t>
            </a:r>
            <a:r>
              <a:rPr lang="en-US" sz="3200" dirty="0">
                <a:solidFill>
                  <a:schemeClr val="bg1"/>
                </a:solidFill>
              </a:rPr>
              <a:t>Now Nadab and Abihu, the sons of Aaron, each took his censer and put fire in it and laid incense on it and offered unauthorized fire </a:t>
            </a:r>
            <a:r>
              <a:rPr lang="en-US" sz="3200" b="1" dirty="0">
                <a:solidFill>
                  <a:srgbClr val="FFFF00"/>
                </a:solidFill>
              </a:rPr>
              <a:t>before the </a:t>
            </a:r>
            <a:r>
              <a:rPr lang="en-US" sz="3200" b="1" cap="small" dirty="0">
                <a:solidFill>
                  <a:srgbClr val="FFFF00"/>
                </a:solidFill>
              </a:rPr>
              <a:t>Lord</a:t>
            </a:r>
            <a:r>
              <a:rPr lang="en-US" sz="3200" dirty="0">
                <a:solidFill>
                  <a:schemeClr val="bg1"/>
                </a:solidFill>
              </a:rPr>
              <a:t>, which he had not commanded them. </a:t>
            </a:r>
            <a:r>
              <a:rPr lang="en-US" sz="3200" b="1" baseline="30000" dirty="0">
                <a:solidFill>
                  <a:schemeClr val="bg1"/>
                </a:solidFill>
              </a:rPr>
              <a:t>2 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a:t>
            </a:r>
            <a:r>
              <a:rPr lang="en-US" sz="3200" b="1" u="sng" dirty="0">
                <a:solidFill>
                  <a:srgbClr val="66FFFF"/>
                </a:solidFill>
              </a:rPr>
              <a:t>consumed them</a:t>
            </a:r>
            <a:r>
              <a:rPr lang="en-US" sz="3200" dirty="0">
                <a:solidFill>
                  <a:schemeClr val="bg1"/>
                </a:solidFill>
              </a:rPr>
              <a:t>, and they died before the </a:t>
            </a:r>
            <a:r>
              <a:rPr lang="en-US" sz="3200" cap="small" dirty="0">
                <a:solidFill>
                  <a:schemeClr val="bg1"/>
                </a:solidFill>
              </a:rPr>
              <a:t>Lord</a:t>
            </a:r>
            <a:r>
              <a:rPr lang="en-US" sz="3200" dirty="0">
                <a:solidFill>
                  <a:schemeClr val="bg1"/>
                </a:solidFill>
              </a:rPr>
              <a:t>.</a:t>
            </a:r>
          </a:p>
          <a:p>
            <a:r>
              <a:rPr lang="en-US" sz="3200" i="1" dirty="0">
                <a:solidFill>
                  <a:schemeClr val="bg1"/>
                </a:solidFill>
              </a:rPr>
              <a:t>												Leviticus 9:24-10:2</a:t>
            </a:r>
          </a:p>
        </p:txBody>
      </p:sp>
    </p:spTree>
    <p:extLst>
      <p:ext uri="{BB962C8B-B14F-4D97-AF65-F5344CB8AC3E}">
        <p14:creationId xmlns:p14="http://schemas.microsoft.com/office/powerpoint/2010/main" val="72404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46383" y="0"/>
            <a:ext cx="9051234" cy="6001643"/>
          </a:xfrm>
          <a:prstGeom prst="rect">
            <a:avLst/>
          </a:prstGeom>
          <a:noFill/>
        </p:spPr>
        <p:txBody>
          <a:bodyPr wrap="square" rtlCol="0">
            <a:spAutoFit/>
          </a:bodyPr>
          <a:lstStyle/>
          <a:p>
            <a:r>
              <a:rPr lang="en-US" sz="3200" b="1" baseline="30000" dirty="0">
                <a:solidFill>
                  <a:schemeClr val="bg1"/>
                </a:solidFill>
              </a:rPr>
              <a:t>24 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consumed the burnt offering and the pieces of fat on the altar, and when all the people saw it, they shouted and fell on their faces. </a:t>
            </a:r>
            <a:r>
              <a:rPr lang="en-US" sz="3200" i="1" dirty="0">
                <a:solidFill>
                  <a:schemeClr val="bg1"/>
                </a:solidFill>
              </a:rPr>
              <a:t>	</a:t>
            </a:r>
          </a:p>
          <a:p>
            <a:endParaRPr lang="en-US" sz="3200" i="1" dirty="0">
              <a:solidFill>
                <a:schemeClr val="bg1"/>
              </a:solidFill>
            </a:endParaRPr>
          </a:p>
          <a:p>
            <a:r>
              <a:rPr lang="en-US" sz="3200" baseline="30000" dirty="0">
                <a:solidFill>
                  <a:schemeClr val="bg1"/>
                </a:solidFill>
              </a:rPr>
              <a:t>1 </a:t>
            </a:r>
            <a:r>
              <a:rPr lang="en-US" sz="3200" dirty="0">
                <a:solidFill>
                  <a:schemeClr val="bg1"/>
                </a:solidFill>
              </a:rPr>
              <a:t>Now Nadab and Abihu, the sons of Aaron, each took his censer and put fire in it and laid incense on it and offered unauthorized fire </a:t>
            </a:r>
            <a:r>
              <a:rPr lang="en-US" sz="3200" b="1" dirty="0">
                <a:solidFill>
                  <a:srgbClr val="FFFF00"/>
                </a:solidFill>
              </a:rPr>
              <a:t>before the </a:t>
            </a:r>
            <a:r>
              <a:rPr lang="en-US" sz="3200" b="1" cap="small" dirty="0">
                <a:solidFill>
                  <a:srgbClr val="FFFF00"/>
                </a:solidFill>
              </a:rPr>
              <a:t>Lord</a:t>
            </a:r>
            <a:r>
              <a:rPr lang="en-US" sz="3200" dirty="0">
                <a:solidFill>
                  <a:schemeClr val="bg1"/>
                </a:solidFill>
              </a:rPr>
              <a:t>, which he had not commanded them. </a:t>
            </a:r>
            <a:r>
              <a:rPr lang="en-US" sz="3200" b="1" baseline="30000" dirty="0">
                <a:solidFill>
                  <a:schemeClr val="bg1"/>
                </a:solidFill>
              </a:rPr>
              <a:t>2 </a:t>
            </a:r>
            <a:r>
              <a:rPr lang="en-US" sz="3200" dirty="0">
                <a:solidFill>
                  <a:schemeClr val="bg1"/>
                </a:solidFill>
              </a:rPr>
              <a:t>And fire came out from </a:t>
            </a:r>
            <a:r>
              <a:rPr lang="en-US" sz="3200" b="1" dirty="0">
                <a:solidFill>
                  <a:srgbClr val="FFFF00"/>
                </a:solidFill>
              </a:rPr>
              <a:t>before the </a:t>
            </a:r>
            <a:r>
              <a:rPr lang="en-US" sz="3200" b="1" cap="small" dirty="0">
                <a:solidFill>
                  <a:srgbClr val="FFFF00"/>
                </a:solidFill>
              </a:rPr>
              <a:t>Lord</a:t>
            </a:r>
            <a:r>
              <a:rPr lang="en-US" sz="3200" b="1" dirty="0">
                <a:solidFill>
                  <a:srgbClr val="FFFF00"/>
                </a:solidFill>
              </a:rPr>
              <a:t> </a:t>
            </a:r>
            <a:r>
              <a:rPr lang="en-US" sz="3200" dirty="0">
                <a:solidFill>
                  <a:schemeClr val="bg1"/>
                </a:solidFill>
              </a:rPr>
              <a:t>and consumed them, and they died </a:t>
            </a:r>
            <a:r>
              <a:rPr lang="en-US" sz="3200" b="1" dirty="0">
                <a:solidFill>
                  <a:srgbClr val="FFFF00"/>
                </a:solidFill>
              </a:rPr>
              <a:t>before the </a:t>
            </a:r>
            <a:r>
              <a:rPr lang="en-US" sz="3200" b="1" cap="small" dirty="0">
                <a:solidFill>
                  <a:srgbClr val="FFFF00"/>
                </a:solidFill>
              </a:rPr>
              <a:t>Lord</a:t>
            </a:r>
            <a:r>
              <a:rPr lang="en-US" sz="3200" dirty="0">
                <a:solidFill>
                  <a:schemeClr val="bg1"/>
                </a:solidFill>
              </a:rPr>
              <a:t>.</a:t>
            </a:r>
          </a:p>
          <a:p>
            <a:r>
              <a:rPr lang="en-US" sz="3200" i="1" dirty="0">
                <a:solidFill>
                  <a:schemeClr val="bg1"/>
                </a:solidFill>
              </a:rPr>
              <a:t>												Leviticus 9:24-10:2</a:t>
            </a:r>
          </a:p>
        </p:txBody>
      </p:sp>
    </p:spTree>
    <p:extLst>
      <p:ext uri="{BB962C8B-B14F-4D97-AF65-F5344CB8AC3E}">
        <p14:creationId xmlns:p14="http://schemas.microsoft.com/office/powerpoint/2010/main" val="43383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37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378935-F9D3-47A9-85C9-41DD96E841E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Tree>
    <p:extLst>
      <p:ext uri="{BB962C8B-B14F-4D97-AF65-F5344CB8AC3E}">
        <p14:creationId xmlns:p14="http://schemas.microsoft.com/office/powerpoint/2010/main" val="185414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692911-5BDA-4B0B-AF3C-9C0D89F54DAA}"/>
              </a:ext>
            </a:extLst>
          </p:cNvPr>
          <p:cNvSpPr/>
          <p:nvPr/>
        </p:nvSpPr>
        <p:spPr>
          <a:xfrm>
            <a:off x="0" y="0"/>
            <a:ext cx="9144000" cy="3046988"/>
          </a:xfrm>
          <a:prstGeom prst="rect">
            <a:avLst/>
          </a:prstGeom>
        </p:spPr>
        <p:txBody>
          <a:bodyPr wrap="square">
            <a:spAutoFit/>
          </a:bodyPr>
          <a:lstStyle/>
          <a:p>
            <a:r>
              <a:rPr lang="en-US" sz="3200" b="1" baseline="30000" dirty="0">
                <a:solidFill>
                  <a:schemeClr val="bg1"/>
                </a:solidFill>
              </a:rPr>
              <a:t>23 </a:t>
            </a:r>
            <a:r>
              <a:rPr lang="en-US" sz="3200" dirty="0">
                <a:solidFill>
                  <a:schemeClr val="bg1"/>
                </a:solidFill>
              </a:rPr>
              <a:t>Take care, lest you forget the covenant of the </a:t>
            </a:r>
            <a:r>
              <a:rPr lang="en-US" sz="3200" cap="small" dirty="0">
                <a:solidFill>
                  <a:schemeClr val="bg1"/>
                </a:solidFill>
              </a:rPr>
              <a:t>Lord</a:t>
            </a:r>
            <a:r>
              <a:rPr lang="en-US" sz="3200" dirty="0">
                <a:solidFill>
                  <a:schemeClr val="bg1"/>
                </a:solidFill>
              </a:rPr>
              <a:t> your God, which he made with you, and make a carved image, the form of anything that the </a:t>
            </a:r>
            <a:r>
              <a:rPr lang="en-US" sz="3200" cap="small" dirty="0">
                <a:solidFill>
                  <a:schemeClr val="bg1"/>
                </a:solidFill>
              </a:rPr>
              <a:t>Lord</a:t>
            </a:r>
            <a:r>
              <a:rPr lang="en-US" sz="3200" dirty="0">
                <a:solidFill>
                  <a:schemeClr val="bg1"/>
                </a:solidFill>
              </a:rPr>
              <a:t> your God has forbidden you. </a:t>
            </a:r>
            <a:r>
              <a:rPr lang="en-US" sz="3200" b="1" baseline="30000" dirty="0">
                <a:solidFill>
                  <a:schemeClr val="bg1"/>
                </a:solidFill>
              </a:rPr>
              <a:t>24 </a:t>
            </a:r>
            <a:r>
              <a:rPr lang="en-US" sz="3200" dirty="0">
                <a:solidFill>
                  <a:schemeClr val="bg1"/>
                </a:solidFill>
              </a:rPr>
              <a:t>For the </a:t>
            </a:r>
            <a:r>
              <a:rPr lang="en-US" sz="3200" cap="small" dirty="0">
                <a:solidFill>
                  <a:schemeClr val="bg1"/>
                </a:solidFill>
              </a:rPr>
              <a:t>Lord</a:t>
            </a:r>
            <a:r>
              <a:rPr lang="en-US" sz="3200" dirty="0">
                <a:solidFill>
                  <a:schemeClr val="bg1"/>
                </a:solidFill>
              </a:rPr>
              <a:t> your God is a </a:t>
            </a:r>
            <a:r>
              <a:rPr lang="en-US" sz="3200" b="1" dirty="0">
                <a:solidFill>
                  <a:srgbClr val="FFFF00"/>
                </a:solidFill>
              </a:rPr>
              <a:t>consuming fire</a:t>
            </a:r>
            <a:r>
              <a:rPr lang="en-US" sz="3200" dirty="0">
                <a:solidFill>
                  <a:schemeClr val="bg1"/>
                </a:solidFill>
              </a:rPr>
              <a:t>, a jealous God.</a:t>
            </a:r>
          </a:p>
          <a:p>
            <a:r>
              <a:rPr lang="en-US" sz="3200" dirty="0">
                <a:solidFill>
                  <a:schemeClr val="bg1"/>
                </a:solidFill>
              </a:rPr>
              <a:t>											</a:t>
            </a:r>
            <a:r>
              <a:rPr lang="en-US" sz="3200" i="1" dirty="0">
                <a:solidFill>
                  <a:schemeClr val="bg1"/>
                </a:solidFill>
              </a:rPr>
              <a:t>Deuteronomy 4:23-24</a:t>
            </a:r>
          </a:p>
        </p:txBody>
      </p:sp>
      <p:sp>
        <p:nvSpPr>
          <p:cNvPr id="3" name="Rectangle 2">
            <a:extLst>
              <a:ext uri="{FF2B5EF4-FFF2-40B4-BE49-F238E27FC236}">
                <a16:creationId xmlns:a16="http://schemas.microsoft.com/office/drawing/2014/main" id="{4A508BC0-2CD1-4FEA-B402-8E930F55C914}"/>
              </a:ext>
            </a:extLst>
          </p:cNvPr>
          <p:cNvSpPr/>
          <p:nvPr/>
        </p:nvSpPr>
        <p:spPr>
          <a:xfrm>
            <a:off x="0" y="3998843"/>
            <a:ext cx="9144000" cy="2554545"/>
          </a:xfrm>
          <a:prstGeom prst="rect">
            <a:avLst/>
          </a:prstGeom>
        </p:spPr>
        <p:txBody>
          <a:bodyPr wrap="square">
            <a:spAutoFit/>
          </a:bodyPr>
          <a:lstStyle/>
          <a:p>
            <a:r>
              <a:rPr lang="en-US" sz="3200" b="1" baseline="30000" dirty="0">
                <a:solidFill>
                  <a:schemeClr val="bg1"/>
                </a:solidFill>
              </a:rPr>
              <a:t>28 </a:t>
            </a:r>
            <a:r>
              <a:rPr lang="en-US" sz="3200" dirty="0">
                <a:solidFill>
                  <a:schemeClr val="bg1"/>
                </a:solidFill>
              </a:rPr>
              <a:t>Therefore let us be grateful for receiving a kingdom that cannot be shaken, and thus let us offer to God acceptable worship, with reverence and awe, </a:t>
            </a:r>
            <a:r>
              <a:rPr lang="en-US" sz="3200" b="1" baseline="30000" dirty="0">
                <a:solidFill>
                  <a:schemeClr val="bg1"/>
                </a:solidFill>
              </a:rPr>
              <a:t>29 </a:t>
            </a:r>
            <a:r>
              <a:rPr lang="en-US" sz="3200" dirty="0">
                <a:solidFill>
                  <a:schemeClr val="bg1"/>
                </a:solidFill>
              </a:rPr>
              <a:t>for our </a:t>
            </a:r>
            <a:r>
              <a:rPr lang="en-US" sz="3200" b="1" dirty="0">
                <a:solidFill>
                  <a:srgbClr val="FFFF00"/>
                </a:solidFill>
              </a:rPr>
              <a:t>God is a consuming fire</a:t>
            </a:r>
            <a:r>
              <a:rPr lang="en-US" sz="3200" dirty="0">
                <a:solidFill>
                  <a:schemeClr val="bg1"/>
                </a:solidFill>
              </a:rPr>
              <a:t>.																				</a:t>
            </a:r>
            <a:r>
              <a:rPr lang="en-US" sz="3200" i="1" dirty="0">
                <a:solidFill>
                  <a:schemeClr val="bg1"/>
                </a:solidFill>
              </a:rPr>
              <a:t>Hebrews 12:28-29</a:t>
            </a:r>
          </a:p>
        </p:txBody>
      </p:sp>
    </p:spTree>
    <p:extLst>
      <p:ext uri="{BB962C8B-B14F-4D97-AF65-F5344CB8AC3E}">
        <p14:creationId xmlns:p14="http://schemas.microsoft.com/office/powerpoint/2010/main" val="268881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55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9EB3CC-7D96-4E08-B282-52D2956E9445}"/>
              </a:ext>
            </a:extLst>
          </p:cNvPr>
          <p:cNvSpPr txBox="1"/>
          <p:nvPr/>
        </p:nvSpPr>
        <p:spPr>
          <a:xfrm>
            <a:off x="0" y="0"/>
            <a:ext cx="9144000" cy="769441"/>
          </a:xfrm>
          <a:prstGeom prst="rect">
            <a:avLst/>
          </a:prstGeom>
          <a:noFill/>
        </p:spPr>
        <p:txBody>
          <a:bodyPr wrap="square" rtlCol="0">
            <a:spAutoFit/>
          </a:bodyPr>
          <a:lstStyle/>
          <a:p>
            <a:pPr algn="ctr"/>
            <a:r>
              <a:rPr lang="en-US" sz="4400" b="1" u="sng" dirty="0">
                <a:solidFill>
                  <a:schemeClr val="bg1"/>
                </a:solidFill>
              </a:rPr>
              <a:t>Leviticus</a:t>
            </a:r>
            <a:endParaRPr lang="en-US" sz="2000" u="sng" dirty="0"/>
          </a:p>
        </p:txBody>
      </p:sp>
      <p:sp>
        <p:nvSpPr>
          <p:cNvPr id="3" name="TextBox 2">
            <a:extLst>
              <a:ext uri="{FF2B5EF4-FFF2-40B4-BE49-F238E27FC236}">
                <a16:creationId xmlns:a16="http://schemas.microsoft.com/office/drawing/2014/main" id="{17ACB4DE-DD49-481F-9977-82FE92D3C267}"/>
              </a:ext>
            </a:extLst>
          </p:cNvPr>
          <p:cNvSpPr txBox="1"/>
          <p:nvPr/>
        </p:nvSpPr>
        <p:spPr>
          <a:xfrm>
            <a:off x="0" y="1126435"/>
            <a:ext cx="9144000" cy="584775"/>
          </a:xfrm>
          <a:prstGeom prst="rect">
            <a:avLst/>
          </a:prstGeom>
          <a:noFill/>
        </p:spPr>
        <p:txBody>
          <a:bodyPr wrap="square" rtlCol="0">
            <a:spAutoFit/>
          </a:bodyPr>
          <a:lstStyle/>
          <a:p>
            <a:pPr algn="ctr"/>
            <a:r>
              <a:rPr lang="en-US" sz="3200" b="1" i="1" dirty="0">
                <a:solidFill>
                  <a:srgbClr val="FFFF00"/>
                </a:solidFill>
              </a:rPr>
              <a:t>Chapters 1-7: </a:t>
            </a:r>
            <a:r>
              <a:rPr lang="en-US" sz="3200" b="1" i="1" dirty="0">
                <a:solidFill>
                  <a:schemeClr val="accent1">
                    <a:lumMod val="20000"/>
                    <a:lumOff val="80000"/>
                  </a:schemeClr>
                </a:solidFill>
              </a:rPr>
              <a:t>Sacrifices</a:t>
            </a:r>
          </a:p>
        </p:txBody>
      </p:sp>
      <p:sp>
        <p:nvSpPr>
          <p:cNvPr id="4" name="TextBox 3">
            <a:extLst>
              <a:ext uri="{FF2B5EF4-FFF2-40B4-BE49-F238E27FC236}">
                <a16:creationId xmlns:a16="http://schemas.microsoft.com/office/drawing/2014/main" id="{6907DE20-D057-4DED-8F76-C6A59A75B4D7}"/>
              </a:ext>
            </a:extLst>
          </p:cNvPr>
          <p:cNvSpPr txBox="1"/>
          <p:nvPr/>
        </p:nvSpPr>
        <p:spPr>
          <a:xfrm>
            <a:off x="0" y="1928216"/>
            <a:ext cx="9144000" cy="584775"/>
          </a:xfrm>
          <a:prstGeom prst="rect">
            <a:avLst/>
          </a:prstGeom>
          <a:noFill/>
        </p:spPr>
        <p:txBody>
          <a:bodyPr wrap="square" rtlCol="0">
            <a:spAutoFit/>
          </a:bodyPr>
          <a:lstStyle/>
          <a:p>
            <a:pPr algn="ctr"/>
            <a:r>
              <a:rPr lang="en-US" sz="3200" b="1" i="1" dirty="0">
                <a:solidFill>
                  <a:srgbClr val="FFFF00"/>
                </a:solidFill>
              </a:rPr>
              <a:t>Chapters 8-10: </a:t>
            </a:r>
            <a:r>
              <a:rPr lang="en-US" sz="3200" b="1" i="1" dirty="0">
                <a:solidFill>
                  <a:schemeClr val="accent1">
                    <a:lumMod val="20000"/>
                    <a:lumOff val="80000"/>
                  </a:schemeClr>
                </a:solidFill>
              </a:rPr>
              <a:t>Inauguration of the Tabernacle </a:t>
            </a:r>
          </a:p>
        </p:txBody>
      </p:sp>
      <p:sp>
        <p:nvSpPr>
          <p:cNvPr id="5" name="TextBox 4">
            <a:extLst>
              <a:ext uri="{FF2B5EF4-FFF2-40B4-BE49-F238E27FC236}">
                <a16:creationId xmlns:a16="http://schemas.microsoft.com/office/drawing/2014/main" id="{0D460666-6E73-45E5-91C9-A9CAEF5762CB}"/>
              </a:ext>
            </a:extLst>
          </p:cNvPr>
          <p:cNvSpPr txBox="1"/>
          <p:nvPr/>
        </p:nvSpPr>
        <p:spPr>
          <a:xfrm>
            <a:off x="0" y="2729997"/>
            <a:ext cx="9144000" cy="584775"/>
          </a:xfrm>
          <a:prstGeom prst="rect">
            <a:avLst/>
          </a:prstGeom>
          <a:noFill/>
        </p:spPr>
        <p:txBody>
          <a:bodyPr wrap="square" rtlCol="0">
            <a:spAutoFit/>
          </a:bodyPr>
          <a:lstStyle/>
          <a:p>
            <a:pPr algn="ctr"/>
            <a:r>
              <a:rPr lang="en-US" sz="3200" b="1" i="1" dirty="0">
                <a:solidFill>
                  <a:srgbClr val="FFFF00"/>
                </a:solidFill>
              </a:rPr>
              <a:t>Chapters 11-16: </a:t>
            </a:r>
            <a:r>
              <a:rPr lang="en-US" sz="3200" b="1" i="1" dirty="0">
                <a:solidFill>
                  <a:schemeClr val="accent1">
                    <a:lumMod val="20000"/>
                    <a:lumOff val="80000"/>
                  </a:schemeClr>
                </a:solidFill>
              </a:rPr>
              <a:t>Impurity</a:t>
            </a:r>
          </a:p>
        </p:txBody>
      </p:sp>
      <p:sp>
        <p:nvSpPr>
          <p:cNvPr id="6" name="TextBox 5">
            <a:extLst>
              <a:ext uri="{FF2B5EF4-FFF2-40B4-BE49-F238E27FC236}">
                <a16:creationId xmlns:a16="http://schemas.microsoft.com/office/drawing/2014/main" id="{5E23A8FB-37BB-4E76-BC13-0C9A75C5DAFF}"/>
              </a:ext>
            </a:extLst>
          </p:cNvPr>
          <p:cNvSpPr txBox="1"/>
          <p:nvPr/>
        </p:nvSpPr>
        <p:spPr>
          <a:xfrm>
            <a:off x="0" y="3543229"/>
            <a:ext cx="9144000" cy="584775"/>
          </a:xfrm>
          <a:prstGeom prst="rect">
            <a:avLst/>
          </a:prstGeom>
          <a:noFill/>
        </p:spPr>
        <p:txBody>
          <a:bodyPr wrap="square" rtlCol="0">
            <a:spAutoFit/>
          </a:bodyPr>
          <a:lstStyle/>
          <a:p>
            <a:pPr algn="ctr"/>
            <a:r>
              <a:rPr lang="en-US" sz="3200" b="1" i="1" dirty="0">
                <a:solidFill>
                  <a:srgbClr val="FFFF00"/>
                </a:solidFill>
              </a:rPr>
              <a:t>Chapters 17-27: </a:t>
            </a:r>
            <a:r>
              <a:rPr lang="en-US" sz="3200" b="1" i="1" dirty="0">
                <a:solidFill>
                  <a:schemeClr val="accent1">
                    <a:lumMod val="20000"/>
                    <a:lumOff val="80000"/>
                  </a:schemeClr>
                </a:solidFill>
              </a:rPr>
              <a:t>Holiness</a:t>
            </a:r>
          </a:p>
        </p:txBody>
      </p:sp>
      <p:sp>
        <p:nvSpPr>
          <p:cNvPr id="7" name="Oval 6">
            <a:extLst>
              <a:ext uri="{FF2B5EF4-FFF2-40B4-BE49-F238E27FC236}">
                <a16:creationId xmlns:a16="http://schemas.microsoft.com/office/drawing/2014/main" id="{D5961102-9914-434B-9A86-1D151B47E15F}"/>
              </a:ext>
            </a:extLst>
          </p:cNvPr>
          <p:cNvSpPr/>
          <p:nvPr/>
        </p:nvSpPr>
        <p:spPr>
          <a:xfrm>
            <a:off x="251791" y="1711210"/>
            <a:ext cx="8640418" cy="1018787"/>
          </a:xfrm>
          <a:prstGeom prst="ellipse">
            <a:avLst/>
          </a:prstGeom>
          <a:noFill/>
          <a:ln w="76200">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4340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B17580-92B8-4101-AE05-7B0C8FA43859}"/>
              </a:ext>
            </a:extLst>
          </p:cNvPr>
          <p:cNvSpPr/>
          <p:nvPr/>
        </p:nvSpPr>
        <p:spPr>
          <a:xfrm>
            <a:off x="0" y="0"/>
            <a:ext cx="9144000" cy="5016758"/>
          </a:xfrm>
          <a:prstGeom prst="rect">
            <a:avLst/>
          </a:prstGeom>
        </p:spPr>
        <p:txBody>
          <a:bodyPr wrap="square">
            <a:spAutoFit/>
          </a:bodyPr>
          <a:lstStyle/>
          <a:p>
            <a:r>
              <a:rPr lang="en-US" sz="3200" b="1" baseline="30000" dirty="0">
                <a:solidFill>
                  <a:schemeClr val="bg1"/>
                </a:solidFill>
                <a:latin typeface="&amp;quot"/>
              </a:rPr>
              <a:t>2 </a:t>
            </a:r>
            <a:r>
              <a:rPr lang="en-US" sz="3200" dirty="0">
                <a:solidFill>
                  <a:schemeClr val="bg1"/>
                </a:solidFill>
                <a:latin typeface="&amp;quot"/>
              </a:rPr>
              <a:t>These are the names of the sons of Aaron: Nadab the firstborn, and Abihu, Eleazar, and </a:t>
            </a:r>
            <a:r>
              <a:rPr lang="en-US" sz="3200" dirty="0" err="1">
                <a:solidFill>
                  <a:schemeClr val="bg1"/>
                </a:solidFill>
                <a:latin typeface="&amp;quot"/>
              </a:rPr>
              <a:t>Ithamar</a:t>
            </a:r>
            <a:r>
              <a:rPr lang="en-US" sz="3200" dirty="0">
                <a:solidFill>
                  <a:schemeClr val="bg1"/>
                </a:solidFill>
                <a:latin typeface="&amp;quot"/>
              </a:rPr>
              <a:t>.</a:t>
            </a:r>
            <a:r>
              <a:rPr lang="en-US" sz="3200" dirty="0">
                <a:solidFill>
                  <a:schemeClr val="bg1"/>
                </a:solidFill>
                <a:latin typeface="Helvetica Neue"/>
              </a:rPr>
              <a:t> </a:t>
            </a:r>
            <a:r>
              <a:rPr lang="en-US" sz="3200" b="1" baseline="30000" dirty="0">
                <a:solidFill>
                  <a:schemeClr val="bg1"/>
                </a:solidFill>
                <a:latin typeface="&amp;quot"/>
              </a:rPr>
              <a:t>3 </a:t>
            </a:r>
            <a:r>
              <a:rPr lang="en-US" sz="3200" dirty="0">
                <a:solidFill>
                  <a:schemeClr val="bg1"/>
                </a:solidFill>
                <a:latin typeface="&amp;quot"/>
              </a:rPr>
              <a:t>These are the names of the sons of Aaron, the anointed priests, whom he ordained to serve as priests.</a:t>
            </a:r>
            <a:r>
              <a:rPr lang="en-US" sz="3200" dirty="0">
                <a:solidFill>
                  <a:schemeClr val="bg1"/>
                </a:solidFill>
                <a:latin typeface="Helvetica Neue"/>
              </a:rPr>
              <a:t> </a:t>
            </a:r>
            <a:r>
              <a:rPr lang="en-US" sz="3200" b="1" baseline="30000" dirty="0">
                <a:solidFill>
                  <a:schemeClr val="bg1"/>
                </a:solidFill>
                <a:latin typeface="&amp;quot"/>
              </a:rPr>
              <a:t>4 </a:t>
            </a:r>
            <a:r>
              <a:rPr lang="en-US" sz="3200" dirty="0">
                <a:solidFill>
                  <a:schemeClr val="bg1"/>
                </a:solidFill>
                <a:latin typeface="&amp;quot"/>
              </a:rPr>
              <a:t>But </a:t>
            </a:r>
            <a:r>
              <a:rPr lang="en-US" sz="3200" dirty="0">
                <a:solidFill>
                  <a:srgbClr val="FFFF00"/>
                </a:solidFill>
                <a:latin typeface="&amp;quot"/>
              </a:rPr>
              <a:t>Nadab</a:t>
            </a:r>
            <a:r>
              <a:rPr lang="en-US" sz="3200" dirty="0">
                <a:solidFill>
                  <a:schemeClr val="bg1"/>
                </a:solidFill>
                <a:latin typeface="&amp;quot"/>
              </a:rPr>
              <a:t> and </a:t>
            </a:r>
            <a:r>
              <a:rPr lang="en-US" sz="3200" dirty="0">
                <a:solidFill>
                  <a:srgbClr val="FFFF00"/>
                </a:solidFill>
                <a:latin typeface="&amp;quot"/>
              </a:rPr>
              <a:t>Abihu</a:t>
            </a:r>
            <a:r>
              <a:rPr lang="en-US" sz="3200" dirty="0">
                <a:solidFill>
                  <a:schemeClr val="bg1"/>
                </a:solidFill>
                <a:latin typeface="&amp;quot"/>
              </a:rPr>
              <a:t> died before the </a:t>
            </a:r>
            <a:r>
              <a:rPr lang="en-US" sz="3200" cap="small" dirty="0">
                <a:solidFill>
                  <a:schemeClr val="bg1"/>
                </a:solidFill>
                <a:latin typeface="&amp;quot"/>
              </a:rPr>
              <a:t>Lord</a:t>
            </a:r>
            <a:r>
              <a:rPr lang="en-US" sz="3200" dirty="0">
                <a:solidFill>
                  <a:schemeClr val="bg1"/>
                </a:solidFill>
                <a:latin typeface="&amp;quot"/>
              </a:rPr>
              <a:t> when they offered unauthorized fire before the </a:t>
            </a:r>
            <a:r>
              <a:rPr lang="en-US" sz="3200" cap="small" dirty="0">
                <a:solidFill>
                  <a:schemeClr val="bg1"/>
                </a:solidFill>
                <a:latin typeface="&amp;quot"/>
              </a:rPr>
              <a:t>Lord</a:t>
            </a:r>
            <a:r>
              <a:rPr lang="en-US" sz="3200" dirty="0">
                <a:solidFill>
                  <a:schemeClr val="bg1"/>
                </a:solidFill>
                <a:latin typeface="&amp;quot"/>
              </a:rPr>
              <a:t> in the wilderness of Sinai, and they had no children. So Eleazar and </a:t>
            </a:r>
            <a:r>
              <a:rPr lang="en-US" sz="3200" dirty="0" err="1">
                <a:solidFill>
                  <a:schemeClr val="bg1"/>
                </a:solidFill>
                <a:latin typeface="&amp;quot"/>
              </a:rPr>
              <a:t>Ithamar</a:t>
            </a:r>
            <a:r>
              <a:rPr lang="en-US" sz="3200" dirty="0">
                <a:solidFill>
                  <a:schemeClr val="bg1"/>
                </a:solidFill>
                <a:latin typeface="&amp;quot"/>
              </a:rPr>
              <a:t> served as priests in the lifetime of Aaron their father.</a:t>
            </a:r>
          </a:p>
          <a:p>
            <a:r>
              <a:rPr lang="en-US" sz="3200" dirty="0">
                <a:solidFill>
                  <a:schemeClr val="bg1"/>
                </a:solidFill>
                <a:latin typeface="&amp;quot"/>
              </a:rPr>
              <a:t>													</a:t>
            </a:r>
            <a:r>
              <a:rPr lang="en-US" sz="3200" i="1" dirty="0">
                <a:solidFill>
                  <a:schemeClr val="bg1"/>
                </a:solidFill>
                <a:latin typeface="&amp;quot"/>
              </a:rPr>
              <a:t>Numbers 3:2-4</a:t>
            </a:r>
            <a:endParaRPr lang="en-US" sz="3200" i="1" dirty="0">
              <a:solidFill>
                <a:schemeClr val="bg1"/>
              </a:solidFill>
            </a:endParaRPr>
          </a:p>
        </p:txBody>
      </p:sp>
    </p:spTree>
    <p:extLst>
      <p:ext uri="{BB962C8B-B14F-4D97-AF65-F5344CB8AC3E}">
        <p14:creationId xmlns:p14="http://schemas.microsoft.com/office/powerpoint/2010/main" val="107615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B17580-92B8-4101-AE05-7B0C8FA43859}"/>
              </a:ext>
            </a:extLst>
          </p:cNvPr>
          <p:cNvSpPr/>
          <p:nvPr/>
        </p:nvSpPr>
        <p:spPr>
          <a:xfrm>
            <a:off x="0" y="2040835"/>
            <a:ext cx="9144000" cy="2062103"/>
          </a:xfrm>
          <a:prstGeom prst="rect">
            <a:avLst/>
          </a:prstGeom>
        </p:spPr>
        <p:txBody>
          <a:bodyPr wrap="square">
            <a:spAutoFit/>
          </a:bodyPr>
          <a:lstStyle/>
          <a:p>
            <a:r>
              <a:rPr lang="en-US" sz="3200" b="1" baseline="30000" dirty="0">
                <a:solidFill>
                  <a:schemeClr val="bg1"/>
                </a:solidFill>
              </a:rPr>
              <a:t>60 </a:t>
            </a:r>
            <a:r>
              <a:rPr lang="en-US" sz="3200" dirty="0">
                <a:solidFill>
                  <a:schemeClr val="bg1"/>
                </a:solidFill>
              </a:rPr>
              <a:t>And to Aaron were born Nadab, Abihu, Eleazar, and </a:t>
            </a:r>
            <a:r>
              <a:rPr lang="en-US" sz="3200" dirty="0" err="1">
                <a:solidFill>
                  <a:schemeClr val="bg1"/>
                </a:solidFill>
              </a:rPr>
              <a:t>Ithamar</a:t>
            </a:r>
            <a:r>
              <a:rPr lang="en-US" sz="3200" dirty="0">
                <a:solidFill>
                  <a:schemeClr val="bg1"/>
                </a:solidFill>
              </a:rPr>
              <a:t>. </a:t>
            </a:r>
            <a:r>
              <a:rPr lang="en-US" sz="3200" b="1" baseline="30000" dirty="0">
                <a:solidFill>
                  <a:schemeClr val="bg1"/>
                </a:solidFill>
              </a:rPr>
              <a:t>61 </a:t>
            </a:r>
            <a:r>
              <a:rPr lang="en-US" sz="3200" dirty="0">
                <a:solidFill>
                  <a:schemeClr val="bg1"/>
                </a:solidFill>
              </a:rPr>
              <a:t>But </a:t>
            </a:r>
            <a:r>
              <a:rPr lang="en-US" sz="3200" dirty="0">
                <a:solidFill>
                  <a:srgbClr val="FFFF00"/>
                </a:solidFill>
              </a:rPr>
              <a:t>Nadab</a:t>
            </a:r>
            <a:r>
              <a:rPr lang="en-US" sz="3200" dirty="0">
                <a:solidFill>
                  <a:schemeClr val="bg1"/>
                </a:solidFill>
              </a:rPr>
              <a:t> and </a:t>
            </a:r>
            <a:r>
              <a:rPr lang="en-US" sz="3200" dirty="0">
                <a:solidFill>
                  <a:srgbClr val="FFFF00"/>
                </a:solidFill>
              </a:rPr>
              <a:t>Abihu</a:t>
            </a:r>
            <a:r>
              <a:rPr lang="en-US" sz="3200" dirty="0">
                <a:solidFill>
                  <a:schemeClr val="bg1"/>
                </a:solidFill>
              </a:rPr>
              <a:t> died when they offered unauthorized fire before the </a:t>
            </a:r>
            <a:r>
              <a:rPr lang="en-US" sz="3200" cap="small" dirty="0">
                <a:solidFill>
                  <a:schemeClr val="bg1"/>
                </a:solidFill>
              </a:rPr>
              <a:t>Lord</a:t>
            </a:r>
            <a:r>
              <a:rPr lang="en-US" sz="3200" dirty="0">
                <a:solidFill>
                  <a:schemeClr val="bg1"/>
                </a:solidFill>
              </a:rPr>
              <a:t>.</a:t>
            </a:r>
            <a:r>
              <a:rPr lang="en-US" sz="3200" dirty="0">
                <a:solidFill>
                  <a:schemeClr val="bg1"/>
                </a:solidFill>
                <a:latin typeface="&amp;quot"/>
              </a:rPr>
              <a:t>																</a:t>
            </a:r>
            <a:r>
              <a:rPr lang="en-US" sz="3200" i="1" dirty="0">
                <a:solidFill>
                  <a:schemeClr val="bg1"/>
                </a:solidFill>
                <a:latin typeface="&amp;quot"/>
              </a:rPr>
              <a:t>Numbers 26:60-61</a:t>
            </a:r>
            <a:endParaRPr lang="en-US" sz="3200" i="1" dirty="0">
              <a:solidFill>
                <a:schemeClr val="bg1"/>
              </a:solidFill>
            </a:endParaRPr>
          </a:p>
        </p:txBody>
      </p:sp>
    </p:spTree>
    <p:extLst>
      <p:ext uri="{BB962C8B-B14F-4D97-AF65-F5344CB8AC3E}">
        <p14:creationId xmlns:p14="http://schemas.microsoft.com/office/powerpoint/2010/main" val="243499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B17580-92B8-4101-AE05-7B0C8FA43859}"/>
              </a:ext>
            </a:extLst>
          </p:cNvPr>
          <p:cNvSpPr/>
          <p:nvPr/>
        </p:nvSpPr>
        <p:spPr>
          <a:xfrm>
            <a:off x="0" y="1391478"/>
            <a:ext cx="9144000" cy="3046988"/>
          </a:xfrm>
          <a:prstGeom prst="rect">
            <a:avLst/>
          </a:prstGeom>
        </p:spPr>
        <p:txBody>
          <a:bodyPr wrap="square">
            <a:spAutoFit/>
          </a:bodyPr>
          <a:lstStyle/>
          <a:p>
            <a:r>
              <a:rPr lang="en-US" sz="3200" b="1" baseline="30000" dirty="0">
                <a:solidFill>
                  <a:schemeClr val="bg1"/>
                </a:solidFill>
                <a:cs typeface="Times New Roman" panose="02020603050405020304" pitchFamily="18" charset="0"/>
              </a:rPr>
              <a:t>1 </a:t>
            </a:r>
            <a:r>
              <a:rPr lang="en-US" sz="3200" dirty="0">
                <a:solidFill>
                  <a:schemeClr val="bg1"/>
                </a:solidFill>
                <a:cs typeface="Times New Roman" panose="02020603050405020304" pitchFamily="18" charset="0"/>
              </a:rPr>
              <a:t>The divisions of the sons of Aaron were these. The sons of Aaron: Nadab, Abihu, Eleazar, and </a:t>
            </a:r>
            <a:r>
              <a:rPr lang="en-US" sz="3200" dirty="0" err="1">
                <a:solidFill>
                  <a:schemeClr val="bg1"/>
                </a:solidFill>
                <a:cs typeface="Times New Roman" panose="02020603050405020304" pitchFamily="18" charset="0"/>
              </a:rPr>
              <a:t>Ithamar</a:t>
            </a:r>
            <a:r>
              <a:rPr lang="en-US" sz="3200" dirty="0">
                <a:solidFill>
                  <a:schemeClr val="bg1"/>
                </a:solidFill>
                <a:cs typeface="Times New Roman" panose="02020603050405020304" pitchFamily="18" charset="0"/>
              </a:rPr>
              <a:t>. </a:t>
            </a:r>
            <a:r>
              <a:rPr lang="en-US" sz="3200" b="1" baseline="30000" dirty="0">
                <a:solidFill>
                  <a:schemeClr val="bg1"/>
                </a:solidFill>
                <a:cs typeface="Times New Roman" panose="02020603050405020304" pitchFamily="18" charset="0"/>
              </a:rPr>
              <a:t>2 </a:t>
            </a:r>
            <a:r>
              <a:rPr lang="en-US" sz="3200" dirty="0">
                <a:solidFill>
                  <a:schemeClr val="bg1"/>
                </a:solidFill>
                <a:cs typeface="Times New Roman" panose="02020603050405020304" pitchFamily="18" charset="0"/>
              </a:rPr>
              <a:t>But </a:t>
            </a:r>
            <a:r>
              <a:rPr lang="en-US" sz="3200" dirty="0">
                <a:solidFill>
                  <a:srgbClr val="FFFF00"/>
                </a:solidFill>
                <a:cs typeface="Times New Roman" panose="02020603050405020304" pitchFamily="18" charset="0"/>
              </a:rPr>
              <a:t>Nadab</a:t>
            </a:r>
            <a:r>
              <a:rPr lang="en-US" sz="3200" dirty="0">
                <a:solidFill>
                  <a:schemeClr val="bg1"/>
                </a:solidFill>
                <a:cs typeface="Times New Roman" panose="02020603050405020304" pitchFamily="18" charset="0"/>
              </a:rPr>
              <a:t> and </a:t>
            </a:r>
            <a:r>
              <a:rPr lang="en-US" sz="3200" dirty="0">
                <a:solidFill>
                  <a:srgbClr val="FFFF00"/>
                </a:solidFill>
                <a:cs typeface="Times New Roman" panose="02020603050405020304" pitchFamily="18" charset="0"/>
              </a:rPr>
              <a:t>Abihu</a:t>
            </a:r>
            <a:r>
              <a:rPr lang="en-US" sz="3200" dirty="0">
                <a:solidFill>
                  <a:schemeClr val="bg1"/>
                </a:solidFill>
                <a:cs typeface="Times New Roman" panose="02020603050405020304" pitchFamily="18" charset="0"/>
              </a:rPr>
              <a:t> died before their father and had no children, so Eleazar and </a:t>
            </a:r>
            <a:r>
              <a:rPr lang="en-US" sz="3200" dirty="0" err="1">
                <a:solidFill>
                  <a:schemeClr val="bg1"/>
                </a:solidFill>
                <a:cs typeface="Times New Roman" panose="02020603050405020304" pitchFamily="18" charset="0"/>
              </a:rPr>
              <a:t>Ithamar</a:t>
            </a:r>
            <a:r>
              <a:rPr lang="en-US" sz="3200" dirty="0">
                <a:solidFill>
                  <a:schemeClr val="bg1"/>
                </a:solidFill>
                <a:cs typeface="Times New Roman" panose="02020603050405020304" pitchFamily="18" charset="0"/>
              </a:rPr>
              <a:t> became the priests.</a:t>
            </a:r>
          </a:p>
          <a:p>
            <a:r>
              <a:rPr lang="en-US" sz="3200" i="1" dirty="0">
                <a:solidFill>
                  <a:schemeClr val="bg1"/>
                </a:solidFill>
                <a:cs typeface="Times New Roman" panose="02020603050405020304" pitchFamily="18" charset="0"/>
              </a:rPr>
              <a:t>												1 Chronicles 24:1-2</a:t>
            </a:r>
          </a:p>
        </p:txBody>
      </p:sp>
    </p:spTree>
    <p:extLst>
      <p:ext uri="{BB962C8B-B14F-4D97-AF65-F5344CB8AC3E}">
        <p14:creationId xmlns:p14="http://schemas.microsoft.com/office/powerpoint/2010/main" val="152328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9EB3CC-7D96-4E08-B282-52D2956E9445}"/>
              </a:ext>
            </a:extLst>
          </p:cNvPr>
          <p:cNvSpPr txBox="1"/>
          <p:nvPr/>
        </p:nvSpPr>
        <p:spPr>
          <a:xfrm>
            <a:off x="0" y="0"/>
            <a:ext cx="9144000" cy="769441"/>
          </a:xfrm>
          <a:prstGeom prst="rect">
            <a:avLst/>
          </a:prstGeom>
          <a:noFill/>
        </p:spPr>
        <p:txBody>
          <a:bodyPr wrap="square" rtlCol="0">
            <a:spAutoFit/>
          </a:bodyPr>
          <a:lstStyle/>
          <a:p>
            <a:pPr algn="ctr"/>
            <a:r>
              <a:rPr lang="en-US" sz="4400" b="1" u="sng" dirty="0">
                <a:solidFill>
                  <a:schemeClr val="bg1"/>
                </a:solidFill>
              </a:rPr>
              <a:t>Leviticus</a:t>
            </a:r>
            <a:endParaRPr lang="en-US" sz="2000" u="sng" dirty="0"/>
          </a:p>
        </p:txBody>
      </p:sp>
      <p:sp>
        <p:nvSpPr>
          <p:cNvPr id="3" name="TextBox 2">
            <a:extLst>
              <a:ext uri="{FF2B5EF4-FFF2-40B4-BE49-F238E27FC236}">
                <a16:creationId xmlns:a16="http://schemas.microsoft.com/office/drawing/2014/main" id="{17ACB4DE-DD49-481F-9977-82FE92D3C267}"/>
              </a:ext>
            </a:extLst>
          </p:cNvPr>
          <p:cNvSpPr txBox="1"/>
          <p:nvPr/>
        </p:nvSpPr>
        <p:spPr>
          <a:xfrm>
            <a:off x="0" y="1126435"/>
            <a:ext cx="9144000" cy="584775"/>
          </a:xfrm>
          <a:prstGeom prst="rect">
            <a:avLst/>
          </a:prstGeom>
          <a:noFill/>
        </p:spPr>
        <p:txBody>
          <a:bodyPr wrap="square" rtlCol="0">
            <a:spAutoFit/>
          </a:bodyPr>
          <a:lstStyle/>
          <a:p>
            <a:pPr algn="ctr"/>
            <a:r>
              <a:rPr lang="en-US" sz="3200" b="1" i="1" dirty="0">
                <a:solidFill>
                  <a:srgbClr val="FFFF00"/>
                </a:solidFill>
              </a:rPr>
              <a:t>Chapters 1-7: </a:t>
            </a:r>
            <a:r>
              <a:rPr lang="en-US" sz="3200" b="1" i="1" dirty="0">
                <a:solidFill>
                  <a:schemeClr val="accent1">
                    <a:lumMod val="20000"/>
                    <a:lumOff val="80000"/>
                  </a:schemeClr>
                </a:solidFill>
              </a:rPr>
              <a:t>Sacrifices</a:t>
            </a:r>
          </a:p>
        </p:txBody>
      </p:sp>
      <p:sp>
        <p:nvSpPr>
          <p:cNvPr id="4" name="TextBox 3">
            <a:extLst>
              <a:ext uri="{FF2B5EF4-FFF2-40B4-BE49-F238E27FC236}">
                <a16:creationId xmlns:a16="http://schemas.microsoft.com/office/drawing/2014/main" id="{6907DE20-D057-4DED-8F76-C6A59A75B4D7}"/>
              </a:ext>
            </a:extLst>
          </p:cNvPr>
          <p:cNvSpPr txBox="1"/>
          <p:nvPr/>
        </p:nvSpPr>
        <p:spPr>
          <a:xfrm>
            <a:off x="0" y="1928216"/>
            <a:ext cx="9144000" cy="584775"/>
          </a:xfrm>
          <a:prstGeom prst="rect">
            <a:avLst/>
          </a:prstGeom>
          <a:noFill/>
        </p:spPr>
        <p:txBody>
          <a:bodyPr wrap="square" rtlCol="0">
            <a:spAutoFit/>
          </a:bodyPr>
          <a:lstStyle/>
          <a:p>
            <a:pPr algn="ctr"/>
            <a:r>
              <a:rPr lang="en-US" sz="3200" b="1" i="1" dirty="0">
                <a:solidFill>
                  <a:srgbClr val="FFFF00"/>
                </a:solidFill>
              </a:rPr>
              <a:t>Chapters 8-10: </a:t>
            </a:r>
            <a:r>
              <a:rPr lang="en-US" sz="3200" b="1" i="1" dirty="0">
                <a:solidFill>
                  <a:schemeClr val="accent1">
                    <a:lumMod val="20000"/>
                    <a:lumOff val="80000"/>
                  </a:schemeClr>
                </a:solidFill>
              </a:rPr>
              <a:t>Inauguration of the Tabernacle </a:t>
            </a:r>
          </a:p>
        </p:txBody>
      </p:sp>
      <p:sp>
        <p:nvSpPr>
          <p:cNvPr id="5" name="TextBox 4">
            <a:extLst>
              <a:ext uri="{FF2B5EF4-FFF2-40B4-BE49-F238E27FC236}">
                <a16:creationId xmlns:a16="http://schemas.microsoft.com/office/drawing/2014/main" id="{0D460666-6E73-45E5-91C9-A9CAEF5762CB}"/>
              </a:ext>
            </a:extLst>
          </p:cNvPr>
          <p:cNvSpPr txBox="1"/>
          <p:nvPr/>
        </p:nvSpPr>
        <p:spPr>
          <a:xfrm>
            <a:off x="0" y="2729997"/>
            <a:ext cx="9144000" cy="584775"/>
          </a:xfrm>
          <a:prstGeom prst="rect">
            <a:avLst/>
          </a:prstGeom>
          <a:noFill/>
        </p:spPr>
        <p:txBody>
          <a:bodyPr wrap="square" rtlCol="0">
            <a:spAutoFit/>
          </a:bodyPr>
          <a:lstStyle/>
          <a:p>
            <a:pPr algn="ctr"/>
            <a:r>
              <a:rPr lang="en-US" sz="3200" b="1" i="1" dirty="0">
                <a:solidFill>
                  <a:srgbClr val="FFFF00"/>
                </a:solidFill>
              </a:rPr>
              <a:t>Chapters 11-16: </a:t>
            </a:r>
            <a:r>
              <a:rPr lang="en-US" sz="3200" b="1" i="1" dirty="0">
                <a:solidFill>
                  <a:schemeClr val="accent1">
                    <a:lumMod val="20000"/>
                    <a:lumOff val="80000"/>
                  </a:schemeClr>
                </a:solidFill>
              </a:rPr>
              <a:t>Impurity</a:t>
            </a:r>
          </a:p>
        </p:txBody>
      </p:sp>
      <p:sp>
        <p:nvSpPr>
          <p:cNvPr id="6" name="TextBox 5">
            <a:extLst>
              <a:ext uri="{FF2B5EF4-FFF2-40B4-BE49-F238E27FC236}">
                <a16:creationId xmlns:a16="http://schemas.microsoft.com/office/drawing/2014/main" id="{5E23A8FB-37BB-4E76-BC13-0C9A75C5DAFF}"/>
              </a:ext>
            </a:extLst>
          </p:cNvPr>
          <p:cNvSpPr txBox="1"/>
          <p:nvPr/>
        </p:nvSpPr>
        <p:spPr>
          <a:xfrm>
            <a:off x="0" y="3543229"/>
            <a:ext cx="9144000" cy="584775"/>
          </a:xfrm>
          <a:prstGeom prst="rect">
            <a:avLst/>
          </a:prstGeom>
          <a:noFill/>
        </p:spPr>
        <p:txBody>
          <a:bodyPr wrap="square" rtlCol="0">
            <a:spAutoFit/>
          </a:bodyPr>
          <a:lstStyle/>
          <a:p>
            <a:pPr algn="ctr"/>
            <a:r>
              <a:rPr lang="en-US" sz="3200" b="1" i="1" dirty="0">
                <a:solidFill>
                  <a:srgbClr val="FFFF00"/>
                </a:solidFill>
              </a:rPr>
              <a:t>Chapters 17-27: </a:t>
            </a:r>
            <a:r>
              <a:rPr lang="en-US" sz="3200" b="1" i="1" dirty="0">
                <a:solidFill>
                  <a:schemeClr val="accent1">
                    <a:lumMod val="20000"/>
                    <a:lumOff val="80000"/>
                  </a:schemeClr>
                </a:solidFill>
              </a:rPr>
              <a:t>Holiness</a:t>
            </a:r>
          </a:p>
        </p:txBody>
      </p:sp>
      <p:sp>
        <p:nvSpPr>
          <p:cNvPr id="7" name="Oval 6">
            <a:extLst>
              <a:ext uri="{FF2B5EF4-FFF2-40B4-BE49-F238E27FC236}">
                <a16:creationId xmlns:a16="http://schemas.microsoft.com/office/drawing/2014/main" id="{D5961102-9914-434B-9A86-1D151B47E15F}"/>
              </a:ext>
            </a:extLst>
          </p:cNvPr>
          <p:cNvSpPr/>
          <p:nvPr/>
        </p:nvSpPr>
        <p:spPr>
          <a:xfrm>
            <a:off x="251791" y="1711210"/>
            <a:ext cx="8640418" cy="1018787"/>
          </a:xfrm>
          <a:prstGeom prst="ellipse">
            <a:avLst/>
          </a:prstGeom>
          <a:noFill/>
          <a:ln w="76200">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13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E18E5-151A-41CA-84A4-3068AE1C4AF4}"/>
              </a:ext>
            </a:extLst>
          </p:cNvPr>
          <p:cNvSpPr txBox="1"/>
          <p:nvPr/>
        </p:nvSpPr>
        <p:spPr>
          <a:xfrm>
            <a:off x="0" y="2133600"/>
            <a:ext cx="9144000" cy="2062103"/>
          </a:xfrm>
          <a:prstGeom prst="rect">
            <a:avLst/>
          </a:prstGeom>
          <a:noFill/>
        </p:spPr>
        <p:txBody>
          <a:bodyPr wrap="square" rtlCol="0">
            <a:spAutoFit/>
          </a:bodyPr>
          <a:lstStyle/>
          <a:p>
            <a:r>
              <a:rPr lang="en-US" sz="3200" dirty="0">
                <a:solidFill>
                  <a:schemeClr val="bg1"/>
                </a:solidFill>
              </a:rPr>
              <a:t>And he set the turban on his head, and on the turban, in front, he set the golden plate, the holy crown,           </a:t>
            </a:r>
            <a:r>
              <a:rPr lang="en-US" sz="3200" b="1" dirty="0">
                <a:solidFill>
                  <a:srgbClr val="FFFF00"/>
                </a:solidFill>
              </a:rPr>
              <a:t>as the </a:t>
            </a:r>
            <a:r>
              <a:rPr lang="en-US" sz="3200" b="1" cap="small" dirty="0">
                <a:solidFill>
                  <a:srgbClr val="FFFF00"/>
                </a:solidFill>
              </a:rPr>
              <a:t>Lord</a:t>
            </a:r>
            <a:r>
              <a:rPr lang="en-US" sz="3200" b="1" dirty="0">
                <a:solidFill>
                  <a:srgbClr val="FFFF00"/>
                </a:solidFill>
              </a:rPr>
              <a:t> commanded Moses</a:t>
            </a:r>
            <a:r>
              <a:rPr lang="en-US" sz="3200" dirty="0">
                <a:solidFill>
                  <a:schemeClr val="bg1"/>
                </a:solidFill>
              </a:rPr>
              <a:t>.</a:t>
            </a:r>
          </a:p>
          <a:p>
            <a:r>
              <a:rPr lang="en-US" sz="3200" i="1" dirty="0">
                <a:solidFill>
                  <a:schemeClr val="bg1"/>
                </a:solidFill>
              </a:rPr>
              <a:t>														Leviticus 8:9</a:t>
            </a:r>
          </a:p>
        </p:txBody>
      </p:sp>
    </p:spTree>
    <p:extLst>
      <p:ext uri="{BB962C8B-B14F-4D97-AF65-F5344CB8AC3E}">
        <p14:creationId xmlns:p14="http://schemas.microsoft.com/office/powerpoint/2010/main" val="121961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385</Words>
  <Application>Microsoft Office PowerPoint</Application>
  <PresentationFormat>On-screen Show (4:3)</PresentationFormat>
  <Paragraphs>59</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&amp;quot</vt:lpstr>
      <vt:lpstr>Arial</vt:lpstr>
      <vt:lpstr>Calibri</vt:lpstr>
      <vt:lpstr>Calibri Light</vt:lpstr>
      <vt:lpstr>Chiller</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14</cp:revision>
  <dcterms:created xsi:type="dcterms:W3CDTF">2019-05-01T17:31:36Z</dcterms:created>
  <dcterms:modified xsi:type="dcterms:W3CDTF">2019-05-03T18:41:52Z</dcterms:modified>
</cp:coreProperties>
</file>