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4" r:id="rId3"/>
    <p:sldId id="265" r:id="rId4"/>
    <p:sldId id="266" r:id="rId5"/>
    <p:sldId id="267" r:id="rId6"/>
    <p:sldId id="268" r:id="rId7"/>
    <p:sldId id="269" r:id="rId8"/>
    <p:sldId id="263" r:id="rId9"/>
    <p:sldId id="270" r:id="rId10"/>
    <p:sldId id="256" r:id="rId11"/>
    <p:sldId id="257" r:id="rId12"/>
    <p:sldId id="258" r:id="rId13"/>
    <p:sldId id="271" r:id="rId14"/>
    <p:sldId id="273" r:id="rId15"/>
    <p:sldId id="272" r:id="rId16"/>
    <p:sldId id="274" r:id="rId17"/>
    <p:sldId id="275" r:id="rId18"/>
    <p:sldId id="299"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300" r:id="rId42"/>
    <p:sldId id="298" r:id="rId4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47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FCC05F7-8B99-47B1-A0A8-2DEA18EC7D7F}" type="datetimeFigureOut">
              <a:rPr lang="en-US" smtClean="0"/>
              <a:t>5/24/2019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3F6E9-B743-40C1-80B1-C3EE03B20D2F}" type="slidenum">
              <a:rPr lang="en-US" smtClean="0"/>
              <a:t>‹#›</a:t>
            </a:fld>
            <a:endParaRPr lang="en-US"/>
          </a:p>
        </p:txBody>
      </p:sp>
    </p:spTree>
    <p:extLst>
      <p:ext uri="{BB962C8B-B14F-4D97-AF65-F5344CB8AC3E}">
        <p14:creationId xmlns:p14="http://schemas.microsoft.com/office/powerpoint/2010/main" val="153269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CC05F7-8B99-47B1-A0A8-2DEA18EC7D7F}" type="datetimeFigureOut">
              <a:rPr lang="en-US" smtClean="0"/>
              <a:t>5/24/2019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3F6E9-B743-40C1-80B1-C3EE03B20D2F}" type="slidenum">
              <a:rPr lang="en-US" smtClean="0"/>
              <a:t>‹#›</a:t>
            </a:fld>
            <a:endParaRPr lang="en-US"/>
          </a:p>
        </p:txBody>
      </p:sp>
    </p:spTree>
    <p:extLst>
      <p:ext uri="{BB962C8B-B14F-4D97-AF65-F5344CB8AC3E}">
        <p14:creationId xmlns:p14="http://schemas.microsoft.com/office/powerpoint/2010/main" val="3065323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CC05F7-8B99-47B1-A0A8-2DEA18EC7D7F}" type="datetimeFigureOut">
              <a:rPr lang="en-US" smtClean="0"/>
              <a:t>5/24/2019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3F6E9-B743-40C1-80B1-C3EE03B20D2F}" type="slidenum">
              <a:rPr lang="en-US" smtClean="0"/>
              <a:t>‹#›</a:t>
            </a:fld>
            <a:endParaRPr lang="en-US"/>
          </a:p>
        </p:txBody>
      </p:sp>
    </p:spTree>
    <p:extLst>
      <p:ext uri="{BB962C8B-B14F-4D97-AF65-F5344CB8AC3E}">
        <p14:creationId xmlns:p14="http://schemas.microsoft.com/office/powerpoint/2010/main" val="1790797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CC05F7-8B99-47B1-A0A8-2DEA18EC7D7F}" type="datetimeFigureOut">
              <a:rPr lang="en-US" smtClean="0"/>
              <a:t>5/24/2019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3F6E9-B743-40C1-80B1-C3EE03B20D2F}" type="slidenum">
              <a:rPr lang="en-US" smtClean="0"/>
              <a:t>‹#›</a:t>
            </a:fld>
            <a:endParaRPr lang="en-US"/>
          </a:p>
        </p:txBody>
      </p:sp>
    </p:spTree>
    <p:extLst>
      <p:ext uri="{BB962C8B-B14F-4D97-AF65-F5344CB8AC3E}">
        <p14:creationId xmlns:p14="http://schemas.microsoft.com/office/powerpoint/2010/main" val="4260816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CC05F7-8B99-47B1-A0A8-2DEA18EC7D7F}" type="datetimeFigureOut">
              <a:rPr lang="en-US" smtClean="0"/>
              <a:t>5/24/2019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3F6E9-B743-40C1-80B1-C3EE03B20D2F}" type="slidenum">
              <a:rPr lang="en-US" smtClean="0"/>
              <a:t>‹#›</a:t>
            </a:fld>
            <a:endParaRPr lang="en-US"/>
          </a:p>
        </p:txBody>
      </p:sp>
    </p:spTree>
    <p:extLst>
      <p:ext uri="{BB962C8B-B14F-4D97-AF65-F5344CB8AC3E}">
        <p14:creationId xmlns:p14="http://schemas.microsoft.com/office/powerpoint/2010/main" val="41999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CC05F7-8B99-47B1-A0A8-2DEA18EC7D7F}" type="datetimeFigureOut">
              <a:rPr lang="en-US" smtClean="0"/>
              <a:t>5/24/2019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43F6E9-B743-40C1-80B1-C3EE03B20D2F}" type="slidenum">
              <a:rPr lang="en-US" smtClean="0"/>
              <a:t>‹#›</a:t>
            </a:fld>
            <a:endParaRPr lang="en-US"/>
          </a:p>
        </p:txBody>
      </p:sp>
    </p:spTree>
    <p:extLst>
      <p:ext uri="{BB962C8B-B14F-4D97-AF65-F5344CB8AC3E}">
        <p14:creationId xmlns:p14="http://schemas.microsoft.com/office/powerpoint/2010/main" val="340943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CC05F7-8B99-47B1-A0A8-2DEA18EC7D7F}" type="datetimeFigureOut">
              <a:rPr lang="en-US" smtClean="0"/>
              <a:t>5/24/2019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43F6E9-B743-40C1-80B1-C3EE03B20D2F}" type="slidenum">
              <a:rPr lang="en-US" smtClean="0"/>
              <a:t>‹#›</a:t>
            </a:fld>
            <a:endParaRPr lang="en-US"/>
          </a:p>
        </p:txBody>
      </p:sp>
    </p:spTree>
    <p:extLst>
      <p:ext uri="{BB962C8B-B14F-4D97-AF65-F5344CB8AC3E}">
        <p14:creationId xmlns:p14="http://schemas.microsoft.com/office/powerpoint/2010/main" val="2871747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CC05F7-8B99-47B1-A0A8-2DEA18EC7D7F}" type="datetimeFigureOut">
              <a:rPr lang="en-US" smtClean="0"/>
              <a:t>5/24/2019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43F6E9-B743-40C1-80B1-C3EE03B20D2F}" type="slidenum">
              <a:rPr lang="en-US" smtClean="0"/>
              <a:t>‹#›</a:t>
            </a:fld>
            <a:endParaRPr lang="en-US"/>
          </a:p>
        </p:txBody>
      </p:sp>
    </p:spTree>
    <p:extLst>
      <p:ext uri="{BB962C8B-B14F-4D97-AF65-F5344CB8AC3E}">
        <p14:creationId xmlns:p14="http://schemas.microsoft.com/office/powerpoint/2010/main" val="373035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CC05F7-8B99-47B1-A0A8-2DEA18EC7D7F}" type="datetimeFigureOut">
              <a:rPr lang="en-US" smtClean="0"/>
              <a:t>5/24/2019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43F6E9-B743-40C1-80B1-C3EE03B20D2F}" type="slidenum">
              <a:rPr lang="en-US" smtClean="0"/>
              <a:t>‹#›</a:t>
            </a:fld>
            <a:endParaRPr lang="en-US"/>
          </a:p>
        </p:txBody>
      </p:sp>
    </p:spTree>
    <p:extLst>
      <p:ext uri="{BB962C8B-B14F-4D97-AF65-F5344CB8AC3E}">
        <p14:creationId xmlns:p14="http://schemas.microsoft.com/office/powerpoint/2010/main" val="875956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FCC05F7-8B99-47B1-A0A8-2DEA18EC7D7F}" type="datetimeFigureOut">
              <a:rPr lang="en-US" smtClean="0"/>
              <a:t>5/24/2019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43F6E9-B743-40C1-80B1-C3EE03B20D2F}" type="slidenum">
              <a:rPr lang="en-US" smtClean="0"/>
              <a:t>‹#›</a:t>
            </a:fld>
            <a:endParaRPr lang="en-US"/>
          </a:p>
        </p:txBody>
      </p:sp>
    </p:spTree>
    <p:extLst>
      <p:ext uri="{BB962C8B-B14F-4D97-AF65-F5344CB8AC3E}">
        <p14:creationId xmlns:p14="http://schemas.microsoft.com/office/powerpoint/2010/main" val="1129288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FCC05F7-8B99-47B1-A0A8-2DEA18EC7D7F}" type="datetimeFigureOut">
              <a:rPr lang="en-US" smtClean="0"/>
              <a:t>5/24/2019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43F6E9-B743-40C1-80B1-C3EE03B20D2F}" type="slidenum">
              <a:rPr lang="en-US" smtClean="0"/>
              <a:t>‹#›</a:t>
            </a:fld>
            <a:endParaRPr lang="en-US"/>
          </a:p>
        </p:txBody>
      </p:sp>
    </p:spTree>
    <p:extLst>
      <p:ext uri="{BB962C8B-B14F-4D97-AF65-F5344CB8AC3E}">
        <p14:creationId xmlns:p14="http://schemas.microsoft.com/office/powerpoint/2010/main" val="3420773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CC05F7-8B99-47B1-A0A8-2DEA18EC7D7F}" type="datetimeFigureOut">
              <a:rPr lang="en-US" smtClean="0"/>
              <a:t>5/24/2019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3F6E9-B743-40C1-80B1-C3EE03B20D2F}" type="slidenum">
              <a:rPr lang="en-US" smtClean="0"/>
              <a:t>‹#›</a:t>
            </a:fld>
            <a:endParaRPr lang="en-US"/>
          </a:p>
        </p:txBody>
      </p:sp>
    </p:spTree>
    <p:extLst>
      <p:ext uri="{BB962C8B-B14F-4D97-AF65-F5344CB8AC3E}">
        <p14:creationId xmlns:p14="http://schemas.microsoft.com/office/powerpoint/2010/main" val="12977118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6019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A1EE2B3-E02E-4773-BCA7-D318A8E8D1C3}"/>
              </a:ext>
            </a:extLst>
          </p:cNvPr>
          <p:cNvSpPr/>
          <p:nvPr/>
        </p:nvSpPr>
        <p:spPr>
          <a:xfrm>
            <a:off x="0" y="0"/>
            <a:ext cx="8812696" cy="6494085"/>
          </a:xfrm>
          <a:prstGeom prst="rect">
            <a:avLst/>
          </a:prstGeom>
        </p:spPr>
        <p:txBody>
          <a:bodyPr wrap="square">
            <a:spAutoFit/>
          </a:bodyPr>
          <a:lstStyle/>
          <a:p>
            <a:r>
              <a:rPr lang="en-US" sz="3200" b="1" baseline="30000" dirty="0">
                <a:solidFill>
                  <a:srgbClr val="000000"/>
                </a:solidFill>
                <a:latin typeface="&amp;quot"/>
              </a:rPr>
              <a:t>16 </a:t>
            </a:r>
            <a:r>
              <a:rPr lang="en-US" sz="3200" dirty="0">
                <a:solidFill>
                  <a:srgbClr val="000000"/>
                </a:solidFill>
                <a:latin typeface="&amp;quot"/>
              </a:rPr>
              <a:t>And behold, a man came up to him, saying, “Teacher, what good deed must I do to have eternal life?”</a:t>
            </a:r>
            <a:r>
              <a:rPr lang="en-US" sz="3200" dirty="0">
                <a:solidFill>
                  <a:srgbClr val="000000"/>
                </a:solidFill>
                <a:latin typeface="Helvetica Neue"/>
              </a:rPr>
              <a:t> </a:t>
            </a:r>
            <a:r>
              <a:rPr lang="en-US" sz="3200" b="1" baseline="30000" dirty="0">
                <a:solidFill>
                  <a:srgbClr val="000000"/>
                </a:solidFill>
                <a:latin typeface="&amp;quot"/>
              </a:rPr>
              <a:t>17 </a:t>
            </a:r>
            <a:r>
              <a:rPr lang="en-US" sz="3200" dirty="0">
                <a:solidFill>
                  <a:srgbClr val="000000"/>
                </a:solidFill>
                <a:latin typeface="&amp;quot"/>
              </a:rPr>
              <a:t>And he said to him, “Why do you ask me about what is good? There is only one who is good. If you would enter life, keep the commandments.”</a:t>
            </a:r>
          </a:p>
          <a:p>
            <a:endParaRPr lang="en-US" sz="3200" dirty="0">
              <a:solidFill>
                <a:srgbClr val="000000"/>
              </a:solidFill>
              <a:latin typeface="&amp;quot"/>
            </a:endParaRPr>
          </a:p>
          <a:p>
            <a:r>
              <a:rPr lang="en-US" sz="3200" b="1" baseline="30000" dirty="0">
                <a:solidFill>
                  <a:srgbClr val="000000"/>
                </a:solidFill>
                <a:latin typeface="&amp;quot"/>
              </a:rPr>
              <a:t>18 </a:t>
            </a:r>
            <a:r>
              <a:rPr lang="en-US" sz="3200" dirty="0">
                <a:solidFill>
                  <a:srgbClr val="000000"/>
                </a:solidFill>
                <a:latin typeface="&amp;quot"/>
              </a:rPr>
              <a:t>He said to him, “Which ones?” And Jesus said, “You shall not murder, You shall not commit adultery, You shall not steal, You shall not bear false witness,</a:t>
            </a:r>
            <a:r>
              <a:rPr lang="en-US" sz="3200" dirty="0">
                <a:solidFill>
                  <a:srgbClr val="000000"/>
                </a:solidFill>
                <a:latin typeface="Helvetica Neue"/>
              </a:rPr>
              <a:t> </a:t>
            </a:r>
            <a:r>
              <a:rPr lang="en-US" sz="3200" b="1" baseline="30000" dirty="0">
                <a:solidFill>
                  <a:srgbClr val="000000"/>
                </a:solidFill>
                <a:latin typeface="&amp;quot"/>
              </a:rPr>
              <a:t>19 </a:t>
            </a:r>
            <a:r>
              <a:rPr lang="en-US" sz="3200" dirty="0">
                <a:solidFill>
                  <a:srgbClr val="000000"/>
                </a:solidFill>
                <a:latin typeface="&amp;quot"/>
              </a:rPr>
              <a:t>Honor your father and mother, and, </a:t>
            </a:r>
          </a:p>
          <a:p>
            <a:endParaRPr lang="en-US" sz="3200" dirty="0">
              <a:solidFill>
                <a:srgbClr val="000000"/>
              </a:solidFill>
              <a:latin typeface="&amp;quot"/>
            </a:endParaRPr>
          </a:p>
          <a:p>
            <a:r>
              <a:rPr lang="en-US" sz="3200" dirty="0">
                <a:solidFill>
                  <a:srgbClr val="000000"/>
                </a:solidFill>
                <a:latin typeface="&amp;quot"/>
              </a:rPr>
              <a:t>You shall love your neighbor as yourself.”</a:t>
            </a:r>
          </a:p>
          <a:p>
            <a:r>
              <a:rPr lang="en-US" sz="3200" i="1" dirty="0">
                <a:solidFill>
                  <a:srgbClr val="000000"/>
                </a:solidFill>
                <a:latin typeface="&amp;quot"/>
              </a:rPr>
              <a:t>												Matthew 19:16-19</a:t>
            </a:r>
            <a:endParaRPr lang="en-US" sz="3200" i="1" dirty="0"/>
          </a:p>
        </p:txBody>
      </p:sp>
    </p:spTree>
    <p:extLst>
      <p:ext uri="{BB962C8B-B14F-4D97-AF65-F5344CB8AC3E}">
        <p14:creationId xmlns:p14="http://schemas.microsoft.com/office/powerpoint/2010/main" val="3053662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A1EE2B3-E02E-4773-BCA7-D318A8E8D1C3}"/>
              </a:ext>
            </a:extLst>
          </p:cNvPr>
          <p:cNvSpPr/>
          <p:nvPr/>
        </p:nvSpPr>
        <p:spPr>
          <a:xfrm>
            <a:off x="0" y="0"/>
            <a:ext cx="9144000" cy="6494085"/>
          </a:xfrm>
          <a:prstGeom prst="rect">
            <a:avLst/>
          </a:prstGeom>
        </p:spPr>
        <p:txBody>
          <a:bodyPr wrap="square">
            <a:spAutoFit/>
          </a:bodyPr>
          <a:lstStyle/>
          <a:p>
            <a:r>
              <a:rPr lang="en-US" sz="3200" b="1" baseline="30000" dirty="0">
                <a:solidFill>
                  <a:srgbClr val="000000"/>
                </a:solidFill>
                <a:latin typeface="&amp;quot"/>
              </a:rPr>
              <a:t>16 </a:t>
            </a:r>
            <a:r>
              <a:rPr lang="en-US" sz="3200" dirty="0">
                <a:solidFill>
                  <a:srgbClr val="000000"/>
                </a:solidFill>
                <a:latin typeface="&amp;quot"/>
              </a:rPr>
              <a:t>And behold, a man came up to him, saying, “Teacher, what good deed must I do to have eternal life?”</a:t>
            </a:r>
            <a:r>
              <a:rPr lang="en-US" sz="3200" dirty="0">
                <a:solidFill>
                  <a:srgbClr val="000000"/>
                </a:solidFill>
                <a:latin typeface="Helvetica Neue"/>
              </a:rPr>
              <a:t> </a:t>
            </a:r>
            <a:r>
              <a:rPr lang="en-US" sz="3200" b="1" baseline="30000" dirty="0">
                <a:solidFill>
                  <a:srgbClr val="000000"/>
                </a:solidFill>
                <a:latin typeface="&amp;quot"/>
              </a:rPr>
              <a:t>17 </a:t>
            </a:r>
            <a:r>
              <a:rPr lang="en-US" sz="3200" dirty="0">
                <a:solidFill>
                  <a:srgbClr val="000000"/>
                </a:solidFill>
                <a:latin typeface="&amp;quot"/>
              </a:rPr>
              <a:t>And he said to him, “Why do you ask me about what is good? There is only one who is good. If you would enter life, keep the commandments.”</a:t>
            </a:r>
          </a:p>
          <a:p>
            <a:endParaRPr lang="en-US" sz="3200" dirty="0">
              <a:solidFill>
                <a:srgbClr val="000000"/>
              </a:solidFill>
              <a:latin typeface="&amp;quot"/>
            </a:endParaRPr>
          </a:p>
          <a:p>
            <a:r>
              <a:rPr lang="en-US" sz="3200" b="1" baseline="30000" dirty="0">
                <a:solidFill>
                  <a:srgbClr val="000000"/>
                </a:solidFill>
                <a:latin typeface="&amp;quot"/>
              </a:rPr>
              <a:t>18 </a:t>
            </a:r>
            <a:r>
              <a:rPr lang="en-US" sz="3200" dirty="0">
                <a:solidFill>
                  <a:srgbClr val="000000"/>
                </a:solidFill>
                <a:latin typeface="&amp;quot"/>
              </a:rPr>
              <a:t>He said to him, “Which ones?” And Jesus said, “</a:t>
            </a:r>
            <a:r>
              <a:rPr lang="en-US" sz="3200" b="1" dirty="0">
                <a:solidFill>
                  <a:srgbClr val="0070C0"/>
                </a:solidFill>
                <a:latin typeface="&amp;quot"/>
              </a:rPr>
              <a:t>You shall not murder, You shall not commit adultery, You shall not steal, You shall not bear false witness,</a:t>
            </a:r>
            <a:r>
              <a:rPr lang="en-US" sz="3200" b="1" dirty="0">
                <a:solidFill>
                  <a:srgbClr val="0070C0"/>
                </a:solidFill>
                <a:latin typeface="Helvetica Neue"/>
              </a:rPr>
              <a:t> </a:t>
            </a:r>
            <a:r>
              <a:rPr lang="en-US" sz="3200" b="1" baseline="30000" dirty="0">
                <a:latin typeface="&amp;quot"/>
              </a:rPr>
              <a:t>19</a:t>
            </a:r>
            <a:r>
              <a:rPr lang="en-US" sz="3200" b="1" baseline="30000" dirty="0">
                <a:solidFill>
                  <a:srgbClr val="0070C0"/>
                </a:solidFill>
                <a:latin typeface="&amp;quot"/>
              </a:rPr>
              <a:t> </a:t>
            </a:r>
            <a:r>
              <a:rPr lang="en-US" sz="3200" b="1" dirty="0">
                <a:solidFill>
                  <a:srgbClr val="0070C0"/>
                </a:solidFill>
                <a:latin typeface="&amp;quot"/>
              </a:rPr>
              <a:t>Honor your father and mother</a:t>
            </a:r>
            <a:r>
              <a:rPr lang="en-US" sz="3200" dirty="0">
                <a:solidFill>
                  <a:srgbClr val="000000"/>
                </a:solidFill>
                <a:latin typeface="&amp;quot"/>
              </a:rPr>
              <a:t>, and, </a:t>
            </a:r>
          </a:p>
          <a:p>
            <a:endParaRPr lang="en-US" sz="3200" dirty="0">
              <a:solidFill>
                <a:srgbClr val="000000"/>
              </a:solidFill>
              <a:latin typeface="&amp;quot"/>
            </a:endParaRPr>
          </a:p>
          <a:p>
            <a:r>
              <a:rPr lang="en-US" sz="3200" dirty="0">
                <a:solidFill>
                  <a:srgbClr val="000000"/>
                </a:solidFill>
                <a:latin typeface="&amp;quot"/>
              </a:rPr>
              <a:t>You shall love your neighbor as yourself.”</a:t>
            </a:r>
          </a:p>
          <a:p>
            <a:r>
              <a:rPr lang="en-US" sz="3200" i="1" dirty="0">
                <a:solidFill>
                  <a:srgbClr val="000000"/>
                </a:solidFill>
                <a:latin typeface="&amp;quot"/>
              </a:rPr>
              <a:t>												Matthew 19:16-19</a:t>
            </a:r>
            <a:endParaRPr lang="en-US" sz="3200" i="1" dirty="0"/>
          </a:p>
        </p:txBody>
      </p:sp>
    </p:spTree>
    <p:extLst>
      <p:ext uri="{BB962C8B-B14F-4D97-AF65-F5344CB8AC3E}">
        <p14:creationId xmlns:p14="http://schemas.microsoft.com/office/powerpoint/2010/main" val="1507946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A1EE2B3-E02E-4773-BCA7-D318A8E8D1C3}"/>
              </a:ext>
            </a:extLst>
          </p:cNvPr>
          <p:cNvSpPr/>
          <p:nvPr/>
        </p:nvSpPr>
        <p:spPr>
          <a:xfrm>
            <a:off x="0" y="0"/>
            <a:ext cx="9144000" cy="6494085"/>
          </a:xfrm>
          <a:prstGeom prst="rect">
            <a:avLst/>
          </a:prstGeom>
        </p:spPr>
        <p:txBody>
          <a:bodyPr wrap="square">
            <a:spAutoFit/>
          </a:bodyPr>
          <a:lstStyle/>
          <a:p>
            <a:r>
              <a:rPr lang="en-US" sz="3200" b="1" baseline="30000" dirty="0">
                <a:solidFill>
                  <a:srgbClr val="000000"/>
                </a:solidFill>
                <a:latin typeface="&amp;quot"/>
              </a:rPr>
              <a:t>16 </a:t>
            </a:r>
            <a:r>
              <a:rPr lang="en-US" sz="3200" dirty="0">
                <a:solidFill>
                  <a:srgbClr val="000000"/>
                </a:solidFill>
                <a:latin typeface="&amp;quot"/>
              </a:rPr>
              <a:t>And behold, a man came up to him, saying, “Teacher, what good deed must I do to have eternal life?”</a:t>
            </a:r>
            <a:r>
              <a:rPr lang="en-US" sz="3200" dirty="0">
                <a:solidFill>
                  <a:srgbClr val="000000"/>
                </a:solidFill>
                <a:latin typeface="Helvetica Neue"/>
              </a:rPr>
              <a:t> </a:t>
            </a:r>
            <a:r>
              <a:rPr lang="en-US" sz="3200" b="1" baseline="30000" dirty="0">
                <a:solidFill>
                  <a:srgbClr val="000000"/>
                </a:solidFill>
                <a:latin typeface="&amp;quot"/>
              </a:rPr>
              <a:t>17 </a:t>
            </a:r>
            <a:r>
              <a:rPr lang="en-US" sz="3200" dirty="0">
                <a:solidFill>
                  <a:srgbClr val="000000"/>
                </a:solidFill>
                <a:latin typeface="&amp;quot"/>
              </a:rPr>
              <a:t>And he said to him, “Why do you ask me about what is good? There is only one who is good. If you would enter life, keep the commandments.”</a:t>
            </a:r>
          </a:p>
          <a:p>
            <a:endParaRPr lang="en-US" sz="3200" dirty="0">
              <a:solidFill>
                <a:srgbClr val="000000"/>
              </a:solidFill>
              <a:latin typeface="&amp;quot"/>
            </a:endParaRPr>
          </a:p>
          <a:p>
            <a:r>
              <a:rPr lang="en-US" sz="3200" b="1" baseline="30000" dirty="0">
                <a:solidFill>
                  <a:srgbClr val="000000"/>
                </a:solidFill>
                <a:latin typeface="&amp;quot"/>
              </a:rPr>
              <a:t>18 </a:t>
            </a:r>
            <a:r>
              <a:rPr lang="en-US" sz="3200" dirty="0">
                <a:solidFill>
                  <a:srgbClr val="000000"/>
                </a:solidFill>
                <a:latin typeface="&amp;quot"/>
              </a:rPr>
              <a:t>He said to him, “Which ones?” And Jesus said, “</a:t>
            </a:r>
            <a:r>
              <a:rPr lang="en-US" sz="3200" b="1" dirty="0">
                <a:solidFill>
                  <a:srgbClr val="0070C0"/>
                </a:solidFill>
                <a:latin typeface="&amp;quot"/>
              </a:rPr>
              <a:t>You shall not murder, You shall not commit adultery, You shall not steal, You shall not bear false witness,</a:t>
            </a:r>
            <a:r>
              <a:rPr lang="en-US" sz="3200" b="1" dirty="0">
                <a:solidFill>
                  <a:srgbClr val="0070C0"/>
                </a:solidFill>
                <a:latin typeface="Helvetica Neue"/>
              </a:rPr>
              <a:t> </a:t>
            </a:r>
            <a:r>
              <a:rPr lang="en-US" sz="3200" b="1" baseline="30000" dirty="0">
                <a:latin typeface="&amp;quot"/>
              </a:rPr>
              <a:t>19</a:t>
            </a:r>
            <a:r>
              <a:rPr lang="en-US" sz="3200" b="1" baseline="30000" dirty="0">
                <a:solidFill>
                  <a:srgbClr val="0070C0"/>
                </a:solidFill>
                <a:latin typeface="&amp;quot"/>
              </a:rPr>
              <a:t> </a:t>
            </a:r>
            <a:r>
              <a:rPr lang="en-US" sz="3200" b="1" dirty="0">
                <a:solidFill>
                  <a:srgbClr val="0070C0"/>
                </a:solidFill>
                <a:latin typeface="&amp;quot"/>
              </a:rPr>
              <a:t>Honor your father and mother</a:t>
            </a:r>
            <a:r>
              <a:rPr lang="en-US" sz="3200" dirty="0">
                <a:solidFill>
                  <a:srgbClr val="000000"/>
                </a:solidFill>
                <a:latin typeface="&amp;quot"/>
              </a:rPr>
              <a:t>, and, </a:t>
            </a:r>
          </a:p>
          <a:p>
            <a:endParaRPr lang="en-US" sz="3200" dirty="0">
              <a:solidFill>
                <a:srgbClr val="000000"/>
              </a:solidFill>
              <a:latin typeface="&amp;quot"/>
            </a:endParaRPr>
          </a:p>
          <a:p>
            <a:r>
              <a:rPr lang="en-US" sz="3200" b="1" dirty="0">
                <a:solidFill>
                  <a:srgbClr val="002060"/>
                </a:solidFill>
                <a:latin typeface="&amp;quot"/>
              </a:rPr>
              <a:t>You shall love your neighbor as yourself</a:t>
            </a:r>
            <a:r>
              <a:rPr lang="en-US" sz="3200" dirty="0">
                <a:solidFill>
                  <a:srgbClr val="000000"/>
                </a:solidFill>
                <a:latin typeface="&amp;quot"/>
              </a:rPr>
              <a:t>.”</a:t>
            </a:r>
          </a:p>
          <a:p>
            <a:r>
              <a:rPr lang="en-US" sz="3200" i="1" dirty="0">
                <a:solidFill>
                  <a:srgbClr val="000000"/>
                </a:solidFill>
                <a:latin typeface="&amp;quot"/>
              </a:rPr>
              <a:t>												Matthew 19:16-19</a:t>
            </a:r>
            <a:endParaRPr lang="en-US" sz="3200" i="1" dirty="0"/>
          </a:p>
        </p:txBody>
      </p:sp>
    </p:spTree>
    <p:extLst>
      <p:ext uri="{BB962C8B-B14F-4D97-AF65-F5344CB8AC3E}">
        <p14:creationId xmlns:p14="http://schemas.microsoft.com/office/powerpoint/2010/main" val="1068205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B2E99CA-AF07-4A55-9178-A063E7C3A134}"/>
              </a:ext>
            </a:extLst>
          </p:cNvPr>
          <p:cNvSpPr/>
          <p:nvPr/>
        </p:nvSpPr>
        <p:spPr>
          <a:xfrm>
            <a:off x="0" y="112142"/>
            <a:ext cx="9144000" cy="2062103"/>
          </a:xfrm>
          <a:prstGeom prst="rect">
            <a:avLst/>
          </a:prstGeom>
        </p:spPr>
        <p:txBody>
          <a:bodyPr wrap="square">
            <a:spAutoFit/>
          </a:bodyPr>
          <a:lstStyle/>
          <a:p>
            <a:r>
              <a:rPr lang="en-US" sz="3200" dirty="0"/>
              <a:t>You shall not take vengeance or bear a grudge against the sons of your own people, but you shall love your neighbor as yourself: I am the </a:t>
            </a:r>
            <a:r>
              <a:rPr lang="en-US" sz="3200" cap="small" dirty="0"/>
              <a:t>Lord</a:t>
            </a:r>
            <a:r>
              <a:rPr lang="en-US" sz="3200" dirty="0"/>
              <a:t>.</a:t>
            </a:r>
          </a:p>
          <a:p>
            <a:r>
              <a:rPr lang="en-US" sz="3200" i="1" dirty="0"/>
              <a:t>														Leviticus 19:18</a:t>
            </a:r>
          </a:p>
        </p:txBody>
      </p:sp>
    </p:spTree>
    <p:extLst>
      <p:ext uri="{BB962C8B-B14F-4D97-AF65-F5344CB8AC3E}">
        <p14:creationId xmlns:p14="http://schemas.microsoft.com/office/powerpoint/2010/main" val="3062571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B2E99CA-AF07-4A55-9178-A063E7C3A134}"/>
              </a:ext>
            </a:extLst>
          </p:cNvPr>
          <p:cNvSpPr/>
          <p:nvPr/>
        </p:nvSpPr>
        <p:spPr>
          <a:xfrm>
            <a:off x="0" y="112142"/>
            <a:ext cx="9144000" cy="2062103"/>
          </a:xfrm>
          <a:prstGeom prst="rect">
            <a:avLst/>
          </a:prstGeom>
        </p:spPr>
        <p:txBody>
          <a:bodyPr wrap="square">
            <a:spAutoFit/>
          </a:bodyPr>
          <a:lstStyle/>
          <a:p>
            <a:r>
              <a:rPr lang="en-US" sz="3200" dirty="0"/>
              <a:t>You shall not take vengeance or </a:t>
            </a:r>
            <a:r>
              <a:rPr lang="en-US" sz="3200" b="1" dirty="0">
                <a:solidFill>
                  <a:srgbClr val="0070C0"/>
                </a:solidFill>
              </a:rPr>
              <a:t>bear a grudge </a:t>
            </a:r>
            <a:r>
              <a:rPr lang="en-US" sz="3200" dirty="0"/>
              <a:t>against the sons of your own people, but you shall love your neighbor as yourself: I am the </a:t>
            </a:r>
            <a:r>
              <a:rPr lang="en-US" sz="3200" cap="small" dirty="0"/>
              <a:t>Lord</a:t>
            </a:r>
            <a:r>
              <a:rPr lang="en-US" sz="3200" dirty="0"/>
              <a:t>.</a:t>
            </a:r>
          </a:p>
          <a:p>
            <a:r>
              <a:rPr lang="en-US" sz="3200" i="1" dirty="0"/>
              <a:t>														Leviticus 19:18</a:t>
            </a:r>
          </a:p>
        </p:txBody>
      </p:sp>
    </p:spTree>
    <p:extLst>
      <p:ext uri="{BB962C8B-B14F-4D97-AF65-F5344CB8AC3E}">
        <p14:creationId xmlns:p14="http://schemas.microsoft.com/office/powerpoint/2010/main" val="2462165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B2E99CA-AF07-4A55-9178-A063E7C3A134}"/>
              </a:ext>
            </a:extLst>
          </p:cNvPr>
          <p:cNvSpPr/>
          <p:nvPr/>
        </p:nvSpPr>
        <p:spPr>
          <a:xfrm>
            <a:off x="0" y="112142"/>
            <a:ext cx="9144000" cy="2062103"/>
          </a:xfrm>
          <a:prstGeom prst="rect">
            <a:avLst/>
          </a:prstGeom>
        </p:spPr>
        <p:txBody>
          <a:bodyPr wrap="square">
            <a:spAutoFit/>
          </a:bodyPr>
          <a:lstStyle/>
          <a:p>
            <a:r>
              <a:rPr lang="en-US" sz="3200" b="1" dirty="0">
                <a:solidFill>
                  <a:srgbClr val="0070C0"/>
                </a:solidFill>
              </a:rPr>
              <a:t>You shall not take vengeance </a:t>
            </a:r>
            <a:r>
              <a:rPr lang="en-US" sz="3200" dirty="0"/>
              <a:t>or bear a grudge against the sons of your own people, but you shall love your neighbor as yourself: I am the </a:t>
            </a:r>
            <a:r>
              <a:rPr lang="en-US" sz="3200" cap="small" dirty="0"/>
              <a:t>Lord</a:t>
            </a:r>
            <a:r>
              <a:rPr lang="en-US" sz="3200" dirty="0"/>
              <a:t>.</a:t>
            </a:r>
          </a:p>
          <a:p>
            <a:r>
              <a:rPr lang="en-US" sz="3200" i="1" dirty="0"/>
              <a:t>														Leviticus 19:18</a:t>
            </a:r>
          </a:p>
        </p:txBody>
      </p:sp>
      <p:sp>
        <p:nvSpPr>
          <p:cNvPr id="3" name="Rectangle 2">
            <a:extLst>
              <a:ext uri="{FF2B5EF4-FFF2-40B4-BE49-F238E27FC236}">
                <a16:creationId xmlns:a16="http://schemas.microsoft.com/office/drawing/2014/main" id="{C349F010-6EF7-491F-A779-D2A159D9D4C0}"/>
              </a:ext>
            </a:extLst>
          </p:cNvPr>
          <p:cNvSpPr/>
          <p:nvPr/>
        </p:nvSpPr>
        <p:spPr>
          <a:xfrm>
            <a:off x="145774" y="2828836"/>
            <a:ext cx="8852452" cy="2554545"/>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en-US" sz="3200" b="1" baseline="30000" dirty="0">
                <a:solidFill>
                  <a:schemeClr val="bg1"/>
                </a:solidFill>
                <a:latin typeface="&amp;quot"/>
              </a:rPr>
              <a:t>1 </a:t>
            </a:r>
            <a:r>
              <a:rPr lang="en-US" sz="3200" dirty="0">
                <a:solidFill>
                  <a:schemeClr val="bg1"/>
                </a:solidFill>
                <a:latin typeface="&amp;quot"/>
              </a:rPr>
              <a:t>O </a:t>
            </a:r>
            <a:r>
              <a:rPr lang="en-US" sz="3200" cap="small" dirty="0">
                <a:solidFill>
                  <a:schemeClr val="bg1"/>
                </a:solidFill>
                <a:latin typeface="&amp;quot"/>
              </a:rPr>
              <a:t>Lord</a:t>
            </a:r>
            <a:r>
              <a:rPr lang="en-US" sz="3200" dirty="0">
                <a:solidFill>
                  <a:schemeClr val="bg1"/>
                </a:solidFill>
                <a:latin typeface="&amp;quot"/>
              </a:rPr>
              <a:t>, God of vengeance,</a:t>
            </a:r>
            <a:br>
              <a:rPr lang="en-US" sz="3200" dirty="0">
                <a:solidFill>
                  <a:schemeClr val="bg1"/>
                </a:solidFill>
              </a:rPr>
            </a:br>
            <a:r>
              <a:rPr lang="en-US" sz="3200" dirty="0">
                <a:solidFill>
                  <a:schemeClr val="bg1"/>
                </a:solidFill>
                <a:latin typeface="Courier New" panose="02070309020205020404" pitchFamily="49" charset="0"/>
              </a:rPr>
              <a:t>    </a:t>
            </a:r>
            <a:r>
              <a:rPr lang="en-US" sz="3200" dirty="0">
                <a:solidFill>
                  <a:schemeClr val="bg1"/>
                </a:solidFill>
                <a:latin typeface="&amp;quot"/>
              </a:rPr>
              <a:t>O God of vengeance, shine forth!</a:t>
            </a:r>
            <a:br>
              <a:rPr lang="en-US" sz="3200" dirty="0">
                <a:solidFill>
                  <a:schemeClr val="bg1"/>
                </a:solidFill>
              </a:rPr>
            </a:br>
            <a:r>
              <a:rPr lang="en-US" sz="3200" b="1" baseline="30000" dirty="0">
                <a:solidFill>
                  <a:schemeClr val="bg1"/>
                </a:solidFill>
                <a:latin typeface="&amp;quot"/>
              </a:rPr>
              <a:t>2 </a:t>
            </a:r>
            <a:r>
              <a:rPr lang="en-US" sz="3200" dirty="0">
                <a:solidFill>
                  <a:schemeClr val="bg1"/>
                </a:solidFill>
                <a:latin typeface="&amp;quot"/>
              </a:rPr>
              <a:t>Rise up, O judge of the earth;</a:t>
            </a:r>
            <a:br>
              <a:rPr lang="en-US" sz="3200" dirty="0">
                <a:solidFill>
                  <a:schemeClr val="bg1"/>
                </a:solidFill>
              </a:rPr>
            </a:br>
            <a:r>
              <a:rPr lang="en-US" sz="3200" dirty="0">
                <a:solidFill>
                  <a:schemeClr val="bg1"/>
                </a:solidFill>
                <a:latin typeface="Courier New" panose="02070309020205020404" pitchFamily="49" charset="0"/>
              </a:rPr>
              <a:t>    </a:t>
            </a:r>
            <a:r>
              <a:rPr lang="en-US" sz="3200" dirty="0">
                <a:solidFill>
                  <a:schemeClr val="bg1"/>
                </a:solidFill>
                <a:latin typeface="&amp;quot"/>
              </a:rPr>
              <a:t>repay to the proud what they deserve!</a:t>
            </a:r>
          </a:p>
          <a:p>
            <a:r>
              <a:rPr lang="en-US" sz="3200" dirty="0">
                <a:solidFill>
                  <a:schemeClr val="bg1"/>
                </a:solidFill>
                <a:latin typeface="&amp;quot"/>
              </a:rPr>
              <a:t>														</a:t>
            </a:r>
            <a:r>
              <a:rPr lang="en-US" sz="3200" i="1" dirty="0">
                <a:solidFill>
                  <a:schemeClr val="bg1"/>
                </a:solidFill>
                <a:latin typeface="&amp;quot"/>
              </a:rPr>
              <a:t>Psalm 94:1-2</a:t>
            </a:r>
            <a:endParaRPr lang="en-US" sz="3200" i="1" dirty="0">
              <a:solidFill>
                <a:schemeClr val="bg1"/>
              </a:solidFill>
            </a:endParaRPr>
          </a:p>
        </p:txBody>
      </p:sp>
    </p:spTree>
    <p:extLst>
      <p:ext uri="{BB962C8B-B14F-4D97-AF65-F5344CB8AC3E}">
        <p14:creationId xmlns:p14="http://schemas.microsoft.com/office/powerpoint/2010/main" val="509674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B2E99CA-AF07-4A55-9178-A063E7C3A134}"/>
              </a:ext>
            </a:extLst>
          </p:cNvPr>
          <p:cNvSpPr/>
          <p:nvPr/>
        </p:nvSpPr>
        <p:spPr>
          <a:xfrm>
            <a:off x="0" y="0"/>
            <a:ext cx="9144000" cy="2062103"/>
          </a:xfrm>
          <a:prstGeom prst="rect">
            <a:avLst/>
          </a:prstGeom>
        </p:spPr>
        <p:txBody>
          <a:bodyPr wrap="square">
            <a:spAutoFit/>
          </a:bodyPr>
          <a:lstStyle/>
          <a:p>
            <a:r>
              <a:rPr lang="en-US" sz="3200" dirty="0"/>
              <a:t>You shall not take vengeance or bear a grudge against the sons of your own people, but </a:t>
            </a:r>
            <a:r>
              <a:rPr lang="en-US" sz="3200" b="1" dirty="0">
                <a:solidFill>
                  <a:srgbClr val="0070C0"/>
                </a:solidFill>
              </a:rPr>
              <a:t>you shall love your neighbor </a:t>
            </a:r>
            <a:r>
              <a:rPr lang="en-US" sz="3200" b="1" u="sng" dirty="0">
                <a:solidFill>
                  <a:srgbClr val="0070C0"/>
                </a:solidFill>
              </a:rPr>
              <a:t>as yourself</a:t>
            </a:r>
            <a:r>
              <a:rPr lang="en-US" sz="3200" dirty="0"/>
              <a:t>: I am the </a:t>
            </a:r>
            <a:r>
              <a:rPr lang="en-US" sz="3200" cap="small" dirty="0"/>
              <a:t>Lord</a:t>
            </a:r>
            <a:r>
              <a:rPr lang="en-US" sz="3200" dirty="0"/>
              <a:t>.</a:t>
            </a:r>
          </a:p>
          <a:p>
            <a:r>
              <a:rPr lang="en-US" sz="3200" i="1" dirty="0"/>
              <a:t>														Leviticus 19:18</a:t>
            </a:r>
          </a:p>
        </p:txBody>
      </p:sp>
    </p:spTree>
    <p:extLst>
      <p:ext uri="{BB962C8B-B14F-4D97-AF65-F5344CB8AC3E}">
        <p14:creationId xmlns:p14="http://schemas.microsoft.com/office/powerpoint/2010/main" val="127004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8514B9E-3965-4CA2-859E-13EC580FC76F}"/>
              </a:ext>
            </a:extLst>
          </p:cNvPr>
          <p:cNvSpPr/>
          <p:nvPr/>
        </p:nvSpPr>
        <p:spPr>
          <a:xfrm>
            <a:off x="0" y="0"/>
            <a:ext cx="9144000" cy="6001643"/>
          </a:xfrm>
          <a:prstGeom prst="rect">
            <a:avLst/>
          </a:prstGeom>
        </p:spPr>
        <p:txBody>
          <a:bodyPr wrap="square">
            <a:spAutoFit/>
          </a:bodyPr>
          <a:lstStyle/>
          <a:p>
            <a:r>
              <a:rPr lang="en-US" sz="3200" b="1" baseline="30000" dirty="0">
                <a:solidFill>
                  <a:srgbClr val="000000"/>
                </a:solidFill>
                <a:latin typeface="&amp;quot"/>
              </a:rPr>
              <a:t>34 </a:t>
            </a:r>
            <a:r>
              <a:rPr lang="en-US" sz="3200" dirty="0">
                <a:solidFill>
                  <a:srgbClr val="000000"/>
                </a:solidFill>
                <a:latin typeface="&amp;quot"/>
              </a:rPr>
              <a:t>But when the Pharisees heard that he had silenced the Sadducees, they gathered together.</a:t>
            </a:r>
            <a:r>
              <a:rPr lang="en-US" sz="3200" dirty="0">
                <a:solidFill>
                  <a:srgbClr val="000000"/>
                </a:solidFill>
                <a:latin typeface="Helvetica Neue"/>
              </a:rPr>
              <a:t> </a:t>
            </a:r>
            <a:r>
              <a:rPr lang="en-US" sz="3200" b="1" baseline="30000" dirty="0">
                <a:solidFill>
                  <a:srgbClr val="000000"/>
                </a:solidFill>
                <a:latin typeface="&amp;quot"/>
              </a:rPr>
              <a:t>35 </a:t>
            </a:r>
            <a:r>
              <a:rPr lang="en-US" sz="3200" dirty="0">
                <a:solidFill>
                  <a:srgbClr val="000000"/>
                </a:solidFill>
                <a:latin typeface="&amp;quot"/>
              </a:rPr>
              <a:t>And one of them, a lawyer, asked him a question to test him.</a:t>
            </a:r>
            <a:r>
              <a:rPr lang="en-US" sz="3200" dirty="0">
                <a:solidFill>
                  <a:srgbClr val="000000"/>
                </a:solidFill>
                <a:latin typeface="Helvetica Neue"/>
              </a:rPr>
              <a:t> </a:t>
            </a:r>
            <a:r>
              <a:rPr lang="en-US" sz="3200" b="1" baseline="30000" dirty="0">
                <a:solidFill>
                  <a:srgbClr val="000000"/>
                </a:solidFill>
                <a:latin typeface="&amp;quot"/>
              </a:rPr>
              <a:t>36 </a:t>
            </a:r>
            <a:r>
              <a:rPr lang="en-US" sz="3200" dirty="0">
                <a:solidFill>
                  <a:srgbClr val="000000"/>
                </a:solidFill>
                <a:latin typeface="&amp;quot"/>
              </a:rPr>
              <a:t>“Teacher, which is the great commandment in the Law?”</a:t>
            </a:r>
            <a:r>
              <a:rPr lang="en-US" sz="3200" dirty="0">
                <a:solidFill>
                  <a:srgbClr val="000000"/>
                </a:solidFill>
                <a:latin typeface="Helvetica Neue"/>
              </a:rPr>
              <a:t> </a:t>
            </a:r>
            <a:r>
              <a:rPr lang="en-US" sz="3200" b="1" baseline="30000" dirty="0">
                <a:solidFill>
                  <a:srgbClr val="000000"/>
                </a:solidFill>
                <a:latin typeface="&amp;quot"/>
              </a:rPr>
              <a:t>37 </a:t>
            </a:r>
            <a:r>
              <a:rPr lang="en-US" sz="3200" dirty="0">
                <a:solidFill>
                  <a:srgbClr val="000000"/>
                </a:solidFill>
                <a:latin typeface="&amp;quot"/>
              </a:rPr>
              <a:t>And he said to him, “You shall love the Lord your God with all your heart and with all your soul and with all your mind.</a:t>
            </a:r>
            <a:r>
              <a:rPr lang="en-US" sz="3200" dirty="0">
                <a:solidFill>
                  <a:srgbClr val="000000"/>
                </a:solidFill>
                <a:latin typeface="Helvetica Neue"/>
              </a:rPr>
              <a:t> </a:t>
            </a:r>
            <a:r>
              <a:rPr lang="en-US" sz="3200" b="1" baseline="30000" dirty="0">
                <a:solidFill>
                  <a:srgbClr val="000000"/>
                </a:solidFill>
                <a:latin typeface="&amp;quot"/>
              </a:rPr>
              <a:t>38 </a:t>
            </a:r>
            <a:r>
              <a:rPr lang="en-US" sz="3200" dirty="0">
                <a:solidFill>
                  <a:srgbClr val="000000"/>
                </a:solidFill>
                <a:latin typeface="&amp;quot"/>
              </a:rPr>
              <a:t>This is the great and first commandment.</a:t>
            </a:r>
            <a:r>
              <a:rPr lang="en-US" sz="3200" dirty="0">
                <a:solidFill>
                  <a:srgbClr val="000000"/>
                </a:solidFill>
                <a:latin typeface="Helvetica Neue"/>
              </a:rPr>
              <a:t> </a:t>
            </a:r>
            <a:r>
              <a:rPr lang="en-US" sz="3200" b="1" baseline="30000" dirty="0">
                <a:solidFill>
                  <a:srgbClr val="000000"/>
                </a:solidFill>
                <a:latin typeface="&amp;quot"/>
              </a:rPr>
              <a:t>39 </a:t>
            </a:r>
            <a:r>
              <a:rPr lang="en-US" sz="3200" dirty="0">
                <a:solidFill>
                  <a:srgbClr val="000000"/>
                </a:solidFill>
                <a:latin typeface="&amp;quot"/>
              </a:rPr>
              <a:t>And a second is like it: You shall love your neighbor as yourself.</a:t>
            </a:r>
            <a:r>
              <a:rPr lang="en-US" sz="3200" dirty="0">
                <a:solidFill>
                  <a:srgbClr val="000000"/>
                </a:solidFill>
                <a:latin typeface="Helvetica Neue"/>
              </a:rPr>
              <a:t> </a:t>
            </a:r>
            <a:r>
              <a:rPr lang="en-US" sz="3200" b="1" baseline="30000" dirty="0">
                <a:solidFill>
                  <a:srgbClr val="000000"/>
                </a:solidFill>
                <a:latin typeface="&amp;quot"/>
              </a:rPr>
              <a:t>40 </a:t>
            </a:r>
            <a:r>
              <a:rPr lang="en-US" sz="3200" dirty="0">
                <a:solidFill>
                  <a:srgbClr val="000000"/>
                </a:solidFill>
                <a:latin typeface="&amp;quot"/>
              </a:rPr>
              <a:t>On these two commandments depend all the Law and the Prophets.”</a:t>
            </a:r>
          </a:p>
          <a:p>
            <a:r>
              <a:rPr lang="en-US" sz="3200" dirty="0">
                <a:solidFill>
                  <a:srgbClr val="000000"/>
                </a:solidFill>
                <a:latin typeface="&amp;quot"/>
              </a:rPr>
              <a:t>												</a:t>
            </a:r>
            <a:r>
              <a:rPr lang="en-US" sz="3200" i="1" dirty="0">
                <a:solidFill>
                  <a:srgbClr val="000000"/>
                </a:solidFill>
                <a:latin typeface="&amp;quot"/>
              </a:rPr>
              <a:t>Matthew 22:34-40</a:t>
            </a:r>
            <a:endParaRPr lang="en-US" sz="3200" i="1" dirty="0"/>
          </a:p>
        </p:txBody>
      </p:sp>
    </p:spTree>
    <p:extLst>
      <p:ext uri="{BB962C8B-B14F-4D97-AF65-F5344CB8AC3E}">
        <p14:creationId xmlns:p14="http://schemas.microsoft.com/office/powerpoint/2010/main" val="3915617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8514B9E-3965-4CA2-859E-13EC580FC76F}"/>
              </a:ext>
            </a:extLst>
          </p:cNvPr>
          <p:cNvSpPr/>
          <p:nvPr/>
        </p:nvSpPr>
        <p:spPr>
          <a:xfrm>
            <a:off x="0" y="0"/>
            <a:ext cx="9144000" cy="6001643"/>
          </a:xfrm>
          <a:prstGeom prst="rect">
            <a:avLst/>
          </a:prstGeom>
        </p:spPr>
        <p:txBody>
          <a:bodyPr wrap="square">
            <a:spAutoFit/>
          </a:bodyPr>
          <a:lstStyle/>
          <a:p>
            <a:r>
              <a:rPr lang="en-US" sz="3200" b="1" baseline="30000" dirty="0">
                <a:solidFill>
                  <a:srgbClr val="000000"/>
                </a:solidFill>
                <a:latin typeface="&amp;quot"/>
              </a:rPr>
              <a:t>34 </a:t>
            </a:r>
            <a:r>
              <a:rPr lang="en-US" sz="3200" dirty="0">
                <a:solidFill>
                  <a:srgbClr val="000000"/>
                </a:solidFill>
                <a:latin typeface="&amp;quot"/>
              </a:rPr>
              <a:t>But when the Pharisees heard that he had silenced the Sadducees, they gathered together.</a:t>
            </a:r>
            <a:r>
              <a:rPr lang="en-US" sz="3200" dirty="0">
                <a:solidFill>
                  <a:srgbClr val="000000"/>
                </a:solidFill>
                <a:latin typeface="Helvetica Neue"/>
              </a:rPr>
              <a:t> </a:t>
            </a:r>
            <a:r>
              <a:rPr lang="en-US" sz="3200" b="1" baseline="30000" dirty="0">
                <a:solidFill>
                  <a:srgbClr val="000000"/>
                </a:solidFill>
                <a:latin typeface="&amp;quot"/>
              </a:rPr>
              <a:t>35 </a:t>
            </a:r>
            <a:r>
              <a:rPr lang="en-US" sz="3200" dirty="0">
                <a:solidFill>
                  <a:srgbClr val="000000"/>
                </a:solidFill>
                <a:latin typeface="&amp;quot"/>
              </a:rPr>
              <a:t>And one of them, a lawyer, asked him a question to test him.</a:t>
            </a:r>
            <a:r>
              <a:rPr lang="en-US" sz="3200" dirty="0">
                <a:solidFill>
                  <a:srgbClr val="000000"/>
                </a:solidFill>
                <a:latin typeface="Helvetica Neue"/>
              </a:rPr>
              <a:t> </a:t>
            </a:r>
            <a:r>
              <a:rPr lang="en-US" sz="3200" b="1" baseline="30000" dirty="0">
                <a:solidFill>
                  <a:srgbClr val="000000"/>
                </a:solidFill>
                <a:latin typeface="&amp;quot"/>
              </a:rPr>
              <a:t>36 </a:t>
            </a:r>
            <a:r>
              <a:rPr lang="en-US" sz="3200" dirty="0">
                <a:solidFill>
                  <a:srgbClr val="000000"/>
                </a:solidFill>
                <a:latin typeface="&amp;quot"/>
              </a:rPr>
              <a:t>“Teacher, </a:t>
            </a:r>
            <a:r>
              <a:rPr lang="en-US" sz="3200" u="sng" dirty="0">
                <a:solidFill>
                  <a:srgbClr val="000000"/>
                </a:solidFill>
                <a:latin typeface="&amp;quot"/>
              </a:rPr>
              <a:t>which is the great commandment</a:t>
            </a:r>
            <a:r>
              <a:rPr lang="en-US" sz="3200" dirty="0">
                <a:solidFill>
                  <a:srgbClr val="000000"/>
                </a:solidFill>
                <a:latin typeface="&amp;quot"/>
              </a:rPr>
              <a:t> in the Law?”</a:t>
            </a:r>
            <a:r>
              <a:rPr lang="en-US" sz="3200" dirty="0">
                <a:solidFill>
                  <a:srgbClr val="000000"/>
                </a:solidFill>
                <a:latin typeface="Helvetica Neue"/>
              </a:rPr>
              <a:t> </a:t>
            </a:r>
            <a:r>
              <a:rPr lang="en-US" sz="3200" b="1" baseline="30000" dirty="0">
                <a:solidFill>
                  <a:srgbClr val="000000"/>
                </a:solidFill>
                <a:latin typeface="&amp;quot"/>
              </a:rPr>
              <a:t>37 </a:t>
            </a:r>
            <a:r>
              <a:rPr lang="en-US" sz="3200" dirty="0">
                <a:solidFill>
                  <a:srgbClr val="000000"/>
                </a:solidFill>
                <a:latin typeface="&amp;quot"/>
              </a:rPr>
              <a:t>And he said to him, “You shall love the Lord your God with all your heart and with all your soul and with all your mind.</a:t>
            </a:r>
            <a:r>
              <a:rPr lang="en-US" sz="3200" dirty="0">
                <a:solidFill>
                  <a:srgbClr val="000000"/>
                </a:solidFill>
                <a:latin typeface="Helvetica Neue"/>
              </a:rPr>
              <a:t> </a:t>
            </a:r>
            <a:r>
              <a:rPr lang="en-US" sz="3200" b="1" baseline="30000" dirty="0">
                <a:solidFill>
                  <a:srgbClr val="000000"/>
                </a:solidFill>
                <a:latin typeface="&amp;quot"/>
              </a:rPr>
              <a:t>38 </a:t>
            </a:r>
            <a:r>
              <a:rPr lang="en-US" sz="3200" dirty="0">
                <a:solidFill>
                  <a:srgbClr val="000000"/>
                </a:solidFill>
                <a:latin typeface="&amp;quot"/>
              </a:rPr>
              <a:t>This is the great and first commandment.</a:t>
            </a:r>
            <a:r>
              <a:rPr lang="en-US" sz="3200" dirty="0">
                <a:solidFill>
                  <a:srgbClr val="000000"/>
                </a:solidFill>
                <a:latin typeface="Helvetica Neue"/>
              </a:rPr>
              <a:t> </a:t>
            </a:r>
            <a:r>
              <a:rPr lang="en-US" sz="3200" b="1" baseline="30000" dirty="0">
                <a:solidFill>
                  <a:srgbClr val="000000"/>
                </a:solidFill>
                <a:latin typeface="&amp;quot"/>
              </a:rPr>
              <a:t>39 </a:t>
            </a:r>
            <a:r>
              <a:rPr lang="en-US" sz="3200" dirty="0">
                <a:solidFill>
                  <a:srgbClr val="000000"/>
                </a:solidFill>
                <a:latin typeface="&amp;quot"/>
              </a:rPr>
              <a:t>And a second is like it: You shall love your neighbor as yourself.</a:t>
            </a:r>
            <a:r>
              <a:rPr lang="en-US" sz="3200" dirty="0">
                <a:solidFill>
                  <a:srgbClr val="000000"/>
                </a:solidFill>
                <a:latin typeface="Helvetica Neue"/>
              </a:rPr>
              <a:t> </a:t>
            </a:r>
            <a:r>
              <a:rPr lang="en-US" sz="3200" b="1" baseline="30000" dirty="0">
                <a:solidFill>
                  <a:srgbClr val="000000"/>
                </a:solidFill>
                <a:latin typeface="&amp;quot"/>
              </a:rPr>
              <a:t>40 </a:t>
            </a:r>
            <a:r>
              <a:rPr lang="en-US" sz="3200" dirty="0">
                <a:solidFill>
                  <a:srgbClr val="000000"/>
                </a:solidFill>
                <a:latin typeface="&amp;quot"/>
              </a:rPr>
              <a:t>On these two commandments depend all the Law and the Prophets.”</a:t>
            </a:r>
          </a:p>
          <a:p>
            <a:r>
              <a:rPr lang="en-US" sz="3200" dirty="0">
                <a:solidFill>
                  <a:srgbClr val="000000"/>
                </a:solidFill>
                <a:latin typeface="&amp;quot"/>
              </a:rPr>
              <a:t>												</a:t>
            </a:r>
            <a:r>
              <a:rPr lang="en-US" sz="3200" i="1" dirty="0">
                <a:solidFill>
                  <a:srgbClr val="000000"/>
                </a:solidFill>
                <a:latin typeface="&amp;quot"/>
              </a:rPr>
              <a:t>Matthew 22:34-40</a:t>
            </a:r>
            <a:endParaRPr lang="en-US" sz="3200" i="1" dirty="0"/>
          </a:p>
        </p:txBody>
      </p:sp>
    </p:spTree>
    <p:extLst>
      <p:ext uri="{BB962C8B-B14F-4D97-AF65-F5344CB8AC3E}">
        <p14:creationId xmlns:p14="http://schemas.microsoft.com/office/powerpoint/2010/main" val="1190816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8514B9E-3965-4CA2-859E-13EC580FC76F}"/>
              </a:ext>
            </a:extLst>
          </p:cNvPr>
          <p:cNvSpPr/>
          <p:nvPr/>
        </p:nvSpPr>
        <p:spPr>
          <a:xfrm>
            <a:off x="0" y="0"/>
            <a:ext cx="9144000" cy="6001643"/>
          </a:xfrm>
          <a:prstGeom prst="rect">
            <a:avLst/>
          </a:prstGeom>
        </p:spPr>
        <p:txBody>
          <a:bodyPr wrap="square">
            <a:spAutoFit/>
          </a:bodyPr>
          <a:lstStyle/>
          <a:p>
            <a:r>
              <a:rPr lang="en-US" sz="3200" b="1" baseline="30000" dirty="0">
                <a:solidFill>
                  <a:srgbClr val="000000"/>
                </a:solidFill>
                <a:latin typeface="&amp;quot"/>
              </a:rPr>
              <a:t>34 </a:t>
            </a:r>
            <a:r>
              <a:rPr lang="en-US" sz="3200" dirty="0">
                <a:solidFill>
                  <a:srgbClr val="000000"/>
                </a:solidFill>
                <a:latin typeface="&amp;quot"/>
              </a:rPr>
              <a:t>But when the Pharisees heard that he had silenced the Sadducees, they gathered together.</a:t>
            </a:r>
            <a:r>
              <a:rPr lang="en-US" sz="3200" dirty="0">
                <a:solidFill>
                  <a:srgbClr val="000000"/>
                </a:solidFill>
                <a:latin typeface="Helvetica Neue"/>
              </a:rPr>
              <a:t> </a:t>
            </a:r>
            <a:r>
              <a:rPr lang="en-US" sz="3200" b="1" baseline="30000" dirty="0">
                <a:solidFill>
                  <a:srgbClr val="000000"/>
                </a:solidFill>
                <a:latin typeface="&amp;quot"/>
              </a:rPr>
              <a:t>35 </a:t>
            </a:r>
            <a:r>
              <a:rPr lang="en-US" sz="3200" dirty="0">
                <a:solidFill>
                  <a:srgbClr val="000000"/>
                </a:solidFill>
                <a:latin typeface="&amp;quot"/>
              </a:rPr>
              <a:t>And one of them, a lawyer, asked him a question to test him.</a:t>
            </a:r>
            <a:r>
              <a:rPr lang="en-US" sz="3200" dirty="0">
                <a:solidFill>
                  <a:srgbClr val="000000"/>
                </a:solidFill>
                <a:latin typeface="Helvetica Neue"/>
              </a:rPr>
              <a:t> </a:t>
            </a:r>
            <a:r>
              <a:rPr lang="en-US" sz="3200" b="1" baseline="30000" dirty="0">
                <a:solidFill>
                  <a:srgbClr val="000000"/>
                </a:solidFill>
                <a:latin typeface="&amp;quot"/>
              </a:rPr>
              <a:t>36 </a:t>
            </a:r>
            <a:r>
              <a:rPr lang="en-US" sz="3200" dirty="0">
                <a:solidFill>
                  <a:srgbClr val="000000"/>
                </a:solidFill>
                <a:latin typeface="&amp;quot"/>
              </a:rPr>
              <a:t>“Teacher, which is the great commandment in the Law?”</a:t>
            </a:r>
            <a:r>
              <a:rPr lang="en-US" sz="3200" dirty="0">
                <a:solidFill>
                  <a:srgbClr val="000000"/>
                </a:solidFill>
                <a:latin typeface="Helvetica Neue"/>
              </a:rPr>
              <a:t> </a:t>
            </a:r>
            <a:r>
              <a:rPr lang="en-US" sz="3200" b="1" baseline="30000" dirty="0">
                <a:solidFill>
                  <a:srgbClr val="000000"/>
                </a:solidFill>
                <a:latin typeface="&amp;quot"/>
              </a:rPr>
              <a:t>37 </a:t>
            </a:r>
            <a:r>
              <a:rPr lang="en-US" sz="3200" dirty="0">
                <a:solidFill>
                  <a:srgbClr val="000000"/>
                </a:solidFill>
                <a:latin typeface="&amp;quot"/>
              </a:rPr>
              <a:t>And he said to him, “</a:t>
            </a:r>
            <a:r>
              <a:rPr lang="en-US" sz="3200" b="1" dirty="0">
                <a:solidFill>
                  <a:srgbClr val="0070C0"/>
                </a:solidFill>
                <a:latin typeface="&amp;quot"/>
              </a:rPr>
              <a:t>You shall love the Lord your God with all your heart and with all your soul and with all your mind</a:t>
            </a:r>
            <a:r>
              <a:rPr lang="en-US" sz="3200" dirty="0">
                <a:solidFill>
                  <a:srgbClr val="000000"/>
                </a:solidFill>
                <a:latin typeface="&amp;quot"/>
              </a:rPr>
              <a:t>.</a:t>
            </a:r>
            <a:r>
              <a:rPr lang="en-US" sz="3200" dirty="0">
                <a:solidFill>
                  <a:srgbClr val="000000"/>
                </a:solidFill>
                <a:latin typeface="Helvetica Neue"/>
              </a:rPr>
              <a:t> </a:t>
            </a:r>
            <a:r>
              <a:rPr lang="en-US" sz="3200" b="1" baseline="30000" dirty="0">
                <a:solidFill>
                  <a:srgbClr val="000000"/>
                </a:solidFill>
                <a:latin typeface="&amp;quot"/>
              </a:rPr>
              <a:t>38 </a:t>
            </a:r>
            <a:r>
              <a:rPr lang="en-US" sz="3200" dirty="0">
                <a:solidFill>
                  <a:srgbClr val="000000"/>
                </a:solidFill>
                <a:latin typeface="&amp;quot"/>
              </a:rPr>
              <a:t>This is the great and first commandment.</a:t>
            </a:r>
            <a:r>
              <a:rPr lang="en-US" sz="3200" dirty="0">
                <a:solidFill>
                  <a:srgbClr val="000000"/>
                </a:solidFill>
                <a:latin typeface="Helvetica Neue"/>
              </a:rPr>
              <a:t> </a:t>
            </a:r>
            <a:r>
              <a:rPr lang="en-US" sz="3200" b="1" baseline="30000" dirty="0">
                <a:solidFill>
                  <a:srgbClr val="000000"/>
                </a:solidFill>
                <a:latin typeface="&amp;quot"/>
              </a:rPr>
              <a:t>39 </a:t>
            </a:r>
            <a:r>
              <a:rPr lang="en-US" sz="3200" dirty="0">
                <a:solidFill>
                  <a:srgbClr val="000000"/>
                </a:solidFill>
                <a:latin typeface="&amp;quot"/>
              </a:rPr>
              <a:t>And a second is like it: You shall love your neighbor as yourself.</a:t>
            </a:r>
            <a:r>
              <a:rPr lang="en-US" sz="3200" dirty="0">
                <a:solidFill>
                  <a:srgbClr val="000000"/>
                </a:solidFill>
                <a:latin typeface="Helvetica Neue"/>
              </a:rPr>
              <a:t> </a:t>
            </a:r>
            <a:r>
              <a:rPr lang="en-US" sz="3200" b="1" baseline="30000" dirty="0">
                <a:solidFill>
                  <a:srgbClr val="000000"/>
                </a:solidFill>
                <a:latin typeface="&amp;quot"/>
              </a:rPr>
              <a:t>40 </a:t>
            </a:r>
            <a:r>
              <a:rPr lang="en-US" sz="3200" dirty="0">
                <a:solidFill>
                  <a:srgbClr val="000000"/>
                </a:solidFill>
                <a:latin typeface="&amp;quot"/>
              </a:rPr>
              <a:t>On these two commandments depend all the Law and the Prophets.”</a:t>
            </a:r>
          </a:p>
          <a:p>
            <a:r>
              <a:rPr lang="en-US" sz="3200" dirty="0">
                <a:solidFill>
                  <a:srgbClr val="000000"/>
                </a:solidFill>
                <a:latin typeface="&amp;quot"/>
              </a:rPr>
              <a:t>												</a:t>
            </a:r>
            <a:r>
              <a:rPr lang="en-US" sz="3200" i="1" dirty="0">
                <a:solidFill>
                  <a:srgbClr val="000000"/>
                </a:solidFill>
                <a:latin typeface="&amp;quot"/>
              </a:rPr>
              <a:t>Matthew 22:34-40</a:t>
            </a:r>
            <a:endParaRPr lang="en-US" sz="3200" i="1" dirty="0"/>
          </a:p>
        </p:txBody>
      </p:sp>
    </p:spTree>
    <p:extLst>
      <p:ext uri="{BB962C8B-B14F-4D97-AF65-F5344CB8AC3E}">
        <p14:creationId xmlns:p14="http://schemas.microsoft.com/office/powerpoint/2010/main" val="4166538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EFF73B3-E0E3-40AD-9F08-D0AEC91FD054}"/>
              </a:ext>
            </a:extLst>
          </p:cNvPr>
          <p:cNvSpPr/>
          <p:nvPr/>
        </p:nvSpPr>
        <p:spPr>
          <a:xfrm>
            <a:off x="0" y="2397948"/>
            <a:ext cx="9144000" cy="2062103"/>
          </a:xfrm>
          <a:prstGeom prst="rect">
            <a:avLst/>
          </a:prstGeom>
        </p:spPr>
        <p:txBody>
          <a:bodyPr wrap="square">
            <a:spAutoFit/>
          </a:bodyPr>
          <a:lstStyle/>
          <a:p>
            <a:r>
              <a:rPr lang="en-US" sz="3200" dirty="0">
                <a:solidFill>
                  <a:srgbClr val="000000"/>
                </a:solidFill>
              </a:rPr>
              <a:t>In speaking of a </a:t>
            </a:r>
            <a:r>
              <a:rPr lang="en-US" sz="3200" b="1" dirty="0">
                <a:solidFill>
                  <a:srgbClr val="0070C0"/>
                </a:solidFill>
              </a:rPr>
              <a:t>new covenant</a:t>
            </a:r>
            <a:r>
              <a:rPr lang="en-US" sz="3200" dirty="0">
                <a:solidFill>
                  <a:srgbClr val="000000"/>
                </a:solidFill>
              </a:rPr>
              <a:t>, he makes the first one obsolete. And what is becoming obsolete and growing old is ready to vanish away.</a:t>
            </a:r>
          </a:p>
          <a:p>
            <a:r>
              <a:rPr lang="en-US" sz="3200" dirty="0">
                <a:solidFill>
                  <a:srgbClr val="000000"/>
                </a:solidFill>
              </a:rPr>
              <a:t>													</a:t>
            </a:r>
            <a:r>
              <a:rPr lang="en-US" sz="3200" i="1" dirty="0">
                <a:solidFill>
                  <a:srgbClr val="000000"/>
                </a:solidFill>
              </a:rPr>
              <a:t>Hebrews 8:13</a:t>
            </a:r>
            <a:endParaRPr lang="en-US" sz="3200" i="1" dirty="0"/>
          </a:p>
        </p:txBody>
      </p:sp>
    </p:spTree>
    <p:extLst>
      <p:ext uri="{BB962C8B-B14F-4D97-AF65-F5344CB8AC3E}">
        <p14:creationId xmlns:p14="http://schemas.microsoft.com/office/powerpoint/2010/main" val="2913076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8514B9E-3965-4CA2-859E-13EC580FC76F}"/>
              </a:ext>
            </a:extLst>
          </p:cNvPr>
          <p:cNvSpPr/>
          <p:nvPr/>
        </p:nvSpPr>
        <p:spPr>
          <a:xfrm>
            <a:off x="0" y="0"/>
            <a:ext cx="9144000" cy="6001643"/>
          </a:xfrm>
          <a:prstGeom prst="rect">
            <a:avLst/>
          </a:prstGeom>
        </p:spPr>
        <p:txBody>
          <a:bodyPr wrap="square">
            <a:spAutoFit/>
          </a:bodyPr>
          <a:lstStyle/>
          <a:p>
            <a:r>
              <a:rPr lang="en-US" sz="3200" b="1" baseline="30000" dirty="0">
                <a:solidFill>
                  <a:srgbClr val="000000"/>
                </a:solidFill>
                <a:latin typeface="&amp;quot"/>
              </a:rPr>
              <a:t>34 </a:t>
            </a:r>
            <a:r>
              <a:rPr lang="en-US" sz="3200" dirty="0">
                <a:solidFill>
                  <a:srgbClr val="000000"/>
                </a:solidFill>
                <a:latin typeface="&amp;quot"/>
              </a:rPr>
              <a:t>But when the Pharisees heard that he had silenced the Sadducees, they gathered together.</a:t>
            </a:r>
            <a:r>
              <a:rPr lang="en-US" sz="3200" dirty="0">
                <a:solidFill>
                  <a:srgbClr val="000000"/>
                </a:solidFill>
                <a:latin typeface="Helvetica Neue"/>
              </a:rPr>
              <a:t> </a:t>
            </a:r>
            <a:r>
              <a:rPr lang="en-US" sz="3200" b="1" baseline="30000" dirty="0">
                <a:solidFill>
                  <a:srgbClr val="000000"/>
                </a:solidFill>
                <a:latin typeface="&amp;quot"/>
              </a:rPr>
              <a:t>35 </a:t>
            </a:r>
            <a:r>
              <a:rPr lang="en-US" sz="3200" dirty="0">
                <a:solidFill>
                  <a:srgbClr val="000000"/>
                </a:solidFill>
                <a:latin typeface="&amp;quot"/>
              </a:rPr>
              <a:t>And one of them, a lawyer, asked him a question to test him.</a:t>
            </a:r>
            <a:r>
              <a:rPr lang="en-US" sz="3200" dirty="0">
                <a:solidFill>
                  <a:srgbClr val="000000"/>
                </a:solidFill>
                <a:latin typeface="Helvetica Neue"/>
              </a:rPr>
              <a:t> </a:t>
            </a:r>
            <a:r>
              <a:rPr lang="en-US" sz="3200" b="1" baseline="30000" dirty="0">
                <a:solidFill>
                  <a:srgbClr val="000000"/>
                </a:solidFill>
                <a:latin typeface="&amp;quot"/>
              </a:rPr>
              <a:t>36 </a:t>
            </a:r>
            <a:r>
              <a:rPr lang="en-US" sz="3200" dirty="0">
                <a:solidFill>
                  <a:srgbClr val="000000"/>
                </a:solidFill>
                <a:latin typeface="&amp;quot"/>
              </a:rPr>
              <a:t>“Teacher, which is the great commandment in the Law?”</a:t>
            </a:r>
            <a:r>
              <a:rPr lang="en-US" sz="3200" dirty="0">
                <a:solidFill>
                  <a:srgbClr val="000000"/>
                </a:solidFill>
                <a:latin typeface="Helvetica Neue"/>
              </a:rPr>
              <a:t> </a:t>
            </a:r>
            <a:r>
              <a:rPr lang="en-US" sz="3200" b="1" baseline="30000" dirty="0">
                <a:solidFill>
                  <a:srgbClr val="000000"/>
                </a:solidFill>
                <a:latin typeface="&amp;quot"/>
              </a:rPr>
              <a:t>37 </a:t>
            </a:r>
            <a:r>
              <a:rPr lang="en-US" sz="3200" dirty="0">
                <a:solidFill>
                  <a:srgbClr val="000000"/>
                </a:solidFill>
                <a:latin typeface="&amp;quot"/>
              </a:rPr>
              <a:t>And he said to him, “</a:t>
            </a:r>
            <a:r>
              <a:rPr lang="en-US" sz="3200" dirty="0">
                <a:latin typeface="&amp;quot"/>
              </a:rPr>
              <a:t>You shall love the Lord your God with all your heart and with all your soul and with all your mind</a:t>
            </a:r>
            <a:r>
              <a:rPr lang="en-US" sz="3200" dirty="0">
                <a:solidFill>
                  <a:srgbClr val="000000"/>
                </a:solidFill>
                <a:latin typeface="&amp;quot"/>
              </a:rPr>
              <a:t>.</a:t>
            </a:r>
            <a:r>
              <a:rPr lang="en-US" sz="3200" dirty="0">
                <a:solidFill>
                  <a:srgbClr val="000000"/>
                </a:solidFill>
                <a:latin typeface="Helvetica Neue"/>
              </a:rPr>
              <a:t> </a:t>
            </a:r>
            <a:r>
              <a:rPr lang="en-US" sz="3200" b="1" baseline="30000" dirty="0">
                <a:solidFill>
                  <a:srgbClr val="000000"/>
                </a:solidFill>
                <a:latin typeface="&amp;quot"/>
              </a:rPr>
              <a:t>38 </a:t>
            </a:r>
            <a:r>
              <a:rPr lang="en-US" sz="3200" dirty="0">
                <a:solidFill>
                  <a:srgbClr val="000000"/>
                </a:solidFill>
                <a:latin typeface="&amp;quot"/>
              </a:rPr>
              <a:t>This is the great and first commandment.</a:t>
            </a:r>
            <a:r>
              <a:rPr lang="en-US" sz="3200" dirty="0">
                <a:solidFill>
                  <a:srgbClr val="000000"/>
                </a:solidFill>
                <a:latin typeface="Helvetica Neue"/>
              </a:rPr>
              <a:t> </a:t>
            </a:r>
            <a:r>
              <a:rPr lang="en-US" sz="3200" b="1" baseline="30000" dirty="0">
                <a:solidFill>
                  <a:srgbClr val="000000"/>
                </a:solidFill>
                <a:latin typeface="&amp;quot"/>
              </a:rPr>
              <a:t>39 </a:t>
            </a:r>
            <a:r>
              <a:rPr lang="en-US" sz="3200" dirty="0">
                <a:solidFill>
                  <a:srgbClr val="000000"/>
                </a:solidFill>
                <a:latin typeface="&amp;quot"/>
              </a:rPr>
              <a:t>And </a:t>
            </a:r>
            <a:r>
              <a:rPr lang="en-US" sz="3200" b="1" dirty="0">
                <a:solidFill>
                  <a:srgbClr val="0070C0"/>
                </a:solidFill>
                <a:latin typeface="&amp;quot"/>
              </a:rPr>
              <a:t>a second is like it</a:t>
            </a:r>
            <a:r>
              <a:rPr lang="en-US" sz="3200" dirty="0">
                <a:solidFill>
                  <a:srgbClr val="000000"/>
                </a:solidFill>
                <a:latin typeface="&amp;quot"/>
              </a:rPr>
              <a:t>: You shall love your neighbor as yourself.</a:t>
            </a:r>
            <a:r>
              <a:rPr lang="en-US" sz="3200" dirty="0">
                <a:solidFill>
                  <a:srgbClr val="000000"/>
                </a:solidFill>
                <a:latin typeface="Helvetica Neue"/>
              </a:rPr>
              <a:t> </a:t>
            </a:r>
            <a:r>
              <a:rPr lang="en-US" sz="3200" b="1" baseline="30000" dirty="0">
                <a:solidFill>
                  <a:srgbClr val="000000"/>
                </a:solidFill>
                <a:latin typeface="&amp;quot"/>
              </a:rPr>
              <a:t>40 </a:t>
            </a:r>
            <a:r>
              <a:rPr lang="en-US" sz="3200" dirty="0">
                <a:solidFill>
                  <a:srgbClr val="000000"/>
                </a:solidFill>
                <a:latin typeface="&amp;quot"/>
              </a:rPr>
              <a:t>On these two commandments depend all the Law and the Prophets.”</a:t>
            </a:r>
          </a:p>
          <a:p>
            <a:r>
              <a:rPr lang="en-US" sz="3200" dirty="0">
                <a:solidFill>
                  <a:srgbClr val="000000"/>
                </a:solidFill>
                <a:latin typeface="&amp;quot"/>
              </a:rPr>
              <a:t>												</a:t>
            </a:r>
            <a:r>
              <a:rPr lang="en-US" sz="3200" i="1" dirty="0">
                <a:solidFill>
                  <a:srgbClr val="000000"/>
                </a:solidFill>
                <a:latin typeface="&amp;quot"/>
              </a:rPr>
              <a:t>Matthew 22:34-40</a:t>
            </a:r>
            <a:endParaRPr lang="en-US" sz="3200" i="1" dirty="0"/>
          </a:p>
        </p:txBody>
      </p:sp>
    </p:spTree>
    <p:extLst>
      <p:ext uri="{BB962C8B-B14F-4D97-AF65-F5344CB8AC3E}">
        <p14:creationId xmlns:p14="http://schemas.microsoft.com/office/powerpoint/2010/main" val="2105833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8514B9E-3965-4CA2-859E-13EC580FC76F}"/>
              </a:ext>
            </a:extLst>
          </p:cNvPr>
          <p:cNvSpPr/>
          <p:nvPr/>
        </p:nvSpPr>
        <p:spPr>
          <a:xfrm>
            <a:off x="0" y="0"/>
            <a:ext cx="9144000" cy="6001643"/>
          </a:xfrm>
          <a:prstGeom prst="rect">
            <a:avLst/>
          </a:prstGeom>
        </p:spPr>
        <p:txBody>
          <a:bodyPr wrap="square">
            <a:spAutoFit/>
          </a:bodyPr>
          <a:lstStyle/>
          <a:p>
            <a:r>
              <a:rPr lang="en-US" sz="3200" b="1" baseline="30000" dirty="0">
                <a:solidFill>
                  <a:srgbClr val="000000"/>
                </a:solidFill>
                <a:latin typeface="&amp;quot"/>
              </a:rPr>
              <a:t>34 </a:t>
            </a:r>
            <a:r>
              <a:rPr lang="en-US" sz="3200" dirty="0">
                <a:solidFill>
                  <a:srgbClr val="000000"/>
                </a:solidFill>
                <a:latin typeface="&amp;quot"/>
              </a:rPr>
              <a:t>But when the Pharisees heard that he had silenced the Sadducees, they gathered together.</a:t>
            </a:r>
            <a:r>
              <a:rPr lang="en-US" sz="3200" dirty="0">
                <a:solidFill>
                  <a:srgbClr val="000000"/>
                </a:solidFill>
                <a:latin typeface="Helvetica Neue"/>
              </a:rPr>
              <a:t> </a:t>
            </a:r>
            <a:r>
              <a:rPr lang="en-US" sz="3200" b="1" baseline="30000" dirty="0">
                <a:solidFill>
                  <a:srgbClr val="000000"/>
                </a:solidFill>
                <a:latin typeface="&amp;quot"/>
              </a:rPr>
              <a:t>35 </a:t>
            </a:r>
            <a:r>
              <a:rPr lang="en-US" sz="3200" dirty="0">
                <a:solidFill>
                  <a:srgbClr val="000000"/>
                </a:solidFill>
                <a:latin typeface="&amp;quot"/>
              </a:rPr>
              <a:t>And one of them, a lawyer, asked him a question to test him.</a:t>
            </a:r>
            <a:r>
              <a:rPr lang="en-US" sz="3200" dirty="0">
                <a:solidFill>
                  <a:srgbClr val="000000"/>
                </a:solidFill>
                <a:latin typeface="Helvetica Neue"/>
              </a:rPr>
              <a:t> </a:t>
            </a:r>
            <a:r>
              <a:rPr lang="en-US" sz="3200" b="1" baseline="30000" dirty="0">
                <a:solidFill>
                  <a:srgbClr val="000000"/>
                </a:solidFill>
                <a:latin typeface="&amp;quot"/>
              </a:rPr>
              <a:t>36 </a:t>
            </a:r>
            <a:r>
              <a:rPr lang="en-US" sz="3200" dirty="0">
                <a:solidFill>
                  <a:srgbClr val="000000"/>
                </a:solidFill>
                <a:latin typeface="&amp;quot"/>
              </a:rPr>
              <a:t>“Teacher, which is the great commandment in the Law?”</a:t>
            </a:r>
            <a:r>
              <a:rPr lang="en-US" sz="3200" dirty="0">
                <a:solidFill>
                  <a:srgbClr val="000000"/>
                </a:solidFill>
                <a:latin typeface="Helvetica Neue"/>
              </a:rPr>
              <a:t> </a:t>
            </a:r>
            <a:r>
              <a:rPr lang="en-US" sz="3200" b="1" baseline="30000" dirty="0">
                <a:solidFill>
                  <a:srgbClr val="000000"/>
                </a:solidFill>
                <a:latin typeface="&amp;quot"/>
              </a:rPr>
              <a:t>37 </a:t>
            </a:r>
            <a:r>
              <a:rPr lang="en-US" sz="3200" dirty="0">
                <a:solidFill>
                  <a:srgbClr val="000000"/>
                </a:solidFill>
                <a:latin typeface="&amp;quot"/>
              </a:rPr>
              <a:t>And he said to him, “</a:t>
            </a:r>
            <a:r>
              <a:rPr lang="en-US" sz="3200" dirty="0">
                <a:latin typeface="&amp;quot"/>
              </a:rPr>
              <a:t>You shall love the Lord your God with all your heart and with all your soul and with all your mind</a:t>
            </a:r>
            <a:r>
              <a:rPr lang="en-US" sz="3200" dirty="0">
                <a:solidFill>
                  <a:srgbClr val="000000"/>
                </a:solidFill>
                <a:latin typeface="&amp;quot"/>
              </a:rPr>
              <a:t>.</a:t>
            </a:r>
            <a:r>
              <a:rPr lang="en-US" sz="3200" dirty="0">
                <a:solidFill>
                  <a:srgbClr val="000000"/>
                </a:solidFill>
                <a:latin typeface="Helvetica Neue"/>
              </a:rPr>
              <a:t> </a:t>
            </a:r>
            <a:r>
              <a:rPr lang="en-US" sz="3200" b="1" baseline="30000" dirty="0">
                <a:solidFill>
                  <a:srgbClr val="000000"/>
                </a:solidFill>
                <a:latin typeface="&amp;quot"/>
              </a:rPr>
              <a:t>38 </a:t>
            </a:r>
            <a:r>
              <a:rPr lang="en-US" sz="3200" dirty="0">
                <a:solidFill>
                  <a:srgbClr val="000000"/>
                </a:solidFill>
                <a:latin typeface="&amp;quot"/>
              </a:rPr>
              <a:t>This is the great and first commandment.</a:t>
            </a:r>
            <a:r>
              <a:rPr lang="en-US" sz="3200" dirty="0">
                <a:solidFill>
                  <a:srgbClr val="000000"/>
                </a:solidFill>
                <a:latin typeface="Helvetica Neue"/>
              </a:rPr>
              <a:t> </a:t>
            </a:r>
            <a:r>
              <a:rPr lang="en-US" sz="3200" b="1" baseline="30000" dirty="0">
                <a:solidFill>
                  <a:srgbClr val="000000"/>
                </a:solidFill>
                <a:latin typeface="&amp;quot"/>
              </a:rPr>
              <a:t>39 </a:t>
            </a:r>
            <a:r>
              <a:rPr lang="en-US" sz="3200" dirty="0">
                <a:solidFill>
                  <a:srgbClr val="000000"/>
                </a:solidFill>
                <a:latin typeface="&amp;quot"/>
              </a:rPr>
              <a:t>And </a:t>
            </a:r>
            <a:r>
              <a:rPr lang="en-US" sz="3200" dirty="0">
                <a:latin typeface="&amp;quot"/>
              </a:rPr>
              <a:t>a second is like it</a:t>
            </a:r>
            <a:r>
              <a:rPr lang="en-US" sz="3200" dirty="0">
                <a:solidFill>
                  <a:srgbClr val="000000"/>
                </a:solidFill>
                <a:latin typeface="&amp;quot"/>
              </a:rPr>
              <a:t>: </a:t>
            </a:r>
            <a:r>
              <a:rPr lang="en-US" sz="3200" b="1" dirty="0">
                <a:solidFill>
                  <a:srgbClr val="0070C0"/>
                </a:solidFill>
                <a:latin typeface="&amp;quot"/>
              </a:rPr>
              <a:t>You shall love your neighbor as yourself.</a:t>
            </a:r>
            <a:r>
              <a:rPr lang="en-US" sz="3200" b="1" dirty="0">
                <a:solidFill>
                  <a:srgbClr val="0070C0"/>
                </a:solidFill>
                <a:latin typeface="Helvetica Neue"/>
              </a:rPr>
              <a:t> </a:t>
            </a:r>
            <a:r>
              <a:rPr lang="en-US" sz="3200" b="1" baseline="30000" dirty="0">
                <a:solidFill>
                  <a:srgbClr val="000000"/>
                </a:solidFill>
                <a:latin typeface="&amp;quot"/>
              </a:rPr>
              <a:t>40 </a:t>
            </a:r>
            <a:r>
              <a:rPr lang="en-US" sz="3200" dirty="0">
                <a:solidFill>
                  <a:srgbClr val="000000"/>
                </a:solidFill>
                <a:latin typeface="&amp;quot"/>
              </a:rPr>
              <a:t>On these two commandments depend all the Law and the Prophets.”</a:t>
            </a:r>
          </a:p>
          <a:p>
            <a:r>
              <a:rPr lang="en-US" sz="3200" dirty="0">
                <a:solidFill>
                  <a:srgbClr val="000000"/>
                </a:solidFill>
                <a:latin typeface="&amp;quot"/>
              </a:rPr>
              <a:t>												</a:t>
            </a:r>
            <a:r>
              <a:rPr lang="en-US" sz="3200" i="1" dirty="0">
                <a:solidFill>
                  <a:srgbClr val="000000"/>
                </a:solidFill>
                <a:latin typeface="&amp;quot"/>
              </a:rPr>
              <a:t>Matthew 22:34-40</a:t>
            </a:r>
            <a:endParaRPr lang="en-US" sz="3200" i="1" dirty="0"/>
          </a:p>
        </p:txBody>
      </p:sp>
    </p:spTree>
    <p:extLst>
      <p:ext uri="{BB962C8B-B14F-4D97-AF65-F5344CB8AC3E}">
        <p14:creationId xmlns:p14="http://schemas.microsoft.com/office/powerpoint/2010/main" val="1802823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8514B9E-3965-4CA2-859E-13EC580FC76F}"/>
              </a:ext>
            </a:extLst>
          </p:cNvPr>
          <p:cNvSpPr/>
          <p:nvPr/>
        </p:nvSpPr>
        <p:spPr>
          <a:xfrm>
            <a:off x="0" y="0"/>
            <a:ext cx="9144000" cy="6001643"/>
          </a:xfrm>
          <a:prstGeom prst="rect">
            <a:avLst/>
          </a:prstGeom>
        </p:spPr>
        <p:txBody>
          <a:bodyPr wrap="square">
            <a:spAutoFit/>
          </a:bodyPr>
          <a:lstStyle/>
          <a:p>
            <a:r>
              <a:rPr lang="en-US" sz="3200" b="1" baseline="30000" dirty="0"/>
              <a:t>28 </a:t>
            </a:r>
            <a:r>
              <a:rPr lang="en-US" sz="3200" dirty="0"/>
              <a:t>And one of the scribes came up and heard them disputing with one another, and seeing that he answered them well, asked him, “Which commandment is the most important of all?” </a:t>
            </a:r>
            <a:r>
              <a:rPr lang="en-US" sz="3200" b="1" baseline="30000" dirty="0"/>
              <a:t>29 </a:t>
            </a:r>
            <a:r>
              <a:rPr lang="en-US" sz="3200" dirty="0"/>
              <a:t>Jesus answered, “The most important is, ‘Hear, O Israel: The Lord our God, the Lord is one. </a:t>
            </a:r>
            <a:r>
              <a:rPr lang="en-US" sz="3200" b="1" baseline="30000" dirty="0"/>
              <a:t>30 </a:t>
            </a:r>
            <a:r>
              <a:rPr lang="en-US" sz="3200" dirty="0"/>
              <a:t>And you shall love the Lord your God with all your heart and with all your soul and with all your mind and with all your strength.’ </a:t>
            </a:r>
            <a:r>
              <a:rPr lang="en-US" sz="3200" b="1" baseline="30000" dirty="0"/>
              <a:t>31 </a:t>
            </a:r>
            <a:r>
              <a:rPr lang="en-US" sz="3200" dirty="0"/>
              <a:t>The second is this: ‘</a:t>
            </a:r>
            <a:r>
              <a:rPr lang="en-US" sz="3200" b="1" dirty="0">
                <a:solidFill>
                  <a:srgbClr val="0070C0"/>
                </a:solidFill>
              </a:rPr>
              <a:t>You shall love your neighbor as yourself</a:t>
            </a:r>
            <a:r>
              <a:rPr lang="en-US" sz="3200" dirty="0"/>
              <a:t>.’ There is no other commandment greater than these.” </a:t>
            </a:r>
            <a:r>
              <a:rPr lang="en-US" sz="3200" dirty="0">
                <a:solidFill>
                  <a:srgbClr val="000000"/>
                </a:solidFill>
                <a:latin typeface="&amp;quot"/>
              </a:rPr>
              <a:t>																				</a:t>
            </a:r>
            <a:r>
              <a:rPr lang="en-US" sz="3200" i="1" dirty="0">
                <a:solidFill>
                  <a:srgbClr val="000000"/>
                </a:solidFill>
                <a:latin typeface="&amp;quot"/>
              </a:rPr>
              <a:t>Mark 12:28-31</a:t>
            </a:r>
            <a:endParaRPr lang="en-US" sz="3200" i="1" dirty="0"/>
          </a:p>
        </p:txBody>
      </p:sp>
    </p:spTree>
    <p:extLst>
      <p:ext uri="{BB962C8B-B14F-4D97-AF65-F5344CB8AC3E}">
        <p14:creationId xmlns:p14="http://schemas.microsoft.com/office/powerpoint/2010/main" val="2913393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8514B9E-3965-4CA2-859E-13EC580FC76F}"/>
              </a:ext>
            </a:extLst>
          </p:cNvPr>
          <p:cNvSpPr/>
          <p:nvPr/>
        </p:nvSpPr>
        <p:spPr>
          <a:xfrm>
            <a:off x="0" y="0"/>
            <a:ext cx="9144000" cy="4524315"/>
          </a:xfrm>
          <a:prstGeom prst="rect">
            <a:avLst/>
          </a:prstGeom>
        </p:spPr>
        <p:txBody>
          <a:bodyPr wrap="square">
            <a:spAutoFit/>
          </a:bodyPr>
          <a:lstStyle/>
          <a:p>
            <a:r>
              <a:rPr lang="en-US" sz="3200" b="1" baseline="30000" dirty="0"/>
              <a:t>8 </a:t>
            </a:r>
            <a:r>
              <a:rPr lang="en-US" sz="3200" dirty="0"/>
              <a:t>Owe no one anything, except to love each other, for the one who loves another has fulfilled the law. </a:t>
            </a:r>
            <a:r>
              <a:rPr lang="en-US" sz="3200" b="1" baseline="30000" dirty="0"/>
              <a:t>9 </a:t>
            </a:r>
            <a:r>
              <a:rPr lang="en-US" sz="3200" dirty="0"/>
              <a:t>For the commandments, “You shall not commit adultery, You shall not murder, You shall not steal, You shall not covet,” and any other commandment, are summed up in this word: “You shall love your neighbor as yourself.” </a:t>
            </a:r>
            <a:r>
              <a:rPr lang="en-US" sz="3200" b="1" baseline="30000" dirty="0"/>
              <a:t>10 </a:t>
            </a:r>
            <a:r>
              <a:rPr lang="en-US" sz="3200" dirty="0"/>
              <a:t>Love does no wrong to a neighbor; therefore love is the fulfilling of the law. </a:t>
            </a:r>
            <a:r>
              <a:rPr lang="en-US" sz="3200" dirty="0">
                <a:solidFill>
                  <a:srgbClr val="000000"/>
                </a:solidFill>
                <a:latin typeface="&amp;quot"/>
              </a:rPr>
              <a:t>																		</a:t>
            </a:r>
            <a:r>
              <a:rPr lang="en-US" sz="3200" i="1" dirty="0">
                <a:solidFill>
                  <a:srgbClr val="000000"/>
                </a:solidFill>
                <a:latin typeface="&amp;quot"/>
              </a:rPr>
              <a:t>Romans 13:8-10</a:t>
            </a:r>
            <a:endParaRPr lang="en-US" sz="3200" i="1" dirty="0"/>
          </a:p>
        </p:txBody>
      </p:sp>
    </p:spTree>
    <p:extLst>
      <p:ext uri="{BB962C8B-B14F-4D97-AF65-F5344CB8AC3E}">
        <p14:creationId xmlns:p14="http://schemas.microsoft.com/office/powerpoint/2010/main" val="4219277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8514B9E-3965-4CA2-859E-13EC580FC76F}"/>
              </a:ext>
            </a:extLst>
          </p:cNvPr>
          <p:cNvSpPr/>
          <p:nvPr/>
        </p:nvSpPr>
        <p:spPr>
          <a:xfrm>
            <a:off x="0" y="0"/>
            <a:ext cx="9144000" cy="4524315"/>
          </a:xfrm>
          <a:prstGeom prst="rect">
            <a:avLst/>
          </a:prstGeom>
        </p:spPr>
        <p:txBody>
          <a:bodyPr wrap="square">
            <a:spAutoFit/>
          </a:bodyPr>
          <a:lstStyle/>
          <a:p>
            <a:r>
              <a:rPr lang="en-US" sz="3200" b="1" baseline="30000" dirty="0"/>
              <a:t>8 </a:t>
            </a:r>
            <a:r>
              <a:rPr lang="en-US" sz="3200" dirty="0"/>
              <a:t>Owe no one anything, except to love each other, for the one who loves another has fulfilled the law. </a:t>
            </a:r>
            <a:r>
              <a:rPr lang="en-US" sz="3200" b="1" baseline="30000" dirty="0"/>
              <a:t>9 </a:t>
            </a:r>
            <a:r>
              <a:rPr lang="en-US" sz="3200" dirty="0"/>
              <a:t>For the commandments, “You shall not commit adultery, You shall not murder, You shall not steal, You shall not covet,” and any other commandment, are summed up in this word: “</a:t>
            </a:r>
            <a:r>
              <a:rPr lang="en-US" sz="3200" b="1" dirty="0">
                <a:solidFill>
                  <a:srgbClr val="0070C0"/>
                </a:solidFill>
              </a:rPr>
              <a:t>You shall love your neighbor as yourself</a:t>
            </a:r>
            <a:r>
              <a:rPr lang="en-US" sz="3200" dirty="0"/>
              <a:t>.” </a:t>
            </a:r>
            <a:r>
              <a:rPr lang="en-US" sz="3200" b="1" baseline="30000" dirty="0"/>
              <a:t>10 </a:t>
            </a:r>
            <a:r>
              <a:rPr lang="en-US" sz="3200" dirty="0"/>
              <a:t>Love does no wrong to a neighbor; therefore love is the fulfilling of the law. </a:t>
            </a:r>
            <a:r>
              <a:rPr lang="en-US" sz="3200" dirty="0">
                <a:solidFill>
                  <a:srgbClr val="000000"/>
                </a:solidFill>
                <a:latin typeface="&amp;quot"/>
              </a:rPr>
              <a:t>																		</a:t>
            </a:r>
            <a:r>
              <a:rPr lang="en-US" sz="3200" i="1" dirty="0">
                <a:solidFill>
                  <a:srgbClr val="000000"/>
                </a:solidFill>
                <a:latin typeface="&amp;quot"/>
              </a:rPr>
              <a:t>Romans 13:8-10</a:t>
            </a:r>
            <a:endParaRPr lang="en-US" sz="3200" i="1" dirty="0"/>
          </a:p>
        </p:txBody>
      </p:sp>
    </p:spTree>
    <p:extLst>
      <p:ext uri="{BB962C8B-B14F-4D97-AF65-F5344CB8AC3E}">
        <p14:creationId xmlns:p14="http://schemas.microsoft.com/office/powerpoint/2010/main" val="531579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8514B9E-3965-4CA2-859E-13EC580FC76F}"/>
              </a:ext>
            </a:extLst>
          </p:cNvPr>
          <p:cNvSpPr/>
          <p:nvPr/>
        </p:nvSpPr>
        <p:spPr>
          <a:xfrm>
            <a:off x="0" y="0"/>
            <a:ext cx="9144000" cy="4524315"/>
          </a:xfrm>
          <a:prstGeom prst="rect">
            <a:avLst/>
          </a:prstGeom>
        </p:spPr>
        <p:txBody>
          <a:bodyPr wrap="square">
            <a:spAutoFit/>
          </a:bodyPr>
          <a:lstStyle/>
          <a:p>
            <a:r>
              <a:rPr lang="en-US" sz="3200" b="1" baseline="30000" dirty="0"/>
              <a:t>8 </a:t>
            </a:r>
            <a:r>
              <a:rPr lang="en-US" sz="3200" dirty="0"/>
              <a:t>Owe no one anything, except to love each other, for the one who loves another has fulfilled the law. </a:t>
            </a:r>
            <a:r>
              <a:rPr lang="en-US" sz="3200" b="1" baseline="30000" dirty="0"/>
              <a:t>9 </a:t>
            </a:r>
            <a:r>
              <a:rPr lang="en-US" sz="3200" dirty="0"/>
              <a:t>For the commandments, “You shall not commit adultery, You shall not murder, You shall not steal, You shall not covet,” and any other commandment, are summed up in this word: “</a:t>
            </a:r>
            <a:r>
              <a:rPr lang="en-US" sz="3200" b="1" dirty="0">
                <a:solidFill>
                  <a:srgbClr val="0070C0"/>
                </a:solidFill>
              </a:rPr>
              <a:t>You shall love your neighbor as yourself</a:t>
            </a:r>
            <a:r>
              <a:rPr lang="en-US" sz="3200" dirty="0"/>
              <a:t>.” </a:t>
            </a:r>
            <a:r>
              <a:rPr lang="en-US" sz="3200" b="1" baseline="30000" dirty="0"/>
              <a:t>10 </a:t>
            </a:r>
            <a:r>
              <a:rPr lang="en-US" sz="3200" u="sng" dirty="0"/>
              <a:t>Love does no wrong to a neighbor</a:t>
            </a:r>
            <a:r>
              <a:rPr lang="en-US" sz="3200" dirty="0"/>
              <a:t>; therefore love is the fulfilling of the law. </a:t>
            </a:r>
            <a:r>
              <a:rPr lang="en-US" sz="3200" dirty="0">
                <a:solidFill>
                  <a:srgbClr val="000000"/>
                </a:solidFill>
                <a:latin typeface="&amp;quot"/>
              </a:rPr>
              <a:t>																		</a:t>
            </a:r>
            <a:r>
              <a:rPr lang="en-US" sz="3200" i="1" dirty="0">
                <a:solidFill>
                  <a:srgbClr val="000000"/>
                </a:solidFill>
                <a:latin typeface="&amp;quot"/>
              </a:rPr>
              <a:t>Romans 13:8-10</a:t>
            </a:r>
            <a:endParaRPr lang="en-US" sz="3200" i="1" dirty="0"/>
          </a:p>
        </p:txBody>
      </p:sp>
    </p:spTree>
    <p:extLst>
      <p:ext uri="{BB962C8B-B14F-4D97-AF65-F5344CB8AC3E}">
        <p14:creationId xmlns:p14="http://schemas.microsoft.com/office/powerpoint/2010/main" val="3678139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8514B9E-3965-4CA2-859E-13EC580FC76F}"/>
              </a:ext>
            </a:extLst>
          </p:cNvPr>
          <p:cNvSpPr/>
          <p:nvPr/>
        </p:nvSpPr>
        <p:spPr>
          <a:xfrm>
            <a:off x="0" y="0"/>
            <a:ext cx="9144000" cy="4031873"/>
          </a:xfrm>
          <a:prstGeom prst="rect">
            <a:avLst/>
          </a:prstGeom>
        </p:spPr>
        <p:txBody>
          <a:bodyPr wrap="square">
            <a:spAutoFit/>
          </a:bodyPr>
          <a:lstStyle/>
          <a:p>
            <a:r>
              <a:rPr lang="en-US" sz="3200" b="1" baseline="30000" dirty="0"/>
              <a:t>13 </a:t>
            </a:r>
            <a:r>
              <a:rPr lang="en-US" sz="3200" dirty="0"/>
              <a:t>For you were called to freedom, brothers. Only do not use your freedom as an opportunity for the flesh, but through love serve one another. </a:t>
            </a:r>
            <a:r>
              <a:rPr lang="en-US" sz="3200" b="1" baseline="30000" dirty="0"/>
              <a:t>14 </a:t>
            </a:r>
            <a:r>
              <a:rPr lang="en-US" sz="3200" dirty="0"/>
              <a:t>For the whole law is fulfilled in one word: “You shall love your neighbor as yourself.” </a:t>
            </a:r>
            <a:r>
              <a:rPr lang="en-US" sz="3200" b="1" baseline="30000" dirty="0"/>
              <a:t>15 </a:t>
            </a:r>
            <a:r>
              <a:rPr lang="en-US" sz="3200" dirty="0"/>
              <a:t>But if you bite and devour one another, watch out that you are not consumed by one another. </a:t>
            </a:r>
            <a:r>
              <a:rPr lang="en-US" sz="3200" dirty="0">
                <a:solidFill>
                  <a:srgbClr val="000000"/>
                </a:solidFill>
                <a:latin typeface="&amp;quot"/>
              </a:rPr>
              <a:t>																												</a:t>
            </a:r>
            <a:r>
              <a:rPr lang="en-US" sz="3200" i="1" dirty="0">
                <a:solidFill>
                  <a:srgbClr val="000000"/>
                </a:solidFill>
                <a:latin typeface="&amp;quot"/>
              </a:rPr>
              <a:t>Galatians 5:13-15</a:t>
            </a:r>
            <a:endParaRPr lang="en-US" sz="3200" i="1" dirty="0"/>
          </a:p>
        </p:txBody>
      </p:sp>
    </p:spTree>
    <p:extLst>
      <p:ext uri="{BB962C8B-B14F-4D97-AF65-F5344CB8AC3E}">
        <p14:creationId xmlns:p14="http://schemas.microsoft.com/office/powerpoint/2010/main" val="1801918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8514B9E-3965-4CA2-859E-13EC580FC76F}"/>
              </a:ext>
            </a:extLst>
          </p:cNvPr>
          <p:cNvSpPr/>
          <p:nvPr/>
        </p:nvSpPr>
        <p:spPr>
          <a:xfrm>
            <a:off x="0" y="0"/>
            <a:ext cx="9144000" cy="4031873"/>
          </a:xfrm>
          <a:prstGeom prst="rect">
            <a:avLst/>
          </a:prstGeom>
        </p:spPr>
        <p:txBody>
          <a:bodyPr wrap="square">
            <a:spAutoFit/>
          </a:bodyPr>
          <a:lstStyle/>
          <a:p>
            <a:r>
              <a:rPr lang="en-US" sz="3200" b="1" baseline="30000" dirty="0"/>
              <a:t>13 </a:t>
            </a:r>
            <a:r>
              <a:rPr lang="en-US" sz="3200" dirty="0"/>
              <a:t>For you were called to freedom, brothers. Only do not use your freedom as an opportunity for the flesh, but through love serve one another. </a:t>
            </a:r>
            <a:r>
              <a:rPr lang="en-US" sz="3200" b="1" baseline="30000" dirty="0"/>
              <a:t>14 </a:t>
            </a:r>
            <a:r>
              <a:rPr lang="en-US" sz="3200" dirty="0"/>
              <a:t>For the whole law is fulfilled in one word: “</a:t>
            </a:r>
            <a:r>
              <a:rPr lang="en-US" sz="3200" b="1" dirty="0">
                <a:solidFill>
                  <a:srgbClr val="0070C0"/>
                </a:solidFill>
              </a:rPr>
              <a:t>You shall love your neighbor as yourself</a:t>
            </a:r>
            <a:r>
              <a:rPr lang="en-US" sz="3200" dirty="0"/>
              <a:t>.” </a:t>
            </a:r>
            <a:r>
              <a:rPr lang="en-US" sz="3200" b="1" baseline="30000" dirty="0"/>
              <a:t>15 </a:t>
            </a:r>
            <a:r>
              <a:rPr lang="en-US" sz="3200" dirty="0"/>
              <a:t>But if you bite and devour one another, watch out that you are not consumed by one another. </a:t>
            </a:r>
            <a:r>
              <a:rPr lang="en-US" sz="3200" dirty="0">
                <a:solidFill>
                  <a:srgbClr val="000000"/>
                </a:solidFill>
                <a:latin typeface="&amp;quot"/>
              </a:rPr>
              <a:t>																												</a:t>
            </a:r>
            <a:r>
              <a:rPr lang="en-US" sz="3200" i="1" dirty="0">
                <a:solidFill>
                  <a:srgbClr val="000000"/>
                </a:solidFill>
                <a:latin typeface="&amp;quot"/>
              </a:rPr>
              <a:t>Galatians 5:13-15</a:t>
            </a:r>
            <a:endParaRPr lang="en-US" sz="3200" i="1" dirty="0"/>
          </a:p>
        </p:txBody>
      </p:sp>
    </p:spTree>
    <p:extLst>
      <p:ext uri="{BB962C8B-B14F-4D97-AF65-F5344CB8AC3E}">
        <p14:creationId xmlns:p14="http://schemas.microsoft.com/office/powerpoint/2010/main" val="1839691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8514B9E-3965-4CA2-859E-13EC580FC76F}"/>
              </a:ext>
            </a:extLst>
          </p:cNvPr>
          <p:cNvSpPr/>
          <p:nvPr/>
        </p:nvSpPr>
        <p:spPr>
          <a:xfrm>
            <a:off x="0" y="0"/>
            <a:ext cx="9144000" cy="3046988"/>
          </a:xfrm>
          <a:prstGeom prst="rect">
            <a:avLst/>
          </a:prstGeom>
        </p:spPr>
        <p:txBody>
          <a:bodyPr wrap="square">
            <a:spAutoFit/>
          </a:bodyPr>
          <a:lstStyle/>
          <a:p>
            <a:r>
              <a:rPr lang="en-US" sz="3200" b="1" baseline="30000" dirty="0"/>
              <a:t>8 </a:t>
            </a:r>
            <a:r>
              <a:rPr lang="en-US" sz="3200" dirty="0"/>
              <a:t>If you really fulfill the royal law according to the Scripture, “You shall love your neighbor as yourself,” you are doing well. </a:t>
            </a:r>
            <a:r>
              <a:rPr lang="en-US" sz="3200" b="1" baseline="30000" dirty="0"/>
              <a:t>9 </a:t>
            </a:r>
            <a:r>
              <a:rPr lang="en-US" sz="3200" dirty="0"/>
              <a:t>But if you show partiality, you are committing sin and are convicted by the law as transgressors. </a:t>
            </a:r>
            <a:r>
              <a:rPr lang="en-US" sz="3200" dirty="0">
                <a:solidFill>
                  <a:srgbClr val="000000"/>
                </a:solidFill>
                <a:latin typeface="&amp;quot"/>
              </a:rPr>
              <a:t>																											      </a:t>
            </a:r>
            <a:r>
              <a:rPr lang="en-US" sz="3200" i="1" dirty="0">
                <a:solidFill>
                  <a:srgbClr val="000000"/>
                </a:solidFill>
                <a:latin typeface="&amp;quot"/>
              </a:rPr>
              <a:t>James 2:8-9</a:t>
            </a:r>
            <a:endParaRPr lang="en-US" sz="3200" i="1" dirty="0"/>
          </a:p>
        </p:txBody>
      </p:sp>
    </p:spTree>
    <p:extLst>
      <p:ext uri="{BB962C8B-B14F-4D97-AF65-F5344CB8AC3E}">
        <p14:creationId xmlns:p14="http://schemas.microsoft.com/office/powerpoint/2010/main" val="1618853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8514B9E-3965-4CA2-859E-13EC580FC76F}"/>
              </a:ext>
            </a:extLst>
          </p:cNvPr>
          <p:cNvSpPr/>
          <p:nvPr/>
        </p:nvSpPr>
        <p:spPr>
          <a:xfrm>
            <a:off x="0" y="0"/>
            <a:ext cx="9144000" cy="3046988"/>
          </a:xfrm>
          <a:prstGeom prst="rect">
            <a:avLst/>
          </a:prstGeom>
        </p:spPr>
        <p:txBody>
          <a:bodyPr wrap="square">
            <a:spAutoFit/>
          </a:bodyPr>
          <a:lstStyle/>
          <a:p>
            <a:r>
              <a:rPr lang="en-US" sz="3200" b="1" baseline="30000" dirty="0"/>
              <a:t>8 </a:t>
            </a:r>
            <a:r>
              <a:rPr lang="en-US" sz="3200" dirty="0"/>
              <a:t>If you really fulfill the royal law according to the Scripture, “</a:t>
            </a:r>
            <a:r>
              <a:rPr lang="en-US" sz="3200" b="1" dirty="0">
                <a:solidFill>
                  <a:srgbClr val="0070C0"/>
                </a:solidFill>
              </a:rPr>
              <a:t>You shall love your neighbor as yourself</a:t>
            </a:r>
            <a:r>
              <a:rPr lang="en-US" sz="3200" dirty="0"/>
              <a:t>,” you are doing well. </a:t>
            </a:r>
            <a:r>
              <a:rPr lang="en-US" sz="3200" b="1" baseline="30000" dirty="0"/>
              <a:t>9 </a:t>
            </a:r>
            <a:r>
              <a:rPr lang="en-US" sz="3200" dirty="0"/>
              <a:t>But if you show partiality, you are committing sin and are convicted by the law as transgressors. </a:t>
            </a:r>
            <a:r>
              <a:rPr lang="en-US" sz="3200" dirty="0">
                <a:solidFill>
                  <a:srgbClr val="000000"/>
                </a:solidFill>
                <a:latin typeface="&amp;quot"/>
              </a:rPr>
              <a:t>																											      </a:t>
            </a:r>
            <a:r>
              <a:rPr lang="en-US" sz="3200" i="1" dirty="0">
                <a:solidFill>
                  <a:srgbClr val="000000"/>
                </a:solidFill>
                <a:latin typeface="&amp;quot"/>
              </a:rPr>
              <a:t>James 2:8-9</a:t>
            </a:r>
            <a:endParaRPr lang="en-US" sz="3200" i="1" dirty="0"/>
          </a:p>
        </p:txBody>
      </p:sp>
    </p:spTree>
    <p:extLst>
      <p:ext uri="{BB962C8B-B14F-4D97-AF65-F5344CB8AC3E}">
        <p14:creationId xmlns:p14="http://schemas.microsoft.com/office/powerpoint/2010/main" val="718741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EFF73B3-E0E3-40AD-9F08-D0AEC91FD054}"/>
              </a:ext>
            </a:extLst>
          </p:cNvPr>
          <p:cNvSpPr/>
          <p:nvPr/>
        </p:nvSpPr>
        <p:spPr>
          <a:xfrm>
            <a:off x="95534" y="2002162"/>
            <a:ext cx="9144000" cy="3046988"/>
          </a:xfrm>
          <a:prstGeom prst="rect">
            <a:avLst/>
          </a:prstGeom>
        </p:spPr>
        <p:txBody>
          <a:bodyPr wrap="square">
            <a:spAutoFit/>
          </a:bodyPr>
          <a:lstStyle/>
          <a:p>
            <a:r>
              <a:rPr lang="en-US" sz="3200" dirty="0"/>
              <a:t>Therefore he is the mediator of a </a:t>
            </a:r>
            <a:r>
              <a:rPr lang="en-US" sz="3200" b="1" dirty="0">
                <a:solidFill>
                  <a:srgbClr val="0070C0"/>
                </a:solidFill>
              </a:rPr>
              <a:t>new covenant</a:t>
            </a:r>
            <a:r>
              <a:rPr lang="en-US" sz="3200" dirty="0"/>
              <a:t>, so that those who are called may receive the promised eternal inheritance, since a death has occurred that redeems them from the transgressions committed under the first covenant.</a:t>
            </a:r>
            <a:r>
              <a:rPr lang="en-US" sz="3200" dirty="0">
                <a:solidFill>
                  <a:srgbClr val="000000"/>
                </a:solidFill>
              </a:rPr>
              <a:t>																									</a:t>
            </a:r>
            <a:r>
              <a:rPr lang="en-US" sz="3200" i="1" dirty="0">
                <a:solidFill>
                  <a:srgbClr val="000000"/>
                </a:solidFill>
              </a:rPr>
              <a:t>Hebrews 9:15</a:t>
            </a:r>
            <a:endParaRPr lang="en-US" sz="3200" i="1" dirty="0"/>
          </a:p>
        </p:txBody>
      </p:sp>
    </p:spTree>
    <p:extLst>
      <p:ext uri="{BB962C8B-B14F-4D97-AF65-F5344CB8AC3E}">
        <p14:creationId xmlns:p14="http://schemas.microsoft.com/office/powerpoint/2010/main" val="1429507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8514B9E-3965-4CA2-859E-13EC580FC76F}"/>
              </a:ext>
            </a:extLst>
          </p:cNvPr>
          <p:cNvSpPr/>
          <p:nvPr/>
        </p:nvSpPr>
        <p:spPr>
          <a:xfrm>
            <a:off x="0" y="0"/>
            <a:ext cx="9144000" cy="1569660"/>
          </a:xfrm>
          <a:prstGeom prst="rect">
            <a:avLst/>
          </a:prstGeom>
        </p:spPr>
        <p:txBody>
          <a:bodyPr wrap="square">
            <a:spAutoFit/>
          </a:bodyPr>
          <a:lstStyle/>
          <a:p>
            <a:r>
              <a:rPr lang="en-US" sz="3200" dirty="0"/>
              <a:t>“You have heard that it was said, ‘</a:t>
            </a:r>
            <a:r>
              <a:rPr lang="en-US" sz="3200" b="1" dirty="0">
                <a:solidFill>
                  <a:srgbClr val="0070C0"/>
                </a:solidFill>
              </a:rPr>
              <a:t>You shall love your neighbor and hate your enemy</a:t>
            </a:r>
            <a:r>
              <a:rPr lang="en-US" sz="3200" dirty="0"/>
              <a:t>.’ </a:t>
            </a:r>
            <a:r>
              <a:rPr lang="en-US" sz="3200" dirty="0">
                <a:latin typeface="&amp;quot"/>
              </a:rPr>
              <a:t>	</a:t>
            </a:r>
            <a:r>
              <a:rPr lang="en-US" sz="3200" dirty="0">
                <a:solidFill>
                  <a:srgbClr val="000000"/>
                </a:solidFill>
                <a:latin typeface="&amp;quot"/>
              </a:rPr>
              <a:t>																				      </a:t>
            </a:r>
            <a:r>
              <a:rPr lang="en-US" sz="3200" i="1" dirty="0">
                <a:solidFill>
                  <a:srgbClr val="000000"/>
                </a:solidFill>
                <a:latin typeface="&amp;quot"/>
              </a:rPr>
              <a:t>Matthew 5:43</a:t>
            </a:r>
            <a:endParaRPr lang="en-US" sz="3200" i="1" dirty="0"/>
          </a:p>
        </p:txBody>
      </p:sp>
      <p:sp>
        <p:nvSpPr>
          <p:cNvPr id="3" name="Rectangle 2">
            <a:extLst>
              <a:ext uri="{FF2B5EF4-FFF2-40B4-BE49-F238E27FC236}">
                <a16:creationId xmlns:a16="http://schemas.microsoft.com/office/drawing/2014/main" id="{4F346118-D720-490D-9088-3C4F7BF7A2F4}"/>
              </a:ext>
            </a:extLst>
          </p:cNvPr>
          <p:cNvSpPr/>
          <p:nvPr/>
        </p:nvSpPr>
        <p:spPr>
          <a:xfrm>
            <a:off x="0" y="1768553"/>
            <a:ext cx="9144000" cy="206210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en-US" sz="3200" dirty="0"/>
              <a:t>You shall not take vengeance or bear a grudge against </a:t>
            </a:r>
            <a:r>
              <a:rPr lang="en-US" sz="3200" b="1" dirty="0">
                <a:solidFill>
                  <a:schemeClr val="bg1"/>
                </a:solidFill>
              </a:rPr>
              <a:t>the sons of your own people</a:t>
            </a:r>
            <a:r>
              <a:rPr lang="en-US" sz="3200" dirty="0"/>
              <a:t>, but you shall love your neighbor as yourself: I am the </a:t>
            </a:r>
            <a:r>
              <a:rPr lang="en-US" sz="3200" cap="small" dirty="0"/>
              <a:t>Lord</a:t>
            </a:r>
            <a:r>
              <a:rPr lang="en-US" sz="3200" dirty="0"/>
              <a:t>.</a:t>
            </a:r>
          </a:p>
          <a:p>
            <a:r>
              <a:rPr lang="en-US" sz="3200" i="1" dirty="0"/>
              <a:t>														Leviticus 19:18</a:t>
            </a:r>
          </a:p>
        </p:txBody>
      </p:sp>
      <p:sp>
        <p:nvSpPr>
          <p:cNvPr id="4" name="Rectangle 3">
            <a:extLst>
              <a:ext uri="{FF2B5EF4-FFF2-40B4-BE49-F238E27FC236}">
                <a16:creationId xmlns:a16="http://schemas.microsoft.com/office/drawing/2014/main" id="{32BE0B8E-D224-4F2E-81DD-0337248463A9}"/>
              </a:ext>
            </a:extLst>
          </p:cNvPr>
          <p:cNvSpPr/>
          <p:nvPr/>
        </p:nvSpPr>
        <p:spPr>
          <a:xfrm>
            <a:off x="-1" y="4029549"/>
            <a:ext cx="9143999" cy="2554545"/>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en-US" sz="3200" b="1" dirty="0">
                <a:solidFill>
                  <a:schemeClr val="bg1"/>
                </a:solidFill>
              </a:rPr>
              <a:t>You shall treat the stranger who sojourns with you as the native among you</a:t>
            </a:r>
            <a:r>
              <a:rPr lang="en-US" sz="3200" dirty="0">
                <a:solidFill>
                  <a:schemeClr val="bg1"/>
                </a:solidFill>
              </a:rPr>
              <a:t>, and </a:t>
            </a:r>
            <a:r>
              <a:rPr lang="en-US" sz="3200" u="sng" dirty="0">
                <a:solidFill>
                  <a:schemeClr val="bg1"/>
                </a:solidFill>
              </a:rPr>
              <a:t>you shall love him as yourself</a:t>
            </a:r>
            <a:r>
              <a:rPr lang="en-US" sz="3200" dirty="0">
                <a:solidFill>
                  <a:schemeClr val="bg1"/>
                </a:solidFill>
              </a:rPr>
              <a:t>, for you were strangers in the land of Egypt: I am the </a:t>
            </a:r>
            <a:r>
              <a:rPr lang="en-US" sz="3200" cap="small" dirty="0">
                <a:solidFill>
                  <a:schemeClr val="bg1"/>
                </a:solidFill>
              </a:rPr>
              <a:t>Lord</a:t>
            </a:r>
            <a:r>
              <a:rPr lang="en-US" sz="3200" dirty="0">
                <a:solidFill>
                  <a:schemeClr val="bg1"/>
                </a:solidFill>
              </a:rPr>
              <a:t> your God.</a:t>
            </a:r>
          </a:p>
          <a:p>
            <a:r>
              <a:rPr lang="en-US" sz="3200" dirty="0">
                <a:solidFill>
                  <a:schemeClr val="bg1"/>
                </a:solidFill>
              </a:rPr>
              <a:t>														</a:t>
            </a:r>
            <a:r>
              <a:rPr lang="en-US" sz="3200" i="1" dirty="0">
                <a:solidFill>
                  <a:schemeClr val="bg1"/>
                </a:solidFill>
              </a:rPr>
              <a:t>Leviticus 19:34</a:t>
            </a:r>
          </a:p>
        </p:txBody>
      </p:sp>
    </p:spTree>
    <p:extLst>
      <p:ext uri="{BB962C8B-B14F-4D97-AF65-F5344CB8AC3E}">
        <p14:creationId xmlns:p14="http://schemas.microsoft.com/office/powerpoint/2010/main" val="1983959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2B4387B-4494-4E11-AD32-5B35D07A3B14}"/>
              </a:ext>
            </a:extLst>
          </p:cNvPr>
          <p:cNvSpPr/>
          <p:nvPr/>
        </p:nvSpPr>
        <p:spPr>
          <a:xfrm>
            <a:off x="0" y="0"/>
            <a:ext cx="9144000" cy="5016758"/>
          </a:xfrm>
          <a:prstGeom prst="rect">
            <a:avLst/>
          </a:prstGeom>
        </p:spPr>
        <p:txBody>
          <a:bodyPr wrap="square">
            <a:spAutoFit/>
          </a:bodyPr>
          <a:lstStyle/>
          <a:p>
            <a:r>
              <a:rPr lang="en-US" sz="3200" b="1" baseline="30000" dirty="0">
                <a:solidFill>
                  <a:srgbClr val="000000"/>
                </a:solidFill>
              </a:rPr>
              <a:t>25 </a:t>
            </a:r>
            <a:r>
              <a:rPr lang="en-US" sz="3200" dirty="0">
                <a:solidFill>
                  <a:srgbClr val="000000"/>
                </a:solidFill>
              </a:rPr>
              <a:t>And behold, a lawyer stood up to put him to the test, saying, “Teacher, what shall I do to inherit eternal life?” </a:t>
            </a:r>
            <a:r>
              <a:rPr lang="en-US" sz="3200" b="1" baseline="30000" dirty="0">
                <a:solidFill>
                  <a:srgbClr val="000000"/>
                </a:solidFill>
              </a:rPr>
              <a:t>26 </a:t>
            </a:r>
            <a:r>
              <a:rPr lang="en-US" sz="3200" dirty="0">
                <a:solidFill>
                  <a:srgbClr val="000000"/>
                </a:solidFill>
              </a:rPr>
              <a:t>He said to him, “What is written in the Law? How do you read it?” </a:t>
            </a:r>
            <a:r>
              <a:rPr lang="en-US" sz="3200" b="1" baseline="30000" dirty="0">
                <a:solidFill>
                  <a:srgbClr val="000000"/>
                </a:solidFill>
              </a:rPr>
              <a:t>27 </a:t>
            </a:r>
            <a:r>
              <a:rPr lang="en-US" sz="3200" dirty="0">
                <a:solidFill>
                  <a:srgbClr val="000000"/>
                </a:solidFill>
              </a:rPr>
              <a:t>And he answered, “You shall love the Lord your God with all your heart and with all your soul and with all your strength and with all your mind, and your neighbor as yourself.” </a:t>
            </a:r>
            <a:r>
              <a:rPr lang="en-US" sz="3200" b="1" baseline="30000" dirty="0">
                <a:solidFill>
                  <a:srgbClr val="000000"/>
                </a:solidFill>
              </a:rPr>
              <a:t>28 </a:t>
            </a:r>
            <a:r>
              <a:rPr lang="en-US" sz="3200" dirty="0">
                <a:solidFill>
                  <a:srgbClr val="000000"/>
                </a:solidFill>
              </a:rPr>
              <a:t>And he said to him, “You have answered correctly; do this, and you will live.”</a:t>
            </a:r>
          </a:p>
          <a:p>
            <a:r>
              <a:rPr lang="en-US" sz="3200" i="1" dirty="0">
                <a:solidFill>
                  <a:srgbClr val="000000"/>
                </a:solidFill>
              </a:rPr>
              <a:t>														Luke 10:25-28</a:t>
            </a:r>
            <a:endParaRPr lang="en-US" sz="3200" i="1" dirty="0"/>
          </a:p>
        </p:txBody>
      </p:sp>
    </p:spTree>
    <p:extLst>
      <p:ext uri="{BB962C8B-B14F-4D97-AF65-F5344CB8AC3E}">
        <p14:creationId xmlns:p14="http://schemas.microsoft.com/office/powerpoint/2010/main" val="1016340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2B4387B-4494-4E11-AD32-5B35D07A3B14}"/>
              </a:ext>
            </a:extLst>
          </p:cNvPr>
          <p:cNvSpPr/>
          <p:nvPr/>
        </p:nvSpPr>
        <p:spPr>
          <a:xfrm>
            <a:off x="0" y="0"/>
            <a:ext cx="9144000" cy="5016758"/>
          </a:xfrm>
          <a:prstGeom prst="rect">
            <a:avLst/>
          </a:prstGeom>
        </p:spPr>
        <p:txBody>
          <a:bodyPr wrap="square">
            <a:spAutoFit/>
          </a:bodyPr>
          <a:lstStyle/>
          <a:p>
            <a:r>
              <a:rPr lang="en-US" sz="3200" b="1" baseline="30000" dirty="0">
                <a:solidFill>
                  <a:srgbClr val="000000"/>
                </a:solidFill>
              </a:rPr>
              <a:t>25 </a:t>
            </a:r>
            <a:r>
              <a:rPr lang="en-US" sz="3200" dirty="0">
                <a:solidFill>
                  <a:srgbClr val="000000"/>
                </a:solidFill>
              </a:rPr>
              <a:t>And behold, a lawyer stood up to put him to the test, saying, “Teacher, what shall I do to inherit eternal life?” </a:t>
            </a:r>
            <a:r>
              <a:rPr lang="en-US" sz="3200" b="1" baseline="30000" dirty="0">
                <a:solidFill>
                  <a:srgbClr val="000000"/>
                </a:solidFill>
              </a:rPr>
              <a:t>26 </a:t>
            </a:r>
            <a:r>
              <a:rPr lang="en-US" sz="3200" dirty="0">
                <a:solidFill>
                  <a:srgbClr val="000000"/>
                </a:solidFill>
              </a:rPr>
              <a:t>He said to him, “What is written in the Law? How do you read it?” </a:t>
            </a:r>
            <a:r>
              <a:rPr lang="en-US" sz="3200" b="1" baseline="30000" dirty="0">
                <a:solidFill>
                  <a:srgbClr val="000000"/>
                </a:solidFill>
              </a:rPr>
              <a:t>27 </a:t>
            </a:r>
            <a:r>
              <a:rPr lang="en-US" sz="3200" dirty="0">
                <a:solidFill>
                  <a:srgbClr val="000000"/>
                </a:solidFill>
              </a:rPr>
              <a:t>And he answered, “You shall love the Lord your God with all your heart and with all your soul and with all your strength and with all your mind, and </a:t>
            </a:r>
            <a:r>
              <a:rPr lang="en-US" sz="3200" b="1" dirty="0">
                <a:solidFill>
                  <a:srgbClr val="0070C0"/>
                </a:solidFill>
              </a:rPr>
              <a:t>your neighbor as yourself</a:t>
            </a:r>
            <a:r>
              <a:rPr lang="en-US" sz="3200" dirty="0">
                <a:solidFill>
                  <a:srgbClr val="000000"/>
                </a:solidFill>
              </a:rPr>
              <a:t>.” </a:t>
            </a:r>
            <a:r>
              <a:rPr lang="en-US" sz="3200" b="1" baseline="30000" dirty="0">
                <a:solidFill>
                  <a:srgbClr val="000000"/>
                </a:solidFill>
              </a:rPr>
              <a:t>28 </a:t>
            </a:r>
            <a:r>
              <a:rPr lang="en-US" sz="3200" dirty="0">
                <a:solidFill>
                  <a:srgbClr val="000000"/>
                </a:solidFill>
              </a:rPr>
              <a:t>And he said to him, “You have answered correctly; do this, and you will live.”</a:t>
            </a:r>
          </a:p>
          <a:p>
            <a:r>
              <a:rPr lang="en-US" sz="3200" i="1" dirty="0">
                <a:solidFill>
                  <a:srgbClr val="000000"/>
                </a:solidFill>
              </a:rPr>
              <a:t>														Luke 10:25-28</a:t>
            </a:r>
            <a:endParaRPr lang="en-US" sz="3200" i="1" dirty="0"/>
          </a:p>
        </p:txBody>
      </p:sp>
      <p:sp>
        <p:nvSpPr>
          <p:cNvPr id="3" name="Rectangle 2">
            <a:extLst>
              <a:ext uri="{FF2B5EF4-FFF2-40B4-BE49-F238E27FC236}">
                <a16:creationId xmlns:a16="http://schemas.microsoft.com/office/drawing/2014/main" id="{C7F22DD5-BC6C-409E-AC76-4FCCF81191E5}"/>
              </a:ext>
            </a:extLst>
          </p:cNvPr>
          <p:cNvSpPr/>
          <p:nvPr/>
        </p:nvSpPr>
        <p:spPr>
          <a:xfrm>
            <a:off x="92764" y="5345452"/>
            <a:ext cx="8587409" cy="1569660"/>
          </a:xfrm>
          <a:prstGeom prst="rect">
            <a:avLst/>
          </a:prstGeom>
        </p:spPr>
        <p:txBody>
          <a:bodyPr wrap="square">
            <a:spAutoFit/>
          </a:bodyPr>
          <a:lstStyle/>
          <a:p>
            <a:r>
              <a:rPr lang="en-US" sz="3200" dirty="0">
                <a:solidFill>
                  <a:srgbClr val="000000"/>
                </a:solidFill>
              </a:rPr>
              <a:t>But he, desiring to justify himself, said to Jesus, “</a:t>
            </a:r>
            <a:r>
              <a:rPr lang="en-US" sz="3200" b="1" dirty="0">
                <a:solidFill>
                  <a:srgbClr val="0070C0"/>
                </a:solidFill>
              </a:rPr>
              <a:t>And who is my neighbor?</a:t>
            </a:r>
            <a:r>
              <a:rPr lang="en-US" sz="3200" dirty="0"/>
              <a:t>”</a:t>
            </a:r>
          </a:p>
          <a:p>
            <a:r>
              <a:rPr lang="en-US" sz="3200" dirty="0">
                <a:solidFill>
                  <a:srgbClr val="000000"/>
                </a:solidFill>
              </a:rPr>
              <a:t>														</a:t>
            </a:r>
            <a:r>
              <a:rPr lang="en-US" sz="3200" i="1" dirty="0">
                <a:solidFill>
                  <a:srgbClr val="000000"/>
                </a:solidFill>
              </a:rPr>
              <a:t>Luke 10:29</a:t>
            </a:r>
            <a:endParaRPr lang="en-US" sz="3200" i="1" dirty="0"/>
          </a:p>
        </p:txBody>
      </p:sp>
    </p:spTree>
    <p:extLst>
      <p:ext uri="{BB962C8B-B14F-4D97-AF65-F5344CB8AC3E}">
        <p14:creationId xmlns:p14="http://schemas.microsoft.com/office/powerpoint/2010/main" val="2586744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2B4387B-4494-4E11-AD32-5B35D07A3B14}"/>
              </a:ext>
            </a:extLst>
          </p:cNvPr>
          <p:cNvSpPr/>
          <p:nvPr/>
        </p:nvSpPr>
        <p:spPr>
          <a:xfrm>
            <a:off x="0" y="0"/>
            <a:ext cx="9144000" cy="7048083"/>
          </a:xfrm>
          <a:prstGeom prst="rect">
            <a:avLst/>
          </a:prstGeom>
        </p:spPr>
        <p:txBody>
          <a:bodyPr wrap="square">
            <a:spAutoFit/>
          </a:bodyPr>
          <a:lstStyle/>
          <a:p>
            <a:r>
              <a:rPr lang="en-US" sz="3000" b="1" baseline="30000" dirty="0"/>
              <a:t>30 </a:t>
            </a:r>
            <a:r>
              <a:rPr lang="en-US" sz="3000" dirty="0"/>
              <a:t>Jesus replied, “A man was going down from Jerusalem to Jericho, and he fell among robbers, who stripped him and beat him and departed, leaving him half dead. </a:t>
            </a:r>
            <a:r>
              <a:rPr lang="en-US" sz="3000" b="1" baseline="30000" dirty="0"/>
              <a:t>31 </a:t>
            </a:r>
            <a:r>
              <a:rPr lang="en-US" sz="3000" dirty="0"/>
              <a:t>Now by chance a priest was going down that road, and when he saw him he passed by on the other side. </a:t>
            </a:r>
            <a:r>
              <a:rPr lang="en-US" sz="3000" b="1" baseline="30000" dirty="0"/>
              <a:t>32 </a:t>
            </a:r>
            <a:r>
              <a:rPr lang="en-US" sz="3000" dirty="0"/>
              <a:t>So likewise a Levite, when he came to the place and saw him, passed by on the other side. </a:t>
            </a:r>
            <a:r>
              <a:rPr lang="en-US" sz="3000" b="1" baseline="30000" dirty="0"/>
              <a:t>33 </a:t>
            </a:r>
            <a:r>
              <a:rPr lang="en-US" sz="3000" dirty="0"/>
              <a:t>But a Samaritan, as he journeyed, came to where he was, and when he saw him, he had compassion. </a:t>
            </a:r>
            <a:r>
              <a:rPr lang="en-US" sz="3000" b="1" baseline="30000" dirty="0"/>
              <a:t>34 </a:t>
            </a:r>
            <a:r>
              <a:rPr lang="en-US" sz="3000" dirty="0"/>
              <a:t>He went to him and bound up his wounds, pouring on oil and wine. Then he set him on his own animal and brought him to an inn and took care of him. </a:t>
            </a:r>
            <a:r>
              <a:rPr lang="en-US" sz="3000" b="1" baseline="30000" dirty="0"/>
              <a:t>35 </a:t>
            </a:r>
            <a:r>
              <a:rPr lang="en-US" sz="3000" dirty="0"/>
              <a:t>And the next day he took out two denarii</a:t>
            </a:r>
            <a:r>
              <a:rPr lang="en-US" sz="3000" baseline="30000" dirty="0"/>
              <a:t>  </a:t>
            </a:r>
            <a:r>
              <a:rPr lang="en-US" sz="3000" dirty="0"/>
              <a:t>and gave them to the innkeeper, saying, ‘Take care of him, and whatever more you spend, I will repay you when I come back.’</a:t>
            </a:r>
            <a:r>
              <a:rPr lang="en-US" sz="3200" i="1" dirty="0">
                <a:solidFill>
                  <a:srgbClr val="000000"/>
                </a:solidFill>
              </a:rPr>
              <a:t>													Luke 10:30-35</a:t>
            </a:r>
            <a:endParaRPr lang="en-US" sz="3200" i="1" dirty="0"/>
          </a:p>
        </p:txBody>
      </p:sp>
    </p:spTree>
    <p:extLst>
      <p:ext uri="{BB962C8B-B14F-4D97-AF65-F5344CB8AC3E}">
        <p14:creationId xmlns:p14="http://schemas.microsoft.com/office/powerpoint/2010/main" val="2378579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2B4387B-4494-4E11-AD32-5B35D07A3B14}"/>
              </a:ext>
            </a:extLst>
          </p:cNvPr>
          <p:cNvSpPr/>
          <p:nvPr/>
        </p:nvSpPr>
        <p:spPr>
          <a:xfrm>
            <a:off x="0" y="0"/>
            <a:ext cx="9144000" cy="7048083"/>
          </a:xfrm>
          <a:prstGeom prst="rect">
            <a:avLst/>
          </a:prstGeom>
        </p:spPr>
        <p:txBody>
          <a:bodyPr wrap="square">
            <a:spAutoFit/>
          </a:bodyPr>
          <a:lstStyle/>
          <a:p>
            <a:r>
              <a:rPr lang="en-US" sz="3000" b="1" baseline="30000" dirty="0"/>
              <a:t>30 </a:t>
            </a:r>
            <a:r>
              <a:rPr lang="en-US" sz="3000" dirty="0"/>
              <a:t>Jesus replied, “A man was going down from Jerusalem to Jericho, and he fell among robbers, who stripped him and beat him and departed, leaving him half dead. </a:t>
            </a:r>
            <a:r>
              <a:rPr lang="en-US" sz="3000" b="1" baseline="30000" dirty="0"/>
              <a:t>31 </a:t>
            </a:r>
            <a:r>
              <a:rPr lang="en-US" sz="3000" dirty="0"/>
              <a:t>Now by chance a priest was going down that road, and when he saw him he passed by on the other side. </a:t>
            </a:r>
            <a:r>
              <a:rPr lang="en-US" sz="3000" b="1" baseline="30000" dirty="0"/>
              <a:t>32 </a:t>
            </a:r>
            <a:r>
              <a:rPr lang="en-US" sz="3000" dirty="0"/>
              <a:t>So likewise a Levite, when he came to the place and saw him, passed by on the other side. </a:t>
            </a:r>
            <a:r>
              <a:rPr lang="en-US" sz="3000" b="1" baseline="30000" dirty="0"/>
              <a:t>33 </a:t>
            </a:r>
            <a:r>
              <a:rPr lang="en-US" sz="3000" dirty="0"/>
              <a:t>But a Samaritan, as he journeyed, came to where he was, and when he saw him, </a:t>
            </a:r>
            <a:r>
              <a:rPr lang="en-US" sz="3000" b="1" dirty="0">
                <a:solidFill>
                  <a:srgbClr val="002060"/>
                </a:solidFill>
              </a:rPr>
              <a:t>he had compassion</a:t>
            </a:r>
            <a:r>
              <a:rPr lang="en-US" sz="3000" dirty="0"/>
              <a:t>. </a:t>
            </a:r>
            <a:r>
              <a:rPr lang="en-US" sz="3000" b="1" baseline="30000" dirty="0"/>
              <a:t>34 </a:t>
            </a:r>
            <a:r>
              <a:rPr lang="en-US" sz="3000" dirty="0"/>
              <a:t>He went to him and bound up his wounds, pouring on oil and wine. Then he set him on his own animal and brought him to an inn and took care of him. </a:t>
            </a:r>
            <a:r>
              <a:rPr lang="en-US" sz="3000" b="1" baseline="30000" dirty="0"/>
              <a:t>35 </a:t>
            </a:r>
            <a:r>
              <a:rPr lang="en-US" sz="3000" dirty="0"/>
              <a:t>And the next day he took out two denarii</a:t>
            </a:r>
            <a:r>
              <a:rPr lang="en-US" sz="3000" baseline="30000" dirty="0"/>
              <a:t>  </a:t>
            </a:r>
            <a:r>
              <a:rPr lang="en-US" sz="3000" dirty="0"/>
              <a:t>and gave them to the innkeeper, saying, ‘Take care of him, and whatever more you spend, I will repay you when I come back.’</a:t>
            </a:r>
            <a:r>
              <a:rPr lang="en-US" sz="3200" i="1" dirty="0">
                <a:solidFill>
                  <a:srgbClr val="000000"/>
                </a:solidFill>
              </a:rPr>
              <a:t>													Luke 10:30-35</a:t>
            </a:r>
            <a:endParaRPr lang="en-US" sz="3200" i="1" dirty="0"/>
          </a:p>
        </p:txBody>
      </p:sp>
    </p:spTree>
    <p:extLst>
      <p:ext uri="{BB962C8B-B14F-4D97-AF65-F5344CB8AC3E}">
        <p14:creationId xmlns:p14="http://schemas.microsoft.com/office/powerpoint/2010/main" val="3590255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2B4387B-4494-4E11-AD32-5B35D07A3B14}"/>
              </a:ext>
            </a:extLst>
          </p:cNvPr>
          <p:cNvSpPr/>
          <p:nvPr/>
        </p:nvSpPr>
        <p:spPr>
          <a:xfrm>
            <a:off x="0" y="0"/>
            <a:ext cx="9144000" cy="7048083"/>
          </a:xfrm>
          <a:prstGeom prst="rect">
            <a:avLst/>
          </a:prstGeom>
        </p:spPr>
        <p:txBody>
          <a:bodyPr wrap="square">
            <a:spAutoFit/>
          </a:bodyPr>
          <a:lstStyle/>
          <a:p>
            <a:r>
              <a:rPr lang="en-US" sz="3000" b="1" baseline="30000" dirty="0"/>
              <a:t>30 </a:t>
            </a:r>
            <a:r>
              <a:rPr lang="en-US" sz="3000" dirty="0"/>
              <a:t>Jesus replied, “A man was going down from Jerusalem to Jericho, and he fell among robbers, who stripped him and beat him and departed, leaving him half dead. </a:t>
            </a:r>
            <a:r>
              <a:rPr lang="en-US" sz="3000" b="1" baseline="30000" dirty="0"/>
              <a:t>31 </a:t>
            </a:r>
            <a:r>
              <a:rPr lang="en-US" sz="3000" dirty="0"/>
              <a:t>Now by chance a priest was going down that road, and when he saw him he passed by on the other side. </a:t>
            </a:r>
            <a:r>
              <a:rPr lang="en-US" sz="3000" b="1" baseline="30000" dirty="0"/>
              <a:t>32 </a:t>
            </a:r>
            <a:r>
              <a:rPr lang="en-US" sz="3000" dirty="0"/>
              <a:t>So likewise a Levite, when he came to the place and saw him, passed by on the other side. </a:t>
            </a:r>
            <a:r>
              <a:rPr lang="en-US" sz="3000" b="1" baseline="30000" dirty="0"/>
              <a:t>33 </a:t>
            </a:r>
            <a:r>
              <a:rPr lang="en-US" sz="3000" dirty="0"/>
              <a:t>But a Samaritan, as he journeyed, came to where he was, and when he saw him, </a:t>
            </a:r>
            <a:r>
              <a:rPr lang="en-US" sz="3000" b="1" dirty="0">
                <a:solidFill>
                  <a:srgbClr val="002060"/>
                </a:solidFill>
              </a:rPr>
              <a:t>he had compassion</a:t>
            </a:r>
            <a:r>
              <a:rPr lang="en-US" sz="3000" dirty="0"/>
              <a:t>. </a:t>
            </a:r>
            <a:r>
              <a:rPr lang="en-US" sz="3000" b="1" baseline="30000" dirty="0"/>
              <a:t>34 </a:t>
            </a:r>
            <a:r>
              <a:rPr lang="en-US" sz="3000" b="1" dirty="0">
                <a:solidFill>
                  <a:srgbClr val="0070C0"/>
                </a:solidFill>
              </a:rPr>
              <a:t>He went to him </a:t>
            </a:r>
            <a:r>
              <a:rPr lang="en-US" sz="3000" dirty="0"/>
              <a:t>and bound up his wounds, pouring on oil and wine. Then he set him on his own animal and brought him to an inn and took care of him. </a:t>
            </a:r>
            <a:r>
              <a:rPr lang="en-US" sz="3000" b="1" baseline="30000" dirty="0"/>
              <a:t>35 </a:t>
            </a:r>
            <a:r>
              <a:rPr lang="en-US" sz="3000" dirty="0"/>
              <a:t>And the next day he took out two denarii</a:t>
            </a:r>
            <a:r>
              <a:rPr lang="en-US" sz="3000" baseline="30000" dirty="0"/>
              <a:t>  </a:t>
            </a:r>
            <a:r>
              <a:rPr lang="en-US" sz="3000" dirty="0"/>
              <a:t>and gave them to the innkeeper, saying, ‘Take care of him, and whatever more you spend, I will repay you when I come back.’</a:t>
            </a:r>
            <a:r>
              <a:rPr lang="en-US" sz="3200" i="1" dirty="0">
                <a:solidFill>
                  <a:srgbClr val="000000"/>
                </a:solidFill>
              </a:rPr>
              <a:t>													Luke 10:30-35</a:t>
            </a:r>
            <a:endParaRPr lang="en-US" sz="3200" i="1" dirty="0"/>
          </a:p>
        </p:txBody>
      </p:sp>
    </p:spTree>
    <p:extLst>
      <p:ext uri="{BB962C8B-B14F-4D97-AF65-F5344CB8AC3E}">
        <p14:creationId xmlns:p14="http://schemas.microsoft.com/office/powerpoint/2010/main" val="4068207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2B4387B-4494-4E11-AD32-5B35D07A3B14}"/>
              </a:ext>
            </a:extLst>
          </p:cNvPr>
          <p:cNvSpPr/>
          <p:nvPr/>
        </p:nvSpPr>
        <p:spPr>
          <a:xfrm>
            <a:off x="0" y="0"/>
            <a:ext cx="9144000" cy="7048083"/>
          </a:xfrm>
          <a:prstGeom prst="rect">
            <a:avLst/>
          </a:prstGeom>
        </p:spPr>
        <p:txBody>
          <a:bodyPr wrap="square">
            <a:spAutoFit/>
          </a:bodyPr>
          <a:lstStyle/>
          <a:p>
            <a:r>
              <a:rPr lang="en-US" sz="3000" b="1" baseline="30000" dirty="0"/>
              <a:t>30 </a:t>
            </a:r>
            <a:r>
              <a:rPr lang="en-US" sz="3000" dirty="0"/>
              <a:t>Jesus replied, “A man was going down from Jerusalem to Jericho, and he fell among robbers, who stripped him and beat him and departed, leaving him half dead. </a:t>
            </a:r>
            <a:r>
              <a:rPr lang="en-US" sz="3000" b="1" baseline="30000" dirty="0"/>
              <a:t>31 </a:t>
            </a:r>
            <a:r>
              <a:rPr lang="en-US" sz="3000" dirty="0"/>
              <a:t>Now by chance a priest was going down that road, and when he saw him he passed by on the other side. </a:t>
            </a:r>
            <a:r>
              <a:rPr lang="en-US" sz="3000" b="1" baseline="30000" dirty="0"/>
              <a:t>32 </a:t>
            </a:r>
            <a:r>
              <a:rPr lang="en-US" sz="3000" dirty="0"/>
              <a:t>So likewise a Levite, when he came to the place and saw him, passed by on the other side. </a:t>
            </a:r>
            <a:r>
              <a:rPr lang="en-US" sz="3000" b="1" baseline="30000" dirty="0"/>
              <a:t>33 </a:t>
            </a:r>
            <a:r>
              <a:rPr lang="en-US" sz="3000" dirty="0"/>
              <a:t>But a Samaritan, as he journeyed, came to where he was, and when he saw him,</a:t>
            </a:r>
            <a:r>
              <a:rPr lang="en-US" sz="3000" dirty="0">
                <a:solidFill>
                  <a:srgbClr val="002060"/>
                </a:solidFill>
              </a:rPr>
              <a:t> </a:t>
            </a:r>
            <a:r>
              <a:rPr lang="en-US" sz="3000" b="1" dirty="0">
                <a:solidFill>
                  <a:srgbClr val="002060"/>
                </a:solidFill>
              </a:rPr>
              <a:t>he had compassion</a:t>
            </a:r>
            <a:r>
              <a:rPr lang="en-US" sz="3000" dirty="0"/>
              <a:t>. </a:t>
            </a:r>
            <a:r>
              <a:rPr lang="en-US" sz="3000" b="1" baseline="30000" dirty="0"/>
              <a:t>34 </a:t>
            </a:r>
            <a:r>
              <a:rPr lang="en-US" sz="3000" b="1" dirty="0">
                <a:solidFill>
                  <a:srgbClr val="0070C0"/>
                </a:solidFill>
              </a:rPr>
              <a:t>He went to him </a:t>
            </a:r>
            <a:r>
              <a:rPr lang="en-US" sz="3000" dirty="0"/>
              <a:t>and </a:t>
            </a:r>
            <a:r>
              <a:rPr lang="en-US" sz="3000" b="1" dirty="0">
                <a:solidFill>
                  <a:srgbClr val="0070C0"/>
                </a:solidFill>
              </a:rPr>
              <a:t>bound up his wounds, pouring on oil and wine</a:t>
            </a:r>
            <a:r>
              <a:rPr lang="en-US" sz="3000" dirty="0"/>
              <a:t>. Then he set him on his own animal and brought him to an inn and took care of him. </a:t>
            </a:r>
            <a:r>
              <a:rPr lang="en-US" sz="3000" b="1" baseline="30000" dirty="0"/>
              <a:t>35 </a:t>
            </a:r>
            <a:r>
              <a:rPr lang="en-US" sz="3000" dirty="0"/>
              <a:t>And the next day he took out two denarii</a:t>
            </a:r>
            <a:r>
              <a:rPr lang="en-US" sz="3000" baseline="30000" dirty="0"/>
              <a:t>  </a:t>
            </a:r>
            <a:r>
              <a:rPr lang="en-US" sz="3000" dirty="0"/>
              <a:t>and gave them to the innkeeper, saying, ‘Take care of him, and whatever more you spend, I will repay you when I come back.’</a:t>
            </a:r>
            <a:r>
              <a:rPr lang="en-US" sz="3200" i="1" dirty="0">
                <a:solidFill>
                  <a:srgbClr val="000000"/>
                </a:solidFill>
              </a:rPr>
              <a:t>													Luke 10:30-35</a:t>
            </a:r>
            <a:endParaRPr lang="en-US" sz="3200" i="1" dirty="0"/>
          </a:p>
        </p:txBody>
      </p:sp>
    </p:spTree>
    <p:extLst>
      <p:ext uri="{BB962C8B-B14F-4D97-AF65-F5344CB8AC3E}">
        <p14:creationId xmlns:p14="http://schemas.microsoft.com/office/powerpoint/2010/main" val="1196549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2B4387B-4494-4E11-AD32-5B35D07A3B14}"/>
              </a:ext>
            </a:extLst>
          </p:cNvPr>
          <p:cNvSpPr/>
          <p:nvPr/>
        </p:nvSpPr>
        <p:spPr>
          <a:xfrm>
            <a:off x="0" y="0"/>
            <a:ext cx="9144000" cy="7048083"/>
          </a:xfrm>
          <a:prstGeom prst="rect">
            <a:avLst/>
          </a:prstGeom>
        </p:spPr>
        <p:txBody>
          <a:bodyPr wrap="square">
            <a:spAutoFit/>
          </a:bodyPr>
          <a:lstStyle/>
          <a:p>
            <a:r>
              <a:rPr lang="en-US" sz="3000" b="1" baseline="30000" dirty="0"/>
              <a:t>30 </a:t>
            </a:r>
            <a:r>
              <a:rPr lang="en-US" sz="3000" dirty="0"/>
              <a:t>Jesus replied, “A man was going down from Jerusalem to Jericho, and he fell among robbers, who stripped him and beat him and departed, leaving him half dead. </a:t>
            </a:r>
            <a:r>
              <a:rPr lang="en-US" sz="3000" b="1" baseline="30000" dirty="0"/>
              <a:t>31 </a:t>
            </a:r>
            <a:r>
              <a:rPr lang="en-US" sz="3000" dirty="0"/>
              <a:t>Now by chance a priest was going down that road, and when he saw him he passed by on the other side. </a:t>
            </a:r>
            <a:r>
              <a:rPr lang="en-US" sz="3000" b="1" baseline="30000" dirty="0"/>
              <a:t>32 </a:t>
            </a:r>
            <a:r>
              <a:rPr lang="en-US" sz="3000" dirty="0"/>
              <a:t>So likewise a Levite, when he came to the place and saw him, passed by on the other side. </a:t>
            </a:r>
            <a:r>
              <a:rPr lang="en-US" sz="3000" b="1" baseline="30000" dirty="0"/>
              <a:t>33 </a:t>
            </a:r>
            <a:r>
              <a:rPr lang="en-US" sz="3000" dirty="0"/>
              <a:t>But a Samaritan, as he journeyed, came to where he was, and when he saw him, </a:t>
            </a:r>
            <a:r>
              <a:rPr lang="en-US" sz="3000" b="1" dirty="0">
                <a:solidFill>
                  <a:srgbClr val="002060"/>
                </a:solidFill>
              </a:rPr>
              <a:t>he had compassion</a:t>
            </a:r>
            <a:r>
              <a:rPr lang="en-US" sz="3000" dirty="0"/>
              <a:t>. </a:t>
            </a:r>
            <a:r>
              <a:rPr lang="en-US" sz="3000" b="1" baseline="30000" dirty="0"/>
              <a:t>34 </a:t>
            </a:r>
            <a:r>
              <a:rPr lang="en-US" sz="3000" b="1" dirty="0">
                <a:solidFill>
                  <a:srgbClr val="0070C0"/>
                </a:solidFill>
              </a:rPr>
              <a:t>He went to him </a:t>
            </a:r>
            <a:r>
              <a:rPr lang="en-US" sz="3000" dirty="0"/>
              <a:t>and </a:t>
            </a:r>
            <a:r>
              <a:rPr lang="en-US" sz="3000" b="1" dirty="0">
                <a:solidFill>
                  <a:srgbClr val="0070C0"/>
                </a:solidFill>
              </a:rPr>
              <a:t>bound up his wounds, pouring on oil and wine</a:t>
            </a:r>
            <a:r>
              <a:rPr lang="en-US" sz="3000" dirty="0"/>
              <a:t>. Then </a:t>
            </a:r>
            <a:r>
              <a:rPr lang="en-US" sz="3000" b="1" dirty="0">
                <a:solidFill>
                  <a:srgbClr val="0070C0"/>
                </a:solidFill>
              </a:rPr>
              <a:t>he set him on his own animal </a:t>
            </a:r>
            <a:r>
              <a:rPr lang="en-US" sz="3000" dirty="0"/>
              <a:t>and brought him to an inn and took care of him. </a:t>
            </a:r>
            <a:r>
              <a:rPr lang="en-US" sz="3000" b="1" baseline="30000" dirty="0"/>
              <a:t>35 </a:t>
            </a:r>
            <a:r>
              <a:rPr lang="en-US" sz="3000" dirty="0"/>
              <a:t>And the next day he took out two denarii</a:t>
            </a:r>
            <a:r>
              <a:rPr lang="en-US" sz="3000" baseline="30000" dirty="0"/>
              <a:t>  </a:t>
            </a:r>
            <a:r>
              <a:rPr lang="en-US" sz="3000" dirty="0"/>
              <a:t>and gave them to the innkeeper, saying, ‘Take care of him, and whatever more you spend, I will repay you when I come back.’</a:t>
            </a:r>
            <a:r>
              <a:rPr lang="en-US" sz="3200" i="1" dirty="0">
                <a:solidFill>
                  <a:srgbClr val="000000"/>
                </a:solidFill>
              </a:rPr>
              <a:t>													Luke 10:30-35</a:t>
            </a:r>
            <a:endParaRPr lang="en-US" sz="3200" i="1" dirty="0"/>
          </a:p>
        </p:txBody>
      </p:sp>
    </p:spTree>
    <p:extLst>
      <p:ext uri="{BB962C8B-B14F-4D97-AF65-F5344CB8AC3E}">
        <p14:creationId xmlns:p14="http://schemas.microsoft.com/office/powerpoint/2010/main" val="3764236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2B4387B-4494-4E11-AD32-5B35D07A3B14}"/>
              </a:ext>
            </a:extLst>
          </p:cNvPr>
          <p:cNvSpPr/>
          <p:nvPr/>
        </p:nvSpPr>
        <p:spPr>
          <a:xfrm>
            <a:off x="0" y="0"/>
            <a:ext cx="9144000" cy="7048083"/>
          </a:xfrm>
          <a:prstGeom prst="rect">
            <a:avLst/>
          </a:prstGeom>
        </p:spPr>
        <p:txBody>
          <a:bodyPr wrap="square">
            <a:spAutoFit/>
          </a:bodyPr>
          <a:lstStyle/>
          <a:p>
            <a:r>
              <a:rPr lang="en-US" sz="3000" b="1" baseline="30000" dirty="0"/>
              <a:t>30 </a:t>
            </a:r>
            <a:r>
              <a:rPr lang="en-US" sz="3000" dirty="0"/>
              <a:t>Jesus replied, “A man was going down from Jerusalem to Jericho, and he fell among robbers, who stripped him and beat him and departed, leaving him half dead. </a:t>
            </a:r>
            <a:r>
              <a:rPr lang="en-US" sz="3000" b="1" baseline="30000" dirty="0"/>
              <a:t>31 </a:t>
            </a:r>
            <a:r>
              <a:rPr lang="en-US" sz="3000" dirty="0"/>
              <a:t>Now by chance a priest was going down that road, and when he saw him he passed by on the other side. </a:t>
            </a:r>
            <a:r>
              <a:rPr lang="en-US" sz="3000" b="1" baseline="30000" dirty="0"/>
              <a:t>32 </a:t>
            </a:r>
            <a:r>
              <a:rPr lang="en-US" sz="3000" dirty="0"/>
              <a:t>So likewise a Levite, when he came to the place and saw him, passed by on the other side. </a:t>
            </a:r>
            <a:r>
              <a:rPr lang="en-US" sz="3000" b="1" baseline="30000" dirty="0"/>
              <a:t>33 </a:t>
            </a:r>
            <a:r>
              <a:rPr lang="en-US" sz="3000" dirty="0"/>
              <a:t>But a Samaritan, as he journeyed, came to where he was, and when he saw him, </a:t>
            </a:r>
            <a:r>
              <a:rPr lang="en-US" sz="3000" b="1" dirty="0">
                <a:solidFill>
                  <a:srgbClr val="002060"/>
                </a:solidFill>
              </a:rPr>
              <a:t>he had compassion</a:t>
            </a:r>
            <a:r>
              <a:rPr lang="en-US" sz="3000" dirty="0"/>
              <a:t>. </a:t>
            </a:r>
            <a:r>
              <a:rPr lang="en-US" sz="3000" b="1" baseline="30000" dirty="0"/>
              <a:t>34 </a:t>
            </a:r>
            <a:r>
              <a:rPr lang="en-US" sz="3000" b="1" dirty="0">
                <a:solidFill>
                  <a:srgbClr val="0070C0"/>
                </a:solidFill>
              </a:rPr>
              <a:t>He went to him </a:t>
            </a:r>
            <a:r>
              <a:rPr lang="en-US" sz="3000" dirty="0"/>
              <a:t>and </a:t>
            </a:r>
            <a:r>
              <a:rPr lang="en-US" sz="3000" b="1" dirty="0">
                <a:solidFill>
                  <a:srgbClr val="0070C0"/>
                </a:solidFill>
              </a:rPr>
              <a:t>bound up his wounds, pouring on oil and wine</a:t>
            </a:r>
            <a:r>
              <a:rPr lang="en-US" sz="3000" dirty="0"/>
              <a:t>. Then </a:t>
            </a:r>
            <a:r>
              <a:rPr lang="en-US" sz="3000" b="1" dirty="0">
                <a:solidFill>
                  <a:srgbClr val="0070C0"/>
                </a:solidFill>
              </a:rPr>
              <a:t>he set him on his own animal </a:t>
            </a:r>
            <a:r>
              <a:rPr lang="en-US" sz="3000" dirty="0"/>
              <a:t>and </a:t>
            </a:r>
            <a:r>
              <a:rPr lang="en-US" sz="3000" b="1" dirty="0">
                <a:solidFill>
                  <a:srgbClr val="0070C0"/>
                </a:solidFill>
              </a:rPr>
              <a:t>brought him to an inn </a:t>
            </a:r>
            <a:r>
              <a:rPr lang="en-US" sz="3000" dirty="0"/>
              <a:t>and </a:t>
            </a:r>
            <a:r>
              <a:rPr lang="en-US" sz="3000" b="1" dirty="0">
                <a:solidFill>
                  <a:srgbClr val="0070C0"/>
                </a:solidFill>
              </a:rPr>
              <a:t>took care of him</a:t>
            </a:r>
            <a:r>
              <a:rPr lang="en-US" sz="3000" dirty="0"/>
              <a:t>. </a:t>
            </a:r>
            <a:r>
              <a:rPr lang="en-US" sz="3000" b="1" baseline="30000" dirty="0"/>
              <a:t>35 </a:t>
            </a:r>
            <a:r>
              <a:rPr lang="en-US" sz="3000" dirty="0"/>
              <a:t>And the next day he took out two denarii</a:t>
            </a:r>
            <a:r>
              <a:rPr lang="en-US" sz="3000" baseline="30000" dirty="0"/>
              <a:t>  </a:t>
            </a:r>
            <a:r>
              <a:rPr lang="en-US" sz="3000" dirty="0"/>
              <a:t>and gave them to the innkeeper, saying, ‘Take care of him, and whatever more you spend, I will repay you when I come back.’</a:t>
            </a:r>
            <a:r>
              <a:rPr lang="en-US" sz="3200" i="1" dirty="0">
                <a:solidFill>
                  <a:srgbClr val="000000"/>
                </a:solidFill>
              </a:rPr>
              <a:t>													Luke 10:30-35</a:t>
            </a:r>
            <a:endParaRPr lang="en-US" sz="3200" i="1" dirty="0"/>
          </a:p>
        </p:txBody>
      </p:sp>
    </p:spTree>
    <p:extLst>
      <p:ext uri="{BB962C8B-B14F-4D97-AF65-F5344CB8AC3E}">
        <p14:creationId xmlns:p14="http://schemas.microsoft.com/office/powerpoint/2010/main" val="2638839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2B4387B-4494-4E11-AD32-5B35D07A3B14}"/>
              </a:ext>
            </a:extLst>
          </p:cNvPr>
          <p:cNvSpPr/>
          <p:nvPr/>
        </p:nvSpPr>
        <p:spPr>
          <a:xfrm>
            <a:off x="0" y="0"/>
            <a:ext cx="9144000" cy="7048083"/>
          </a:xfrm>
          <a:prstGeom prst="rect">
            <a:avLst/>
          </a:prstGeom>
        </p:spPr>
        <p:txBody>
          <a:bodyPr wrap="square">
            <a:spAutoFit/>
          </a:bodyPr>
          <a:lstStyle/>
          <a:p>
            <a:r>
              <a:rPr lang="en-US" sz="3000" b="1" baseline="30000" dirty="0"/>
              <a:t>30 </a:t>
            </a:r>
            <a:r>
              <a:rPr lang="en-US" sz="3000" dirty="0"/>
              <a:t>Jesus replied, “A man was going down from Jerusalem to Jericho, and he fell among robbers, who stripped him and beat him and departed, leaving him half dead. </a:t>
            </a:r>
            <a:r>
              <a:rPr lang="en-US" sz="3000" b="1" baseline="30000" dirty="0"/>
              <a:t>31 </a:t>
            </a:r>
            <a:r>
              <a:rPr lang="en-US" sz="3000" dirty="0"/>
              <a:t>Now by chance a priest was going down that road, and when he saw him he passed by on the other side. </a:t>
            </a:r>
            <a:r>
              <a:rPr lang="en-US" sz="3000" b="1" baseline="30000" dirty="0"/>
              <a:t>32 </a:t>
            </a:r>
            <a:r>
              <a:rPr lang="en-US" sz="3000" dirty="0"/>
              <a:t>So likewise a Levite, when he came to the place and saw him, passed by on the other side. </a:t>
            </a:r>
            <a:r>
              <a:rPr lang="en-US" sz="3000" b="1" baseline="30000" dirty="0"/>
              <a:t>33 </a:t>
            </a:r>
            <a:r>
              <a:rPr lang="en-US" sz="3000" dirty="0"/>
              <a:t>But a Samaritan, as he journeyed, came to where he was, and when he saw him, </a:t>
            </a:r>
            <a:r>
              <a:rPr lang="en-US" sz="3000" b="1" dirty="0">
                <a:solidFill>
                  <a:srgbClr val="002060"/>
                </a:solidFill>
              </a:rPr>
              <a:t>he had compassion</a:t>
            </a:r>
            <a:r>
              <a:rPr lang="en-US" sz="3000" dirty="0"/>
              <a:t>. </a:t>
            </a:r>
            <a:r>
              <a:rPr lang="en-US" sz="3000" b="1" baseline="30000" dirty="0"/>
              <a:t>34 </a:t>
            </a:r>
            <a:r>
              <a:rPr lang="en-US" sz="3000" b="1" dirty="0">
                <a:solidFill>
                  <a:srgbClr val="0070C0"/>
                </a:solidFill>
              </a:rPr>
              <a:t>He went to him </a:t>
            </a:r>
            <a:r>
              <a:rPr lang="en-US" sz="3000" dirty="0"/>
              <a:t>and </a:t>
            </a:r>
            <a:r>
              <a:rPr lang="en-US" sz="3000" b="1" dirty="0">
                <a:solidFill>
                  <a:srgbClr val="0070C0"/>
                </a:solidFill>
              </a:rPr>
              <a:t>bound up his wounds, pouring on oil and wine</a:t>
            </a:r>
            <a:r>
              <a:rPr lang="en-US" sz="3000" dirty="0"/>
              <a:t>. Then </a:t>
            </a:r>
            <a:r>
              <a:rPr lang="en-US" sz="3000" b="1" dirty="0">
                <a:solidFill>
                  <a:srgbClr val="0070C0"/>
                </a:solidFill>
              </a:rPr>
              <a:t>he set him on his own animal </a:t>
            </a:r>
            <a:r>
              <a:rPr lang="en-US" sz="3000" dirty="0"/>
              <a:t>and </a:t>
            </a:r>
            <a:r>
              <a:rPr lang="en-US" sz="3000" b="1" dirty="0">
                <a:solidFill>
                  <a:srgbClr val="0070C0"/>
                </a:solidFill>
              </a:rPr>
              <a:t>brought him to an inn </a:t>
            </a:r>
            <a:r>
              <a:rPr lang="en-US" sz="3000" dirty="0"/>
              <a:t>and </a:t>
            </a:r>
            <a:r>
              <a:rPr lang="en-US" sz="3000" b="1" dirty="0">
                <a:solidFill>
                  <a:srgbClr val="0070C0"/>
                </a:solidFill>
              </a:rPr>
              <a:t>took care of him</a:t>
            </a:r>
            <a:r>
              <a:rPr lang="en-US" sz="3000" dirty="0"/>
              <a:t>. </a:t>
            </a:r>
            <a:r>
              <a:rPr lang="en-US" sz="3000" b="1" baseline="30000" dirty="0"/>
              <a:t>35 </a:t>
            </a:r>
            <a:r>
              <a:rPr lang="en-US" sz="3000" dirty="0"/>
              <a:t>And the next day he took out two denarii</a:t>
            </a:r>
            <a:r>
              <a:rPr lang="en-US" sz="3000" baseline="30000" dirty="0"/>
              <a:t>  </a:t>
            </a:r>
            <a:r>
              <a:rPr lang="en-US" sz="3000" dirty="0"/>
              <a:t>and gave them to the innkeeper, </a:t>
            </a:r>
            <a:r>
              <a:rPr lang="en-US" sz="3000" b="1" dirty="0">
                <a:solidFill>
                  <a:srgbClr val="0070C0"/>
                </a:solidFill>
              </a:rPr>
              <a:t>saying</a:t>
            </a:r>
            <a:r>
              <a:rPr lang="en-US" sz="3000" dirty="0"/>
              <a:t>, ‘Take care of him, and whatever more you spend, I will repay you when I come back.’</a:t>
            </a:r>
            <a:r>
              <a:rPr lang="en-US" sz="3200" i="1" dirty="0">
                <a:solidFill>
                  <a:srgbClr val="000000"/>
                </a:solidFill>
              </a:rPr>
              <a:t>													Luke 10:30-35</a:t>
            </a:r>
            <a:endParaRPr lang="en-US" sz="3200" i="1" dirty="0"/>
          </a:p>
        </p:txBody>
      </p:sp>
    </p:spTree>
    <p:extLst>
      <p:ext uri="{BB962C8B-B14F-4D97-AF65-F5344CB8AC3E}">
        <p14:creationId xmlns:p14="http://schemas.microsoft.com/office/powerpoint/2010/main" val="3033670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EFF73B3-E0E3-40AD-9F08-D0AEC91FD054}"/>
              </a:ext>
            </a:extLst>
          </p:cNvPr>
          <p:cNvSpPr/>
          <p:nvPr/>
        </p:nvSpPr>
        <p:spPr>
          <a:xfrm>
            <a:off x="0" y="2002162"/>
            <a:ext cx="9144000" cy="2554545"/>
          </a:xfrm>
          <a:prstGeom prst="rect">
            <a:avLst/>
          </a:prstGeom>
        </p:spPr>
        <p:txBody>
          <a:bodyPr wrap="square">
            <a:spAutoFit/>
          </a:bodyPr>
          <a:lstStyle/>
          <a:p>
            <a:r>
              <a:rPr lang="en-US" sz="3200" dirty="0"/>
              <a:t>…He does away with the </a:t>
            </a:r>
            <a:r>
              <a:rPr lang="en-US" sz="3200" b="1" dirty="0">
                <a:solidFill>
                  <a:srgbClr val="0070C0"/>
                </a:solidFill>
              </a:rPr>
              <a:t>first</a:t>
            </a:r>
            <a:r>
              <a:rPr lang="en-US" sz="3200" dirty="0"/>
              <a:t> in order to establish the </a:t>
            </a:r>
            <a:r>
              <a:rPr lang="en-US" sz="3200" b="1" dirty="0">
                <a:solidFill>
                  <a:srgbClr val="0070C0"/>
                </a:solidFill>
              </a:rPr>
              <a:t>second</a:t>
            </a:r>
            <a:r>
              <a:rPr lang="en-US" sz="3200" dirty="0"/>
              <a:t>. And by that will we have been sanctified through the offering of the body of Jesus Christ once for all.</a:t>
            </a:r>
            <a:r>
              <a:rPr lang="en-US" sz="3200" dirty="0">
                <a:solidFill>
                  <a:srgbClr val="000000"/>
                </a:solidFill>
              </a:rPr>
              <a:t>																														</a:t>
            </a:r>
            <a:r>
              <a:rPr lang="en-US" sz="3200" i="1" dirty="0">
                <a:solidFill>
                  <a:srgbClr val="000000"/>
                </a:solidFill>
              </a:rPr>
              <a:t>Hebrews 10:9-10</a:t>
            </a:r>
            <a:endParaRPr lang="en-US" sz="3200" i="1" dirty="0"/>
          </a:p>
        </p:txBody>
      </p:sp>
    </p:spTree>
    <p:extLst>
      <p:ext uri="{BB962C8B-B14F-4D97-AF65-F5344CB8AC3E}">
        <p14:creationId xmlns:p14="http://schemas.microsoft.com/office/powerpoint/2010/main" val="1846964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2B4387B-4494-4E11-AD32-5B35D07A3B14}"/>
              </a:ext>
            </a:extLst>
          </p:cNvPr>
          <p:cNvSpPr/>
          <p:nvPr/>
        </p:nvSpPr>
        <p:spPr>
          <a:xfrm>
            <a:off x="0" y="0"/>
            <a:ext cx="9144000" cy="7048083"/>
          </a:xfrm>
          <a:prstGeom prst="rect">
            <a:avLst/>
          </a:prstGeom>
        </p:spPr>
        <p:txBody>
          <a:bodyPr wrap="square">
            <a:spAutoFit/>
          </a:bodyPr>
          <a:lstStyle/>
          <a:p>
            <a:r>
              <a:rPr lang="en-US" sz="3000" b="1" baseline="30000" dirty="0"/>
              <a:t>30 </a:t>
            </a:r>
            <a:r>
              <a:rPr lang="en-US" sz="3000" dirty="0"/>
              <a:t>Jesus replied, “A man was going down from Jerusalem to Jericho, and he fell among robbers, who stripped him and beat him and departed, leaving him half dead. </a:t>
            </a:r>
            <a:r>
              <a:rPr lang="en-US" sz="3000" b="1" baseline="30000" dirty="0"/>
              <a:t>31 </a:t>
            </a:r>
            <a:r>
              <a:rPr lang="en-US" sz="3000" dirty="0"/>
              <a:t>Now by chance a priest was going down that road, and when he saw him he passed by on the other side. </a:t>
            </a:r>
            <a:r>
              <a:rPr lang="en-US" sz="3000" b="1" baseline="30000" dirty="0"/>
              <a:t>32 </a:t>
            </a:r>
            <a:r>
              <a:rPr lang="en-US" sz="3000" dirty="0"/>
              <a:t>So likewise a Levite, when he came to the place and saw him, passed by on the other side. </a:t>
            </a:r>
            <a:r>
              <a:rPr lang="en-US" sz="3000" b="1" baseline="30000" dirty="0"/>
              <a:t>33 </a:t>
            </a:r>
            <a:r>
              <a:rPr lang="en-US" sz="3000" dirty="0"/>
              <a:t>But a Samaritan, as he journeyed, came to where he was, and when he saw him, </a:t>
            </a:r>
            <a:r>
              <a:rPr lang="en-US" sz="3000" b="1" dirty="0">
                <a:solidFill>
                  <a:srgbClr val="002060"/>
                </a:solidFill>
              </a:rPr>
              <a:t>he had compassion</a:t>
            </a:r>
            <a:r>
              <a:rPr lang="en-US" sz="3000" dirty="0"/>
              <a:t>. </a:t>
            </a:r>
            <a:r>
              <a:rPr lang="en-US" sz="3000" b="1" baseline="30000" dirty="0"/>
              <a:t>34 </a:t>
            </a:r>
            <a:r>
              <a:rPr lang="en-US" sz="3000" b="1" dirty="0">
                <a:solidFill>
                  <a:srgbClr val="0070C0"/>
                </a:solidFill>
              </a:rPr>
              <a:t>He </a:t>
            </a:r>
            <a:r>
              <a:rPr lang="en-US" sz="3000" b="1" u="sng" dirty="0">
                <a:solidFill>
                  <a:srgbClr val="0070C0"/>
                </a:solidFill>
              </a:rPr>
              <a:t>went</a:t>
            </a:r>
            <a:r>
              <a:rPr lang="en-US" sz="3000" b="1" dirty="0">
                <a:solidFill>
                  <a:srgbClr val="0070C0"/>
                </a:solidFill>
              </a:rPr>
              <a:t> to him </a:t>
            </a:r>
            <a:r>
              <a:rPr lang="en-US" sz="3000" dirty="0"/>
              <a:t>and </a:t>
            </a:r>
            <a:r>
              <a:rPr lang="en-US" sz="3000" b="1" u="sng" dirty="0">
                <a:solidFill>
                  <a:srgbClr val="0070C0"/>
                </a:solidFill>
              </a:rPr>
              <a:t>bound</a:t>
            </a:r>
            <a:r>
              <a:rPr lang="en-US" sz="3000" b="1" dirty="0">
                <a:solidFill>
                  <a:srgbClr val="0070C0"/>
                </a:solidFill>
              </a:rPr>
              <a:t> up his wounds, </a:t>
            </a:r>
            <a:r>
              <a:rPr lang="en-US" sz="3000" b="1" u="sng" dirty="0">
                <a:solidFill>
                  <a:srgbClr val="0070C0"/>
                </a:solidFill>
              </a:rPr>
              <a:t>pouring</a:t>
            </a:r>
            <a:r>
              <a:rPr lang="en-US" sz="3000" b="1" dirty="0">
                <a:solidFill>
                  <a:srgbClr val="0070C0"/>
                </a:solidFill>
              </a:rPr>
              <a:t> on oil and wine</a:t>
            </a:r>
            <a:r>
              <a:rPr lang="en-US" sz="3000" dirty="0"/>
              <a:t>. Then </a:t>
            </a:r>
            <a:r>
              <a:rPr lang="en-US" sz="3000" b="1" dirty="0">
                <a:solidFill>
                  <a:srgbClr val="0070C0"/>
                </a:solidFill>
              </a:rPr>
              <a:t>he </a:t>
            </a:r>
            <a:r>
              <a:rPr lang="en-US" sz="3000" b="1" u="sng" dirty="0">
                <a:solidFill>
                  <a:srgbClr val="0070C0"/>
                </a:solidFill>
              </a:rPr>
              <a:t>set</a:t>
            </a:r>
            <a:r>
              <a:rPr lang="en-US" sz="3000" b="1" dirty="0">
                <a:solidFill>
                  <a:srgbClr val="0070C0"/>
                </a:solidFill>
              </a:rPr>
              <a:t> him on his own animal </a:t>
            </a:r>
            <a:r>
              <a:rPr lang="en-US" sz="3000" dirty="0"/>
              <a:t>and </a:t>
            </a:r>
            <a:r>
              <a:rPr lang="en-US" sz="3000" b="1" u="sng" dirty="0">
                <a:solidFill>
                  <a:srgbClr val="0070C0"/>
                </a:solidFill>
              </a:rPr>
              <a:t>brought</a:t>
            </a:r>
            <a:r>
              <a:rPr lang="en-US" sz="3000" b="1" dirty="0">
                <a:solidFill>
                  <a:srgbClr val="0070C0"/>
                </a:solidFill>
              </a:rPr>
              <a:t> him to an inn </a:t>
            </a:r>
            <a:r>
              <a:rPr lang="en-US" sz="3000" dirty="0"/>
              <a:t>and </a:t>
            </a:r>
            <a:r>
              <a:rPr lang="en-US" sz="3000" b="1" u="sng" dirty="0">
                <a:solidFill>
                  <a:srgbClr val="0070C0"/>
                </a:solidFill>
              </a:rPr>
              <a:t>took</a:t>
            </a:r>
            <a:r>
              <a:rPr lang="en-US" sz="3000" b="1" dirty="0">
                <a:solidFill>
                  <a:srgbClr val="0070C0"/>
                </a:solidFill>
              </a:rPr>
              <a:t> care of him</a:t>
            </a:r>
            <a:r>
              <a:rPr lang="en-US" sz="3000" dirty="0"/>
              <a:t>. </a:t>
            </a:r>
            <a:r>
              <a:rPr lang="en-US" sz="3000" b="1" baseline="30000" dirty="0"/>
              <a:t>35 </a:t>
            </a:r>
            <a:r>
              <a:rPr lang="en-US" sz="3000" dirty="0"/>
              <a:t>And the next day he took out two denarii</a:t>
            </a:r>
            <a:r>
              <a:rPr lang="en-US" sz="3000" baseline="30000" dirty="0"/>
              <a:t>  </a:t>
            </a:r>
            <a:r>
              <a:rPr lang="en-US" sz="3000" dirty="0"/>
              <a:t>and gave them to the innkeeper, </a:t>
            </a:r>
            <a:r>
              <a:rPr lang="en-US" sz="3000" b="1" u="sng" dirty="0">
                <a:solidFill>
                  <a:srgbClr val="0070C0"/>
                </a:solidFill>
              </a:rPr>
              <a:t>saying</a:t>
            </a:r>
            <a:r>
              <a:rPr lang="en-US" sz="3000" dirty="0"/>
              <a:t>, ‘Take care of him, and whatever more you spend, I will repay you when I come back.’</a:t>
            </a:r>
            <a:r>
              <a:rPr lang="en-US" sz="3200" i="1" dirty="0">
                <a:solidFill>
                  <a:srgbClr val="000000"/>
                </a:solidFill>
              </a:rPr>
              <a:t>													Luke 10:30-35</a:t>
            </a:r>
            <a:endParaRPr lang="en-US" sz="3200" i="1" dirty="0"/>
          </a:p>
        </p:txBody>
      </p:sp>
    </p:spTree>
    <p:extLst>
      <p:ext uri="{BB962C8B-B14F-4D97-AF65-F5344CB8AC3E}">
        <p14:creationId xmlns:p14="http://schemas.microsoft.com/office/powerpoint/2010/main" val="2530279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847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person in a costume&#10;&#10;Description automatically generated">
            <a:extLst>
              <a:ext uri="{FF2B5EF4-FFF2-40B4-BE49-F238E27FC236}">
                <a16:creationId xmlns:a16="http://schemas.microsoft.com/office/drawing/2014/main" id="{B5F4B33D-7DCB-434D-8703-DCA92C555F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3028" y="643466"/>
            <a:ext cx="7477942" cy="5571067"/>
          </a:xfrm>
          <a:prstGeom prst="rect">
            <a:avLst/>
          </a:prstGeom>
        </p:spPr>
      </p:pic>
    </p:spTree>
    <p:extLst>
      <p:ext uri="{BB962C8B-B14F-4D97-AF65-F5344CB8AC3E}">
        <p14:creationId xmlns:p14="http://schemas.microsoft.com/office/powerpoint/2010/main" val="3594100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EFF73B3-E0E3-40AD-9F08-D0AEC91FD054}"/>
              </a:ext>
            </a:extLst>
          </p:cNvPr>
          <p:cNvSpPr/>
          <p:nvPr/>
        </p:nvSpPr>
        <p:spPr>
          <a:xfrm>
            <a:off x="0" y="2302413"/>
            <a:ext cx="9144000" cy="1569660"/>
          </a:xfrm>
          <a:prstGeom prst="rect">
            <a:avLst/>
          </a:prstGeom>
        </p:spPr>
        <p:txBody>
          <a:bodyPr wrap="square">
            <a:spAutoFit/>
          </a:bodyPr>
          <a:lstStyle/>
          <a:p>
            <a:r>
              <a:rPr lang="en-US" sz="3200" dirty="0"/>
              <a:t>For </a:t>
            </a:r>
            <a:r>
              <a:rPr lang="en-US" sz="3200" b="1" dirty="0">
                <a:solidFill>
                  <a:srgbClr val="0070C0"/>
                </a:solidFill>
              </a:rPr>
              <a:t>Christ is the end of the law </a:t>
            </a:r>
            <a:r>
              <a:rPr lang="en-US" sz="3200" dirty="0"/>
              <a:t>for righteousness to everyone who believes.</a:t>
            </a:r>
            <a:r>
              <a:rPr lang="en-US" sz="3200" dirty="0">
                <a:solidFill>
                  <a:srgbClr val="000000"/>
                </a:solidFill>
              </a:rPr>
              <a:t>																								</a:t>
            </a:r>
            <a:r>
              <a:rPr lang="en-US" sz="3200" i="1" dirty="0">
                <a:solidFill>
                  <a:srgbClr val="000000"/>
                </a:solidFill>
              </a:rPr>
              <a:t>Romans 10:4</a:t>
            </a:r>
            <a:endParaRPr lang="en-US" sz="3200" i="1" dirty="0"/>
          </a:p>
        </p:txBody>
      </p:sp>
    </p:spTree>
    <p:extLst>
      <p:ext uri="{BB962C8B-B14F-4D97-AF65-F5344CB8AC3E}">
        <p14:creationId xmlns:p14="http://schemas.microsoft.com/office/powerpoint/2010/main" val="190811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EFF73B3-E0E3-40AD-9F08-D0AEC91FD054}"/>
              </a:ext>
            </a:extLst>
          </p:cNvPr>
          <p:cNvSpPr/>
          <p:nvPr/>
        </p:nvSpPr>
        <p:spPr>
          <a:xfrm>
            <a:off x="0" y="0"/>
            <a:ext cx="9144000" cy="3046988"/>
          </a:xfrm>
          <a:prstGeom prst="rect">
            <a:avLst/>
          </a:prstGeom>
        </p:spPr>
        <p:txBody>
          <a:bodyPr wrap="square">
            <a:spAutoFit/>
          </a:bodyPr>
          <a:lstStyle/>
          <a:p>
            <a:r>
              <a:rPr lang="en-US" sz="3200" b="1" baseline="30000" dirty="0"/>
              <a:t>24 </a:t>
            </a:r>
            <a:r>
              <a:rPr lang="en-US" sz="3200" dirty="0"/>
              <a:t>So then, the law was our</a:t>
            </a:r>
            <a:r>
              <a:rPr lang="en-US" sz="3200" b="1" dirty="0">
                <a:solidFill>
                  <a:srgbClr val="0070C0"/>
                </a:solidFill>
              </a:rPr>
              <a:t> guardian </a:t>
            </a:r>
            <a:r>
              <a:rPr lang="en-US" sz="3200" dirty="0"/>
              <a:t>until Christ came, in order that we might be justified by faith. </a:t>
            </a:r>
            <a:r>
              <a:rPr lang="en-US" sz="3200" b="1" baseline="30000" dirty="0"/>
              <a:t>25 </a:t>
            </a:r>
            <a:r>
              <a:rPr lang="en-US" sz="3200" dirty="0"/>
              <a:t>But now that faith has come, we are no longer under a guardian, </a:t>
            </a:r>
            <a:r>
              <a:rPr lang="en-US" sz="3200" b="1" baseline="30000" dirty="0"/>
              <a:t>26 </a:t>
            </a:r>
            <a:r>
              <a:rPr lang="en-US" sz="3200" dirty="0"/>
              <a:t>for in Christ Jesus you are all sons of God, through faith.</a:t>
            </a:r>
            <a:r>
              <a:rPr lang="en-US" sz="3200" dirty="0">
                <a:solidFill>
                  <a:srgbClr val="000000"/>
                </a:solidFill>
              </a:rPr>
              <a:t>																												</a:t>
            </a:r>
            <a:r>
              <a:rPr lang="en-US" sz="3200" i="1" dirty="0">
                <a:solidFill>
                  <a:srgbClr val="000000"/>
                </a:solidFill>
              </a:rPr>
              <a:t>Galatians 3:24-26</a:t>
            </a:r>
            <a:endParaRPr lang="en-US" sz="3200" i="1" dirty="0"/>
          </a:p>
        </p:txBody>
      </p:sp>
      <p:sp>
        <p:nvSpPr>
          <p:cNvPr id="3" name="TextBox 2">
            <a:extLst>
              <a:ext uri="{FF2B5EF4-FFF2-40B4-BE49-F238E27FC236}">
                <a16:creationId xmlns:a16="http://schemas.microsoft.com/office/drawing/2014/main" id="{CEADE3B5-3BFA-4A32-9A09-B6C8B623D04E}"/>
              </a:ext>
            </a:extLst>
          </p:cNvPr>
          <p:cNvSpPr txBox="1"/>
          <p:nvPr/>
        </p:nvSpPr>
        <p:spPr>
          <a:xfrm>
            <a:off x="0" y="4421875"/>
            <a:ext cx="9144000" cy="707886"/>
          </a:xfrm>
          <a:prstGeom prst="rect">
            <a:avLst/>
          </a:prstGeom>
          <a:noFill/>
        </p:spPr>
        <p:txBody>
          <a:bodyPr wrap="square" rtlCol="0">
            <a:spAutoFit/>
          </a:bodyPr>
          <a:lstStyle/>
          <a:p>
            <a:pPr algn="ctr"/>
            <a:r>
              <a:rPr lang="en-US" sz="4000" dirty="0"/>
              <a:t>tutor/schoolmaster</a:t>
            </a:r>
          </a:p>
        </p:txBody>
      </p:sp>
    </p:spTree>
    <p:extLst>
      <p:ext uri="{BB962C8B-B14F-4D97-AF65-F5344CB8AC3E}">
        <p14:creationId xmlns:p14="http://schemas.microsoft.com/office/powerpoint/2010/main" val="1522850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people riding skis on a snowy road&#10;&#10;Description automatically generated">
            <a:extLst>
              <a:ext uri="{FF2B5EF4-FFF2-40B4-BE49-F238E27FC236}">
                <a16:creationId xmlns:a16="http://schemas.microsoft.com/office/drawing/2014/main" id="{0F5E4311-7AAA-4974-B38A-D6E94A7C032A}"/>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519112"/>
            <a:ext cx="9144000" cy="5819775"/>
          </a:xfrm>
          <a:prstGeom prst="rect">
            <a:avLst/>
          </a:prstGeom>
        </p:spPr>
      </p:pic>
    </p:spTree>
    <p:extLst>
      <p:ext uri="{BB962C8B-B14F-4D97-AF65-F5344CB8AC3E}">
        <p14:creationId xmlns:p14="http://schemas.microsoft.com/office/powerpoint/2010/main" val="3082871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uilding with a mountain in the background&#10;&#10;Description automatically generated">
            <a:extLst>
              <a:ext uri="{FF2B5EF4-FFF2-40B4-BE49-F238E27FC236}">
                <a16:creationId xmlns:a16="http://schemas.microsoft.com/office/drawing/2014/main" id="{BF9004D8-B84C-4CA5-A37F-4573F559C8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0767" y="879980"/>
            <a:ext cx="6762466" cy="5978020"/>
          </a:xfrm>
          <a:prstGeom prst="rect">
            <a:avLst/>
          </a:prstGeom>
        </p:spPr>
      </p:pic>
      <p:sp>
        <p:nvSpPr>
          <p:cNvPr id="7" name="TextBox 6">
            <a:extLst>
              <a:ext uri="{FF2B5EF4-FFF2-40B4-BE49-F238E27FC236}">
                <a16:creationId xmlns:a16="http://schemas.microsoft.com/office/drawing/2014/main" id="{9C123257-89F7-4577-AD47-CBE0B2133DA2}"/>
              </a:ext>
            </a:extLst>
          </p:cNvPr>
          <p:cNvSpPr txBox="1"/>
          <p:nvPr/>
        </p:nvSpPr>
        <p:spPr>
          <a:xfrm>
            <a:off x="1" y="200908"/>
            <a:ext cx="9144000" cy="707886"/>
          </a:xfrm>
          <a:prstGeom prst="rect">
            <a:avLst/>
          </a:prstGeom>
          <a:noFill/>
        </p:spPr>
        <p:txBody>
          <a:bodyPr wrap="square" rtlCol="0">
            <a:spAutoFit/>
          </a:bodyPr>
          <a:lstStyle/>
          <a:p>
            <a:pPr algn="ctr"/>
            <a:r>
              <a:rPr lang="en-US" sz="4000" b="1" dirty="0">
                <a:latin typeface="Segoe Print" panose="02000600000000000000" pitchFamily="2" charset="0"/>
              </a:rPr>
              <a:t>Lasting Laws of Leviticus</a:t>
            </a:r>
          </a:p>
        </p:txBody>
      </p:sp>
    </p:spTree>
    <p:extLst>
      <p:ext uri="{BB962C8B-B14F-4D97-AF65-F5344CB8AC3E}">
        <p14:creationId xmlns:p14="http://schemas.microsoft.com/office/powerpoint/2010/main" val="1783652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2C9BCDE-3A65-4D7C-8A64-FAAE0C58287C}"/>
              </a:ext>
            </a:extLst>
          </p:cNvPr>
          <p:cNvSpPr txBox="1"/>
          <p:nvPr/>
        </p:nvSpPr>
        <p:spPr>
          <a:xfrm>
            <a:off x="-1" y="2047461"/>
            <a:ext cx="9144001" cy="2123658"/>
          </a:xfrm>
          <a:prstGeom prst="rect">
            <a:avLst/>
          </a:prstGeom>
          <a:noFill/>
        </p:spPr>
        <p:txBody>
          <a:bodyPr wrap="square" rtlCol="0">
            <a:spAutoFit/>
          </a:bodyPr>
          <a:lstStyle/>
          <a:p>
            <a:pPr algn="ctr"/>
            <a:r>
              <a:rPr lang="en-US" sz="4400" b="1" i="1" dirty="0">
                <a:solidFill>
                  <a:schemeClr val="bg1"/>
                </a:solidFill>
              </a:rPr>
              <a:t>The Law </a:t>
            </a:r>
          </a:p>
          <a:p>
            <a:pPr algn="ctr"/>
            <a:r>
              <a:rPr lang="en-US" sz="4400" b="1" i="1" dirty="0">
                <a:solidFill>
                  <a:schemeClr val="bg1"/>
                </a:solidFill>
              </a:rPr>
              <a:t>vs. </a:t>
            </a:r>
          </a:p>
          <a:p>
            <a:pPr algn="ctr"/>
            <a:r>
              <a:rPr lang="en-US" sz="4400" b="1" i="1" dirty="0">
                <a:solidFill>
                  <a:schemeClr val="bg1"/>
                </a:solidFill>
              </a:rPr>
              <a:t>the laws</a:t>
            </a:r>
          </a:p>
        </p:txBody>
      </p:sp>
    </p:spTree>
    <p:extLst>
      <p:ext uri="{BB962C8B-B14F-4D97-AF65-F5344CB8AC3E}">
        <p14:creationId xmlns:p14="http://schemas.microsoft.com/office/powerpoint/2010/main" val="1670981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273</TotalTime>
  <Words>400</Words>
  <Application>Microsoft Office PowerPoint</Application>
  <PresentationFormat>On-screen Show (4:3)</PresentationFormat>
  <Paragraphs>76</Paragraphs>
  <Slides>42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42</vt:i4>
      </vt:variant>
    </vt:vector>
  </HeadingPairs>
  <TitlesOfParts>
    <vt:vector size="50" baseType="lpstr">
      <vt:lpstr>&amp;quot</vt:lpstr>
      <vt:lpstr>Arial</vt:lpstr>
      <vt:lpstr>Calibri</vt:lpstr>
      <vt:lpstr>Calibri Light</vt:lpstr>
      <vt:lpstr>Courier New</vt:lpstr>
      <vt:lpstr>Helvetica Neue</vt:lpstr>
      <vt:lpstr>Segoe Print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Eastview Church</cp:lastModifiedBy>
  <cp:revision>15</cp:revision>
  <dcterms:created xsi:type="dcterms:W3CDTF">2019-05-23T14:07:03Z</dcterms:created>
  <dcterms:modified xsi:type="dcterms:W3CDTF">2019-05-24T19:14:37Z</dcterms:modified>
</cp:coreProperties>
</file>