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411" r:id="rId3"/>
    <p:sldId id="412" r:id="rId4"/>
    <p:sldId id="413" r:id="rId5"/>
    <p:sldId id="414" r:id="rId6"/>
    <p:sldId id="415" r:id="rId7"/>
    <p:sldId id="417" r:id="rId8"/>
    <p:sldId id="416" r:id="rId9"/>
    <p:sldId id="418" r:id="rId10"/>
    <p:sldId id="419" r:id="rId11"/>
    <p:sldId id="420" r:id="rId12"/>
    <p:sldId id="421" r:id="rId13"/>
    <p:sldId id="422" r:id="rId14"/>
    <p:sldId id="423" r:id="rId15"/>
    <p:sldId id="424" r:id="rId16"/>
    <p:sldId id="425" r:id="rId17"/>
    <p:sldId id="426" r:id="rId18"/>
    <p:sldId id="428" r:id="rId19"/>
    <p:sldId id="429" r:id="rId20"/>
    <p:sldId id="427" r:id="rId21"/>
    <p:sldId id="430" r:id="rId22"/>
    <p:sldId id="432" r:id="rId23"/>
    <p:sldId id="433" r:id="rId24"/>
    <p:sldId id="434" r:id="rId25"/>
    <p:sldId id="435" r:id="rId26"/>
    <p:sldId id="436" r:id="rId27"/>
    <p:sldId id="437" r:id="rId28"/>
    <p:sldId id="439"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00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5-16T14:24:01.649"/>
    </inkml:context>
    <inkml:brush xml:id="br0">
      <inkml:brushProperty name="width" value="0.05292" units="cm"/>
      <inkml:brushProperty name="height" value="0.05292" units="cm"/>
      <inkml:brushProperty name="color" value="#FF0000"/>
    </inkml:brush>
  </inkml:definitions>
  <inkml:trace contextRef="#ctx0" brushRef="#br0">475 7150 0,'0'0'0,"0"0"0,0 0 16,0 0-16,0 0 0,0 0 15,0 0-15,0 0 0,0 0 16,0 0-16,0 0 16,0 0-16,0 0 15,0 0-15,0 0 0,0 0 16,0 0-16,199 0 15,-150 0-15,34 37 16,-17-27 0,34-10-16,7 4 15,-8 1-15,-8-5 16,0 0-16,-8 0 16,8 0-16,-8 0 0,0 0 15,-1-37-15,-15 37 16,-9 0-16,8 0 15,8 0-15,9 0 0,0 0 16,33 0-16,-17 0 16,0 0-16,-33 0 0,1 42 15,7-33-15,9-4 16,-1-5-16,26 0 16,0 0-16,-34 0 0,-8 0 31,34 0-31,-34 0 0,8 0 15,17 0-15,9 0 16,-1 0-16,-25 0 16,1 0-16,7 0 15,-7 0-15,24 0 16,1-38-16,-1 24 0,0 5 16,-24 9-16,40-9 0,1-5 15,17-9-15,-51 9 16,18-10-16,7 10 15,26-4-15,-42-1 0,8 1 16,-8-6-16,0 6 16,-17-1-16,17-9 15,25 10 1,-16 13-16,7-4 16,-32-1-16,16 10 15,-9-9-15,18-5 0,16-5 16,-17 10-16,0 5 15,0-6-15,9-4 16,8-14-16,-25 14 16,-8 0-16,-1 5 0,26 0 0,-1 0 15,9-1-15,-25-4 16,17 0-16,-9 0 16,67-18-16,-51 9 15,-23 13-15,15-13 0,17-5 16,0 0-16,-8 10 15,-8-6-15,-17 10 0,49-9 16,26-19-16,-67 14 16,34-9-16,-26-5 15,59-23-15,-34 32 16,0 1-16,26-10 0,-34 5 16,33 4-16,8-18 15,1 14 1,-50 14-16,24-5 15,26-10-15,-25 1 16,-17 5-16,-9 4 0,76-14 16,-51 5-16,1-10 15,-33 10-15,8 0 16,66-5-16,-58 23 16,33-4-16,-50 0 0,34-5 15,-17 14-15,0-9 16,58-5-16,-74 9 0,-9 1 15,34-6-15,-18-4 16,18 5-16,-9 0 16,-8 4-16,58-4 0,-59-10 31,34-4-31,-49 9 0,15-9 16,76-23-16,-92 41 15,17-4-15,25-15 16,-26-3-16,51 3 15,-25 10-15,41-9 0,-67 9 16,10 5-16,15-9 16,-16-6-16,17 10 0,-25 0 15,49-4-15,-24-5 16,-25 4-16,41-41 16,-49 18-16,7 9 0,51-8 15,-34 17-15,17-13 16,-41 19-16,49-15 15,-49 15 1,16-6-16,16-8 16,-49 23-16,34-10 0,40-9 15,-66 10-15,42-24 16,-17-14-16,8-5 16,17 15-16,-24 18 15,48-14-15,-82 24 0,17 4 16,8-14-16,-17 9 0,-16 1 15,16 4-15,-8-5 16,17 5-16,32-18 16,-24 4-16,-17 0 15,-8-4-15,0 4 16,-8-5-16,-8 5 0,32 1 16,-24 8-16,8 0 0,-17-4 15,17 5-15,-33 8 16,9 10-16,-1-9 15,8 0-15,17-14 16,-16 9-16,-17 0 0,8-5 16,25-32-16,0 0 15,-17 14 1,-16 4-16,33 1 16,-8 4-16,-17 5 15,9 0-15,-17-1 0,-9 15 16,17-23-16,1 4 15,-9 4-15,-1-8 16,18-15-16,-9 15 16,-16-1-16,8-4 0,-17 14 15,0 0-15,-7-10 16,7-4-16,-8 14 0,-8 0 16,8 4-16,-8 1 15,0-10-15,-1-14 16,1 5-16,0-14 0,-8 4 31,-1 15-31,1-1 0,-1 10 16,-7 4-16,7-4 15,-8 0-15,1 9 16,-9 5-16,8 4 16,0 0-16,-8-8 15,0 8-15,0 0 0,8-4 16,-8-5-16,9-9 0,-1 9 15,0-9-15,-8 4 16,0 5-16,9 0 16,-9 1-16,0 8 0,0 10 15,0-5-15,0 4 16,0 1-16,0 0 16,0-10-16,8-9 0,17 0 15,49-69-15,-8 59 0,-66 38 63</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68841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90113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1930987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17494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1D93B5-80B5-40F6-8A79-B4B6398E12F3}"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53065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1D93B5-80B5-40F6-8A79-B4B6398E12F3}"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988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D93B5-80B5-40F6-8A79-B4B6398E12F3}" type="datetimeFigureOut">
              <a:rPr lang="en-US" smtClean="0"/>
              <a:t>5/17/2019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4096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1D93B5-80B5-40F6-8A79-B4B6398E12F3}" type="datetimeFigureOut">
              <a:rPr lang="en-US" smtClean="0"/>
              <a:t>5/17/2019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78454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D93B5-80B5-40F6-8A79-B4B6398E12F3}" type="datetimeFigureOut">
              <a:rPr lang="en-US" smtClean="0"/>
              <a:t>5/17/2019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411072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58104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933155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D93B5-80B5-40F6-8A79-B4B6398E12F3}" type="datetimeFigureOut">
              <a:rPr lang="en-US" smtClean="0"/>
              <a:t>5/17/2019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3BC4B-3C7B-4315-8107-FEC9B27E4B63}" type="slidenum">
              <a:rPr lang="en-US" smtClean="0"/>
              <a:t>‹#›</a:t>
            </a:fld>
            <a:endParaRPr lang="en-US"/>
          </a:p>
        </p:txBody>
      </p:sp>
    </p:spTree>
    <p:extLst>
      <p:ext uri="{BB962C8B-B14F-4D97-AF65-F5344CB8AC3E}">
        <p14:creationId xmlns:p14="http://schemas.microsoft.com/office/powerpoint/2010/main" val="4016172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841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B306631-C833-4D63-95BE-A699B47641D9}"/>
              </a:ext>
            </a:extLst>
          </p:cNvPr>
          <p:cNvSpPr/>
          <p:nvPr/>
        </p:nvSpPr>
        <p:spPr>
          <a:xfrm>
            <a:off x="92765" y="655578"/>
            <a:ext cx="8958470" cy="5016758"/>
          </a:xfrm>
          <a:prstGeom prst="rect">
            <a:avLst/>
          </a:prstGeom>
        </p:spPr>
        <p:txBody>
          <a:bodyPr wrap="square">
            <a:spAutoFit/>
          </a:bodyPr>
          <a:lstStyle/>
          <a:p>
            <a:r>
              <a:rPr lang="en-US" sz="3200" b="1" baseline="30000" dirty="0"/>
              <a:t>18 </a:t>
            </a:r>
            <a:r>
              <a:rPr lang="en-US" sz="3200" dirty="0"/>
              <a:t>And he said, ‘I will do this: I will tear down my barns and build larger ones, and there I will store all my grain and my goods. </a:t>
            </a:r>
            <a:r>
              <a:rPr lang="en-US" sz="3200" b="1" baseline="30000" dirty="0"/>
              <a:t>19 </a:t>
            </a:r>
            <a:r>
              <a:rPr lang="en-US" sz="3200" dirty="0"/>
              <a:t>And I will say to my soul, “Soul, you have ample goods laid up for many years; relax, eat, drink, be merry.”’ </a:t>
            </a:r>
            <a:r>
              <a:rPr lang="en-US" sz="3200" b="1" baseline="30000" dirty="0"/>
              <a:t>20 </a:t>
            </a:r>
            <a:r>
              <a:rPr lang="en-US" sz="3200" dirty="0"/>
              <a:t>But God said to him, ‘Fool! This night your soul is required of you, and the things you have prepared, </a:t>
            </a:r>
            <a:r>
              <a:rPr lang="en-US" sz="3200" b="1" dirty="0">
                <a:solidFill>
                  <a:srgbClr val="FF0000"/>
                </a:solidFill>
              </a:rPr>
              <a:t>whose will they be</a:t>
            </a:r>
            <a:r>
              <a:rPr lang="en-US" sz="3200" dirty="0"/>
              <a:t>?’ </a:t>
            </a:r>
            <a:r>
              <a:rPr lang="en-US" sz="3200" b="1" baseline="30000" dirty="0"/>
              <a:t>21 </a:t>
            </a:r>
            <a:r>
              <a:rPr lang="en-US" sz="3200" dirty="0"/>
              <a:t>So is the one who </a:t>
            </a:r>
            <a:r>
              <a:rPr lang="en-US" sz="3200" b="1" dirty="0">
                <a:solidFill>
                  <a:srgbClr val="FF0000"/>
                </a:solidFill>
              </a:rPr>
              <a:t>lays up treasure for himself </a:t>
            </a:r>
            <a:r>
              <a:rPr lang="en-US" sz="3200" dirty="0"/>
              <a:t>and is not rich toward God.”</a:t>
            </a:r>
            <a:r>
              <a:rPr lang="en-US" sz="3200" dirty="0">
                <a:solidFill>
                  <a:srgbClr val="000000"/>
                </a:solidFill>
                <a:latin typeface="&amp;quot"/>
              </a:rPr>
              <a:t>																										</a:t>
            </a:r>
            <a:r>
              <a:rPr lang="en-US" sz="3200" i="1" dirty="0">
                <a:solidFill>
                  <a:srgbClr val="000000"/>
                </a:solidFill>
                <a:latin typeface="&amp;quot"/>
              </a:rPr>
              <a:t>Luke 12:18-21</a:t>
            </a:r>
            <a:endParaRPr lang="en-US" sz="3200" i="1" dirty="0"/>
          </a:p>
        </p:txBody>
      </p:sp>
    </p:spTree>
    <p:extLst>
      <p:ext uri="{BB962C8B-B14F-4D97-AF65-F5344CB8AC3E}">
        <p14:creationId xmlns:p14="http://schemas.microsoft.com/office/powerpoint/2010/main" val="2235064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B306631-C833-4D63-95BE-A699B47641D9}"/>
              </a:ext>
            </a:extLst>
          </p:cNvPr>
          <p:cNvSpPr/>
          <p:nvPr/>
        </p:nvSpPr>
        <p:spPr>
          <a:xfrm>
            <a:off x="92764" y="1742256"/>
            <a:ext cx="9051235" cy="2554545"/>
          </a:xfrm>
          <a:prstGeom prst="rect">
            <a:avLst/>
          </a:prstGeom>
        </p:spPr>
        <p:txBody>
          <a:bodyPr wrap="square">
            <a:spAutoFit/>
          </a:bodyPr>
          <a:lstStyle/>
          <a:p>
            <a:r>
              <a:rPr lang="en-US" sz="3200" b="1" dirty="0">
                <a:solidFill>
                  <a:srgbClr val="FF0000"/>
                </a:solidFill>
              </a:rPr>
              <a:t>Sell your possessions, and give to the needy</a:t>
            </a:r>
            <a:r>
              <a:rPr lang="en-US" sz="3200" dirty="0"/>
              <a:t>. Provide yourselves with moneybags that do not grow old, </a:t>
            </a:r>
            <a:r>
              <a:rPr lang="en-US" sz="3200" b="1" dirty="0">
                <a:solidFill>
                  <a:srgbClr val="0070C0"/>
                </a:solidFill>
              </a:rPr>
              <a:t>with a treasure in the heavens that does not fail</a:t>
            </a:r>
            <a:r>
              <a:rPr lang="en-US" sz="3200" dirty="0"/>
              <a:t>, where no thief approaches and no moth destroys.</a:t>
            </a:r>
            <a:r>
              <a:rPr lang="en-US" sz="3200" dirty="0">
                <a:solidFill>
                  <a:srgbClr val="000000"/>
                </a:solidFill>
                <a:latin typeface="&amp;quot"/>
              </a:rPr>
              <a:t>																</a:t>
            </a:r>
            <a:r>
              <a:rPr lang="en-US" sz="3200" i="1" dirty="0">
                <a:solidFill>
                  <a:srgbClr val="000000"/>
                </a:solidFill>
                <a:latin typeface="&amp;quot"/>
              </a:rPr>
              <a:t>Luke 12:33</a:t>
            </a:r>
            <a:endParaRPr lang="en-US" sz="3200" i="1" dirty="0"/>
          </a:p>
        </p:txBody>
      </p:sp>
    </p:spTree>
    <p:extLst>
      <p:ext uri="{BB962C8B-B14F-4D97-AF65-F5344CB8AC3E}">
        <p14:creationId xmlns:p14="http://schemas.microsoft.com/office/powerpoint/2010/main" val="430564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A322BB-F067-4491-AEE2-64143608BDE9}"/>
              </a:ext>
            </a:extLst>
          </p:cNvPr>
          <p:cNvSpPr txBox="1"/>
          <p:nvPr/>
        </p:nvSpPr>
        <p:spPr>
          <a:xfrm>
            <a:off x="0" y="0"/>
            <a:ext cx="9144000" cy="646331"/>
          </a:xfrm>
          <a:prstGeom prst="rect">
            <a:avLst/>
          </a:prstGeom>
          <a:noFill/>
        </p:spPr>
        <p:txBody>
          <a:bodyPr wrap="square" rtlCol="0">
            <a:spAutoFit/>
          </a:bodyPr>
          <a:lstStyle/>
          <a:p>
            <a:pPr algn="ctr"/>
            <a:r>
              <a:rPr lang="en-US" sz="3600" b="1" dirty="0"/>
              <a:t>Two Treasures</a:t>
            </a:r>
          </a:p>
        </p:txBody>
      </p:sp>
      <p:sp>
        <p:nvSpPr>
          <p:cNvPr id="3" name="Rectangle 2">
            <a:extLst>
              <a:ext uri="{FF2B5EF4-FFF2-40B4-BE49-F238E27FC236}">
                <a16:creationId xmlns:a16="http://schemas.microsoft.com/office/drawing/2014/main" id="{9EBE1353-FACE-4DE0-950F-492D8C564DB6}"/>
              </a:ext>
            </a:extLst>
          </p:cNvPr>
          <p:cNvSpPr/>
          <p:nvPr/>
        </p:nvSpPr>
        <p:spPr>
          <a:xfrm>
            <a:off x="0" y="646331"/>
            <a:ext cx="9144000" cy="4360168"/>
          </a:xfrm>
          <a:prstGeom prst="rect">
            <a:avLst/>
          </a:prstGeom>
        </p:spPr>
        <p:txBody>
          <a:bodyPr wrap="square">
            <a:spAutoFit/>
          </a:bodyPr>
          <a:lstStyle/>
          <a:p>
            <a:r>
              <a:rPr lang="en-US" sz="3200" b="1" baseline="30000" dirty="0"/>
              <a:t>19 </a:t>
            </a:r>
            <a:r>
              <a:rPr lang="en-US" sz="3200" dirty="0"/>
              <a:t>“Do not lay up for yourselves </a:t>
            </a:r>
            <a:r>
              <a:rPr lang="en-US" sz="3200" b="1" dirty="0"/>
              <a:t>treasures on earth</a:t>
            </a:r>
            <a:r>
              <a:rPr lang="en-US" sz="3200" dirty="0"/>
              <a:t>, </a:t>
            </a:r>
          </a:p>
          <a:p>
            <a:endParaRPr lang="en-US" sz="3200" dirty="0"/>
          </a:p>
          <a:p>
            <a:r>
              <a:rPr lang="en-US" sz="3200" dirty="0"/>
              <a:t>where moth and rust</a:t>
            </a:r>
            <a:r>
              <a:rPr lang="en-US" sz="3200" baseline="30000" dirty="0"/>
              <a:t>  </a:t>
            </a:r>
            <a:r>
              <a:rPr lang="en-US" sz="3200" dirty="0"/>
              <a:t>destroy and where thieves break in and steal,</a:t>
            </a:r>
            <a:r>
              <a:rPr lang="en-US" b="1" baseline="30000" dirty="0"/>
              <a:t> </a:t>
            </a:r>
          </a:p>
          <a:p>
            <a:endParaRPr lang="en-US" sz="3200" b="1" baseline="30000" dirty="0"/>
          </a:p>
          <a:p>
            <a:r>
              <a:rPr lang="en-US" sz="3200" b="1" baseline="30000" dirty="0"/>
              <a:t>20 </a:t>
            </a:r>
            <a:r>
              <a:rPr lang="en-US" sz="3200" dirty="0"/>
              <a:t>but lay up for yourselves </a:t>
            </a:r>
            <a:r>
              <a:rPr lang="en-US" sz="3200" b="1" dirty="0"/>
              <a:t>treasures in heaven</a:t>
            </a:r>
            <a:r>
              <a:rPr lang="en-US" sz="3200" dirty="0"/>
              <a:t>, </a:t>
            </a:r>
          </a:p>
          <a:p>
            <a:endParaRPr lang="en-US" sz="3200" dirty="0"/>
          </a:p>
          <a:p>
            <a:r>
              <a:rPr lang="en-US" sz="3200" dirty="0"/>
              <a:t>where neither moth nor rust destroys and where thieves do not break in and steal.</a:t>
            </a:r>
          </a:p>
        </p:txBody>
      </p:sp>
      <p:sp>
        <p:nvSpPr>
          <p:cNvPr id="4" name="Rectangle 3">
            <a:extLst>
              <a:ext uri="{FF2B5EF4-FFF2-40B4-BE49-F238E27FC236}">
                <a16:creationId xmlns:a16="http://schemas.microsoft.com/office/drawing/2014/main" id="{78BB34DE-CDCA-4B5D-94FB-6705E963024F}"/>
              </a:ext>
            </a:extLst>
          </p:cNvPr>
          <p:cNvSpPr/>
          <p:nvPr/>
        </p:nvSpPr>
        <p:spPr>
          <a:xfrm>
            <a:off x="0" y="5170607"/>
            <a:ext cx="9037983" cy="1077218"/>
          </a:xfrm>
          <a:prstGeom prst="rect">
            <a:avLst/>
          </a:prstGeom>
        </p:spPr>
        <p:txBody>
          <a:bodyPr wrap="square">
            <a:spAutoFit/>
          </a:bodyPr>
          <a:lstStyle/>
          <a:p>
            <a:r>
              <a:rPr lang="en-US" sz="3200" b="1" baseline="30000" dirty="0">
                <a:solidFill>
                  <a:srgbClr val="000000"/>
                </a:solidFill>
              </a:rPr>
              <a:t>21 </a:t>
            </a:r>
            <a:r>
              <a:rPr lang="en-US" sz="3200" dirty="0">
                <a:solidFill>
                  <a:srgbClr val="000000"/>
                </a:solidFill>
              </a:rPr>
              <a:t>For where your treasure is, there your heart will be also.</a:t>
            </a:r>
            <a:endParaRPr lang="en-US" sz="3200" dirty="0"/>
          </a:p>
        </p:txBody>
      </p:sp>
    </p:spTree>
    <p:extLst>
      <p:ext uri="{BB962C8B-B14F-4D97-AF65-F5344CB8AC3E}">
        <p14:creationId xmlns:p14="http://schemas.microsoft.com/office/powerpoint/2010/main" val="463024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A322BB-F067-4491-AEE2-64143608BDE9}"/>
              </a:ext>
            </a:extLst>
          </p:cNvPr>
          <p:cNvSpPr txBox="1"/>
          <p:nvPr/>
        </p:nvSpPr>
        <p:spPr>
          <a:xfrm>
            <a:off x="0" y="0"/>
            <a:ext cx="9144000" cy="646331"/>
          </a:xfrm>
          <a:prstGeom prst="rect">
            <a:avLst/>
          </a:prstGeom>
          <a:noFill/>
        </p:spPr>
        <p:txBody>
          <a:bodyPr wrap="square" rtlCol="0">
            <a:spAutoFit/>
          </a:bodyPr>
          <a:lstStyle/>
          <a:p>
            <a:pPr algn="ctr"/>
            <a:r>
              <a:rPr lang="en-US" sz="3600" b="1" dirty="0"/>
              <a:t>Two Eyes</a:t>
            </a:r>
          </a:p>
        </p:txBody>
      </p:sp>
      <p:sp>
        <p:nvSpPr>
          <p:cNvPr id="3" name="Rectangle 2">
            <a:extLst>
              <a:ext uri="{FF2B5EF4-FFF2-40B4-BE49-F238E27FC236}">
                <a16:creationId xmlns:a16="http://schemas.microsoft.com/office/drawing/2014/main" id="{9EBE1353-FACE-4DE0-950F-492D8C564DB6}"/>
              </a:ext>
            </a:extLst>
          </p:cNvPr>
          <p:cNvSpPr/>
          <p:nvPr/>
        </p:nvSpPr>
        <p:spPr>
          <a:xfrm>
            <a:off x="0" y="646331"/>
            <a:ext cx="9144000" cy="1077218"/>
          </a:xfrm>
          <a:prstGeom prst="rect">
            <a:avLst/>
          </a:prstGeom>
        </p:spPr>
        <p:txBody>
          <a:bodyPr wrap="square">
            <a:spAutoFit/>
          </a:bodyPr>
          <a:lstStyle/>
          <a:p>
            <a:r>
              <a:rPr lang="en-US" sz="3200" b="1" baseline="30000" dirty="0"/>
              <a:t>22 </a:t>
            </a:r>
            <a:r>
              <a:rPr lang="en-US" sz="3200" dirty="0"/>
              <a:t>“The eye is the lamp of the body. So, if your eye is healthy, your whole body will be full of light,</a:t>
            </a:r>
          </a:p>
        </p:txBody>
      </p:sp>
    </p:spTree>
    <p:extLst>
      <p:ext uri="{BB962C8B-B14F-4D97-AF65-F5344CB8AC3E}">
        <p14:creationId xmlns:p14="http://schemas.microsoft.com/office/powerpoint/2010/main" val="2836388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A322BB-F067-4491-AEE2-64143608BDE9}"/>
              </a:ext>
            </a:extLst>
          </p:cNvPr>
          <p:cNvSpPr txBox="1"/>
          <p:nvPr/>
        </p:nvSpPr>
        <p:spPr>
          <a:xfrm>
            <a:off x="0" y="0"/>
            <a:ext cx="9144000" cy="646331"/>
          </a:xfrm>
          <a:prstGeom prst="rect">
            <a:avLst/>
          </a:prstGeom>
          <a:noFill/>
        </p:spPr>
        <p:txBody>
          <a:bodyPr wrap="square" rtlCol="0">
            <a:spAutoFit/>
          </a:bodyPr>
          <a:lstStyle/>
          <a:p>
            <a:pPr algn="ctr"/>
            <a:r>
              <a:rPr lang="en-US" sz="3600" b="1" dirty="0"/>
              <a:t>Two Eyes</a:t>
            </a:r>
          </a:p>
        </p:txBody>
      </p:sp>
      <p:sp>
        <p:nvSpPr>
          <p:cNvPr id="3" name="Rectangle 2">
            <a:extLst>
              <a:ext uri="{FF2B5EF4-FFF2-40B4-BE49-F238E27FC236}">
                <a16:creationId xmlns:a16="http://schemas.microsoft.com/office/drawing/2014/main" id="{9EBE1353-FACE-4DE0-950F-492D8C564DB6}"/>
              </a:ext>
            </a:extLst>
          </p:cNvPr>
          <p:cNvSpPr/>
          <p:nvPr/>
        </p:nvSpPr>
        <p:spPr>
          <a:xfrm>
            <a:off x="0" y="646331"/>
            <a:ext cx="9144000" cy="1077218"/>
          </a:xfrm>
          <a:prstGeom prst="rect">
            <a:avLst/>
          </a:prstGeom>
        </p:spPr>
        <p:txBody>
          <a:bodyPr wrap="square">
            <a:spAutoFit/>
          </a:bodyPr>
          <a:lstStyle/>
          <a:p>
            <a:r>
              <a:rPr lang="en-US" sz="3200" b="1" baseline="30000" dirty="0"/>
              <a:t>22 </a:t>
            </a:r>
            <a:r>
              <a:rPr lang="en-US" sz="3200" dirty="0"/>
              <a:t>“The eye is the lamp of the body. So, if your eye is </a:t>
            </a:r>
            <a:r>
              <a:rPr lang="en-US" sz="3200" b="1" dirty="0">
                <a:solidFill>
                  <a:srgbClr val="0070C0"/>
                </a:solidFill>
              </a:rPr>
              <a:t>healthy</a:t>
            </a:r>
            <a:r>
              <a:rPr lang="en-US" sz="3200" dirty="0"/>
              <a:t>, your whole body will be full of light,</a:t>
            </a:r>
          </a:p>
        </p:txBody>
      </p:sp>
      <p:sp>
        <p:nvSpPr>
          <p:cNvPr id="4" name="TextBox 3">
            <a:extLst>
              <a:ext uri="{FF2B5EF4-FFF2-40B4-BE49-F238E27FC236}">
                <a16:creationId xmlns:a16="http://schemas.microsoft.com/office/drawing/2014/main" id="{0AB009AD-5101-499D-8139-80272E3F9B52}"/>
              </a:ext>
            </a:extLst>
          </p:cNvPr>
          <p:cNvSpPr txBox="1"/>
          <p:nvPr/>
        </p:nvSpPr>
        <p:spPr>
          <a:xfrm>
            <a:off x="0" y="1948070"/>
            <a:ext cx="9144000" cy="584775"/>
          </a:xfrm>
          <a:prstGeom prst="rect">
            <a:avLst/>
          </a:prstGeom>
          <a:noFill/>
        </p:spPr>
        <p:txBody>
          <a:bodyPr wrap="square" rtlCol="0">
            <a:spAutoFit/>
          </a:bodyPr>
          <a:lstStyle/>
          <a:p>
            <a:pPr algn="ctr"/>
            <a:r>
              <a:rPr lang="en-US" sz="3200" dirty="0"/>
              <a:t>“healthy” NIV, ESV</a:t>
            </a:r>
          </a:p>
        </p:txBody>
      </p:sp>
      <p:sp>
        <p:nvSpPr>
          <p:cNvPr id="5" name="TextBox 4">
            <a:extLst>
              <a:ext uri="{FF2B5EF4-FFF2-40B4-BE49-F238E27FC236}">
                <a16:creationId xmlns:a16="http://schemas.microsoft.com/office/drawing/2014/main" id="{F80E30A0-4FB8-43AD-8187-219EBE524CF5}"/>
              </a:ext>
            </a:extLst>
          </p:cNvPr>
          <p:cNvSpPr txBox="1"/>
          <p:nvPr/>
        </p:nvSpPr>
        <p:spPr>
          <a:xfrm>
            <a:off x="0" y="2574715"/>
            <a:ext cx="9144000" cy="584775"/>
          </a:xfrm>
          <a:prstGeom prst="rect">
            <a:avLst/>
          </a:prstGeom>
          <a:noFill/>
        </p:spPr>
        <p:txBody>
          <a:bodyPr wrap="square" rtlCol="0">
            <a:spAutoFit/>
          </a:bodyPr>
          <a:lstStyle/>
          <a:p>
            <a:pPr algn="ctr"/>
            <a:r>
              <a:rPr lang="en-US" sz="3200" dirty="0"/>
              <a:t>“clear” NASB</a:t>
            </a:r>
          </a:p>
        </p:txBody>
      </p:sp>
      <p:sp>
        <p:nvSpPr>
          <p:cNvPr id="6" name="TextBox 5">
            <a:extLst>
              <a:ext uri="{FF2B5EF4-FFF2-40B4-BE49-F238E27FC236}">
                <a16:creationId xmlns:a16="http://schemas.microsoft.com/office/drawing/2014/main" id="{2549FB02-DA4A-4AB5-8A18-0650858382B9}"/>
              </a:ext>
            </a:extLst>
          </p:cNvPr>
          <p:cNvSpPr txBox="1"/>
          <p:nvPr/>
        </p:nvSpPr>
        <p:spPr>
          <a:xfrm>
            <a:off x="0" y="3201360"/>
            <a:ext cx="9144000" cy="584775"/>
          </a:xfrm>
          <a:prstGeom prst="rect">
            <a:avLst/>
          </a:prstGeom>
          <a:noFill/>
        </p:spPr>
        <p:txBody>
          <a:bodyPr wrap="square" rtlCol="0">
            <a:spAutoFit/>
          </a:bodyPr>
          <a:lstStyle/>
          <a:p>
            <a:pPr algn="ctr"/>
            <a:r>
              <a:rPr lang="en-US" sz="3200" dirty="0"/>
              <a:t>“good” HCSB</a:t>
            </a:r>
          </a:p>
        </p:txBody>
      </p:sp>
      <p:sp>
        <p:nvSpPr>
          <p:cNvPr id="7" name="TextBox 6">
            <a:extLst>
              <a:ext uri="{FF2B5EF4-FFF2-40B4-BE49-F238E27FC236}">
                <a16:creationId xmlns:a16="http://schemas.microsoft.com/office/drawing/2014/main" id="{6A347921-EB59-4753-8447-D3B94516BECD}"/>
              </a:ext>
            </a:extLst>
          </p:cNvPr>
          <p:cNvSpPr txBox="1"/>
          <p:nvPr/>
        </p:nvSpPr>
        <p:spPr>
          <a:xfrm>
            <a:off x="0" y="3828005"/>
            <a:ext cx="9144000" cy="584775"/>
          </a:xfrm>
          <a:prstGeom prst="rect">
            <a:avLst/>
          </a:prstGeom>
          <a:noFill/>
        </p:spPr>
        <p:txBody>
          <a:bodyPr wrap="square" rtlCol="0">
            <a:spAutoFit/>
          </a:bodyPr>
          <a:lstStyle/>
          <a:p>
            <a:pPr algn="ctr"/>
            <a:r>
              <a:rPr lang="en-US" sz="3200" dirty="0"/>
              <a:t>“sound” GNT</a:t>
            </a:r>
          </a:p>
        </p:txBody>
      </p:sp>
      <p:sp>
        <p:nvSpPr>
          <p:cNvPr id="8" name="TextBox 7">
            <a:extLst>
              <a:ext uri="{FF2B5EF4-FFF2-40B4-BE49-F238E27FC236}">
                <a16:creationId xmlns:a16="http://schemas.microsoft.com/office/drawing/2014/main" id="{BDC24D23-93DF-4F5F-8D57-7C03B3B15E29}"/>
              </a:ext>
            </a:extLst>
          </p:cNvPr>
          <p:cNvSpPr txBox="1"/>
          <p:nvPr/>
        </p:nvSpPr>
        <p:spPr>
          <a:xfrm>
            <a:off x="0" y="4454650"/>
            <a:ext cx="9144000" cy="584775"/>
          </a:xfrm>
          <a:prstGeom prst="rect">
            <a:avLst/>
          </a:prstGeom>
          <a:noFill/>
        </p:spPr>
        <p:txBody>
          <a:bodyPr wrap="square" rtlCol="0">
            <a:spAutoFit/>
          </a:bodyPr>
          <a:lstStyle/>
          <a:p>
            <a:pPr algn="ctr"/>
            <a:r>
              <a:rPr lang="en-US" sz="3200" dirty="0"/>
              <a:t>“single” KJV</a:t>
            </a:r>
          </a:p>
        </p:txBody>
      </p:sp>
    </p:spTree>
    <p:extLst>
      <p:ext uri="{BB962C8B-B14F-4D97-AF65-F5344CB8AC3E}">
        <p14:creationId xmlns:p14="http://schemas.microsoft.com/office/powerpoint/2010/main" val="2004220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A322BB-F067-4491-AEE2-64143608BDE9}"/>
              </a:ext>
            </a:extLst>
          </p:cNvPr>
          <p:cNvSpPr txBox="1"/>
          <p:nvPr/>
        </p:nvSpPr>
        <p:spPr>
          <a:xfrm>
            <a:off x="0" y="0"/>
            <a:ext cx="9144000" cy="646331"/>
          </a:xfrm>
          <a:prstGeom prst="rect">
            <a:avLst/>
          </a:prstGeom>
          <a:noFill/>
        </p:spPr>
        <p:txBody>
          <a:bodyPr wrap="square" rtlCol="0">
            <a:spAutoFit/>
          </a:bodyPr>
          <a:lstStyle/>
          <a:p>
            <a:pPr algn="ctr"/>
            <a:r>
              <a:rPr lang="en-US" sz="3600" b="1" dirty="0"/>
              <a:t>Two Eyes</a:t>
            </a:r>
          </a:p>
        </p:txBody>
      </p:sp>
      <p:sp>
        <p:nvSpPr>
          <p:cNvPr id="3" name="Rectangle 2">
            <a:extLst>
              <a:ext uri="{FF2B5EF4-FFF2-40B4-BE49-F238E27FC236}">
                <a16:creationId xmlns:a16="http://schemas.microsoft.com/office/drawing/2014/main" id="{9EBE1353-FACE-4DE0-950F-492D8C564DB6}"/>
              </a:ext>
            </a:extLst>
          </p:cNvPr>
          <p:cNvSpPr/>
          <p:nvPr/>
        </p:nvSpPr>
        <p:spPr>
          <a:xfrm>
            <a:off x="0" y="646331"/>
            <a:ext cx="9144000" cy="2554545"/>
          </a:xfrm>
          <a:prstGeom prst="rect">
            <a:avLst/>
          </a:prstGeom>
        </p:spPr>
        <p:txBody>
          <a:bodyPr wrap="square">
            <a:spAutoFit/>
          </a:bodyPr>
          <a:lstStyle/>
          <a:p>
            <a:r>
              <a:rPr lang="en-US" sz="3200" b="1" baseline="30000" dirty="0"/>
              <a:t>22 </a:t>
            </a:r>
            <a:r>
              <a:rPr lang="en-US" sz="3200" dirty="0"/>
              <a:t>“The eye is the lamp of the body. So, if your eye is healthy, your whole body will be full of light,</a:t>
            </a:r>
            <a:r>
              <a:rPr lang="en-US" sz="3200" b="1" baseline="30000" dirty="0"/>
              <a:t> 23 </a:t>
            </a:r>
            <a:r>
              <a:rPr lang="en-US" sz="3200" dirty="0"/>
              <a:t>but if your eye is </a:t>
            </a:r>
            <a:r>
              <a:rPr lang="en-US" sz="3200" b="1" dirty="0">
                <a:solidFill>
                  <a:srgbClr val="0070C0"/>
                </a:solidFill>
              </a:rPr>
              <a:t>bad</a:t>
            </a:r>
            <a:r>
              <a:rPr lang="en-US" sz="3200" dirty="0"/>
              <a:t>, your whole body will be full of darkness. If then the light in you is darkness, how great is the darkness!</a:t>
            </a:r>
          </a:p>
        </p:txBody>
      </p:sp>
      <p:sp>
        <p:nvSpPr>
          <p:cNvPr id="4" name="TextBox 3">
            <a:extLst>
              <a:ext uri="{FF2B5EF4-FFF2-40B4-BE49-F238E27FC236}">
                <a16:creationId xmlns:a16="http://schemas.microsoft.com/office/drawing/2014/main" id="{0AB009AD-5101-499D-8139-80272E3F9B52}"/>
              </a:ext>
            </a:extLst>
          </p:cNvPr>
          <p:cNvSpPr txBox="1"/>
          <p:nvPr/>
        </p:nvSpPr>
        <p:spPr>
          <a:xfrm>
            <a:off x="0" y="3485360"/>
            <a:ext cx="9144000" cy="584775"/>
          </a:xfrm>
          <a:prstGeom prst="rect">
            <a:avLst/>
          </a:prstGeom>
          <a:noFill/>
        </p:spPr>
        <p:txBody>
          <a:bodyPr wrap="square" rtlCol="0">
            <a:spAutoFit/>
          </a:bodyPr>
          <a:lstStyle/>
          <a:p>
            <a:pPr algn="ctr"/>
            <a:r>
              <a:rPr lang="en-US" sz="3200" dirty="0"/>
              <a:t>“unhealthy” NIV</a:t>
            </a:r>
          </a:p>
        </p:txBody>
      </p:sp>
      <p:sp>
        <p:nvSpPr>
          <p:cNvPr id="5" name="TextBox 4">
            <a:extLst>
              <a:ext uri="{FF2B5EF4-FFF2-40B4-BE49-F238E27FC236}">
                <a16:creationId xmlns:a16="http://schemas.microsoft.com/office/drawing/2014/main" id="{F80E30A0-4FB8-43AD-8187-219EBE524CF5}"/>
              </a:ext>
            </a:extLst>
          </p:cNvPr>
          <p:cNvSpPr txBox="1"/>
          <p:nvPr/>
        </p:nvSpPr>
        <p:spPr>
          <a:xfrm>
            <a:off x="0" y="4180482"/>
            <a:ext cx="9144000" cy="584775"/>
          </a:xfrm>
          <a:prstGeom prst="rect">
            <a:avLst/>
          </a:prstGeom>
          <a:noFill/>
        </p:spPr>
        <p:txBody>
          <a:bodyPr wrap="square" rtlCol="0">
            <a:spAutoFit/>
          </a:bodyPr>
          <a:lstStyle/>
          <a:p>
            <a:pPr algn="ctr"/>
            <a:r>
              <a:rPr lang="en-US" sz="3200" dirty="0"/>
              <a:t>“bad” ESV, NASB, NKJV</a:t>
            </a:r>
          </a:p>
        </p:txBody>
      </p:sp>
      <p:sp>
        <p:nvSpPr>
          <p:cNvPr id="8" name="TextBox 7">
            <a:extLst>
              <a:ext uri="{FF2B5EF4-FFF2-40B4-BE49-F238E27FC236}">
                <a16:creationId xmlns:a16="http://schemas.microsoft.com/office/drawing/2014/main" id="{BDC24D23-93DF-4F5F-8D57-7C03B3B15E29}"/>
              </a:ext>
            </a:extLst>
          </p:cNvPr>
          <p:cNvSpPr txBox="1"/>
          <p:nvPr/>
        </p:nvSpPr>
        <p:spPr>
          <a:xfrm>
            <a:off x="0" y="4875604"/>
            <a:ext cx="9144000" cy="584775"/>
          </a:xfrm>
          <a:prstGeom prst="rect">
            <a:avLst/>
          </a:prstGeom>
          <a:noFill/>
        </p:spPr>
        <p:txBody>
          <a:bodyPr wrap="square" rtlCol="0">
            <a:spAutoFit/>
          </a:bodyPr>
          <a:lstStyle/>
          <a:p>
            <a:pPr algn="ctr"/>
            <a:r>
              <a:rPr lang="en-US" sz="3200" dirty="0"/>
              <a:t>“evil” KJV</a:t>
            </a:r>
          </a:p>
        </p:txBody>
      </p:sp>
    </p:spTree>
    <p:extLst>
      <p:ext uri="{BB962C8B-B14F-4D97-AF65-F5344CB8AC3E}">
        <p14:creationId xmlns:p14="http://schemas.microsoft.com/office/powerpoint/2010/main" val="3833608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A322BB-F067-4491-AEE2-64143608BDE9}"/>
              </a:ext>
            </a:extLst>
          </p:cNvPr>
          <p:cNvSpPr txBox="1"/>
          <p:nvPr/>
        </p:nvSpPr>
        <p:spPr>
          <a:xfrm>
            <a:off x="0" y="0"/>
            <a:ext cx="9144000" cy="646331"/>
          </a:xfrm>
          <a:prstGeom prst="rect">
            <a:avLst/>
          </a:prstGeom>
          <a:noFill/>
        </p:spPr>
        <p:txBody>
          <a:bodyPr wrap="square" rtlCol="0">
            <a:spAutoFit/>
          </a:bodyPr>
          <a:lstStyle/>
          <a:p>
            <a:pPr algn="ctr"/>
            <a:r>
              <a:rPr lang="en-US" sz="3600" b="1" dirty="0"/>
              <a:t>Two Eyes</a:t>
            </a:r>
          </a:p>
        </p:txBody>
      </p:sp>
      <p:sp>
        <p:nvSpPr>
          <p:cNvPr id="3" name="Rectangle 2">
            <a:extLst>
              <a:ext uri="{FF2B5EF4-FFF2-40B4-BE49-F238E27FC236}">
                <a16:creationId xmlns:a16="http://schemas.microsoft.com/office/drawing/2014/main" id="{9EBE1353-FACE-4DE0-950F-492D8C564DB6}"/>
              </a:ext>
            </a:extLst>
          </p:cNvPr>
          <p:cNvSpPr/>
          <p:nvPr/>
        </p:nvSpPr>
        <p:spPr>
          <a:xfrm>
            <a:off x="0" y="646331"/>
            <a:ext cx="9144000" cy="2554545"/>
          </a:xfrm>
          <a:prstGeom prst="rect">
            <a:avLst/>
          </a:prstGeom>
        </p:spPr>
        <p:txBody>
          <a:bodyPr wrap="square">
            <a:spAutoFit/>
          </a:bodyPr>
          <a:lstStyle/>
          <a:p>
            <a:r>
              <a:rPr lang="en-US" sz="3200" b="1" baseline="30000" dirty="0"/>
              <a:t>22 </a:t>
            </a:r>
            <a:r>
              <a:rPr lang="en-US" sz="3200" dirty="0"/>
              <a:t>“The eye is the lamp of the body. So, if your eye is </a:t>
            </a:r>
            <a:r>
              <a:rPr lang="en-US" sz="3200" b="1" dirty="0">
                <a:solidFill>
                  <a:srgbClr val="0070C0"/>
                </a:solidFill>
              </a:rPr>
              <a:t>healthy</a:t>
            </a:r>
            <a:r>
              <a:rPr lang="en-US" sz="3200" dirty="0"/>
              <a:t>, your whole body will be full of light,</a:t>
            </a:r>
            <a:r>
              <a:rPr lang="en-US" sz="3200" b="1" baseline="30000" dirty="0"/>
              <a:t> 23 </a:t>
            </a:r>
            <a:r>
              <a:rPr lang="en-US" sz="3200" dirty="0"/>
              <a:t>but if your eye is </a:t>
            </a:r>
            <a:r>
              <a:rPr lang="en-US" sz="3200" b="1" dirty="0">
                <a:solidFill>
                  <a:srgbClr val="0070C0"/>
                </a:solidFill>
              </a:rPr>
              <a:t>bad</a:t>
            </a:r>
            <a:r>
              <a:rPr lang="en-US" sz="3200" dirty="0"/>
              <a:t>, your whole body will be full of darkness. If then the light in you is darkness, how great is the darkness!</a:t>
            </a:r>
          </a:p>
        </p:txBody>
      </p:sp>
      <p:sp>
        <p:nvSpPr>
          <p:cNvPr id="6" name="TextBox 5">
            <a:extLst>
              <a:ext uri="{FF2B5EF4-FFF2-40B4-BE49-F238E27FC236}">
                <a16:creationId xmlns:a16="http://schemas.microsoft.com/office/drawing/2014/main" id="{792566D7-217A-4817-808D-D8F10F0DC50D}"/>
              </a:ext>
            </a:extLst>
          </p:cNvPr>
          <p:cNvSpPr txBox="1"/>
          <p:nvPr/>
        </p:nvSpPr>
        <p:spPr>
          <a:xfrm>
            <a:off x="0" y="4055165"/>
            <a:ext cx="9144000" cy="646331"/>
          </a:xfrm>
          <a:prstGeom prst="rect">
            <a:avLst/>
          </a:prstGeom>
          <a:noFill/>
        </p:spPr>
        <p:txBody>
          <a:bodyPr wrap="square" rtlCol="0">
            <a:spAutoFit/>
          </a:bodyPr>
          <a:lstStyle/>
          <a:p>
            <a:pPr algn="ctr"/>
            <a:r>
              <a:rPr lang="en-US" sz="3600" b="1" dirty="0">
                <a:solidFill>
                  <a:srgbClr val="00B050"/>
                </a:solidFill>
              </a:rPr>
              <a:t>“Jealousy is the green-eyed monster.”</a:t>
            </a:r>
          </a:p>
        </p:txBody>
      </p:sp>
      <p:sp>
        <p:nvSpPr>
          <p:cNvPr id="9" name="TextBox 8">
            <a:extLst>
              <a:ext uri="{FF2B5EF4-FFF2-40B4-BE49-F238E27FC236}">
                <a16:creationId xmlns:a16="http://schemas.microsoft.com/office/drawing/2014/main" id="{15DE2E5C-77EA-434E-A49D-089B35EB8E97}"/>
              </a:ext>
            </a:extLst>
          </p:cNvPr>
          <p:cNvSpPr txBox="1"/>
          <p:nvPr/>
        </p:nvSpPr>
        <p:spPr>
          <a:xfrm>
            <a:off x="0" y="4941071"/>
            <a:ext cx="9144000" cy="646331"/>
          </a:xfrm>
          <a:prstGeom prst="rect">
            <a:avLst/>
          </a:prstGeom>
          <a:noFill/>
        </p:spPr>
        <p:txBody>
          <a:bodyPr wrap="square" rtlCol="0">
            <a:spAutoFit/>
          </a:bodyPr>
          <a:lstStyle/>
          <a:p>
            <a:pPr algn="ctr"/>
            <a:r>
              <a:rPr lang="en-US" sz="3600" b="1" dirty="0">
                <a:solidFill>
                  <a:srgbClr val="C00000"/>
                </a:solidFill>
              </a:rPr>
              <a:t>“The eyes are the window to the soul.”</a:t>
            </a:r>
          </a:p>
        </p:txBody>
      </p:sp>
    </p:spTree>
    <p:extLst>
      <p:ext uri="{BB962C8B-B14F-4D97-AF65-F5344CB8AC3E}">
        <p14:creationId xmlns:p14="http://schemas.microsoft.com/office/powerpoint/2010/main" val="3577488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A322BB-F067-4491-AEE2-64143608BDE9}"/>
              </a:ext>
            </a:extLst>
          </p:cNvPr>
          <p:cNvSpPr txBox="1"/>
          <p:nvPr/>
        </p:nvSpPr>
        <p:spPr>
          <a:xfrm>
            <a:off x="0" y="0"/>
            <a:ext cx="9144000" cy="646331"/>
          </a:xfrm>
          <a:prstGeom prst="rect">
            <a:avLst/>
          </a:prstGeom>
          <a:noFill/>
        </p:spPr>
        <p:txBody>
          <a:bodyPr wrap="square" rtlCol="0">
            <a:spAutoFit/>
          </a:bodyPr>
          <a:lstStyle/>
          <a:p>
            <a:pPr algn="ctr"/>
            <a:r>
              <a:rPr lang="en-US" sz="3600" b="1" dirty="0"/>
              <a:t>Two Eyes</a:t>
            </a:r>
          </a:p>
        </p:txBody>
      </p:sp>
      <p:sp>
        <p:nvSpPr>
          <p:cNvPr id="3" name="Rectangle 2">
            <a:extLst>
              <a:ext uri="{FF2B5EF4-FFF2-40B4-BE49-F238E27FC236}">
                <a16:creationId xmlns:a16="http://schemas.microsoft.com/office/drawing/2014/main" id="{9EBE1353-FACE-4DE0-950F-492D8C564DB6}"/>
              </a:ext>
            </a:extLst>
          </p:cNvPr>
          <p:cNvSpPr/>
          <p:nvPr/>
        </p:nvSpPr>
        <p:spPr>
          <a:xfrm>
            <a:off x="0" y="646331"/>
            <a:ext cx="9144000" cy="2554545"/>
          </a:xfrm>
          <a:prstGeom prst="rect">
            <a:avLst/>
          </a:prstGeom>
        </p:spPr>
        <p:txBody>
          <a:bodyPr wrap="square">
            <a:spAutoFit/>
          </a:bodyPr>
          <a:lstStyle/>
          <a:p>
            <a:r>
              <a:rPr lang="en-US" sz="3200" b="1" baseline="30000" dirty="0"/>
              <a:t>22 </a:t>
            </a:r>
            <a:r>
              <a:rPr lang="en-US" sz="3200" dirty="0"/>
              <a:t>“The eye is the lamp of the body. So, if your eye is </a:t>
            </a:r>
            <a:r>
              <a:rPr lang="en-US" sz="3200" b="1" dirty="0">
                <a:solidFill>
                  <a:srgbClr val="0070C0"/>
                </a:solidFill>
              </a:rPr>
              <a:t>healthy</a:t>
            </a:r>
            <a:r>
              <a:rPr lang="en-US" sz="3200" dirty="0"/>
              <a:t>, your whole body will be full of light,</a:t>
            </a:r>
            <a:r>
              <a:rPr lang="en-US" sz="3200" b="1" baseline="30000" dirty="0"/>
              <a:t> 23 </a:t>
            </a:r>
            <a:r>
              <a:rPr lang="en-US" sz="3200" dirty="0"/>
              <a:t>but if your eye is </a:t>
            </a:r>
            <a:r>
              <a:rPr lang="en-US" sz="3200" b="1" dirty="0">
                <a:solidFill>
                  <a:srgbClr val="0070C0"/>
                </a:solidFill>
              </a:rPr>
              <a:t>bad</a:t>
            </a:r>
            <a:r>
              <a:rPr lang="en-US" sz="3200" dirty="0"/>
              <a:t>, your whole body will be full of darkness. If then the light in you is darkness, how great is the darkness!</a:t>
            </a:r>
          </a:p>
        </p:txBody>
      </p:sp>
      <p:sp>
        <p:nvSpPr>
          <p:cNvPr id="4" name="Rectangle 3">
            <a:extLst>
              <a:ext uri="{FF2B5EF4-FFF2-40B4-BE49-F238E27FC236}">
                <a16:creationId xmlns:a16="http://schemas.microsoft.com/office/drawing/2014/main" id="{27D91880-DC30-497F-B38C-D42EB8D7179E}"/>
              </a:ext>
            </a:extLst>
          </p:cNvPr>
          <p:cNvSpPr/>
          <p:nvPr/>
        </p:nvSpPr>
        <p:spPr>
          <a:xfrm>
            <a:off x="62947" y="3847207"/>
            <a:ext cx="9018105" cy="3046988"/>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solidFill>
                  <a:schemeClr val="bg1"/>
                </a:solidFill>
              </a:rPr>
              <a:t>Beware lest there be a wicked thought in your heart, saying, ‘The seventh year, the year of release, is at hand,’ and </a:t>
            </a:r>
            <a:r>
              <a:rPr lang="en-US" sz="3200" u="sng" dirty="0">
                <a:solidFill>
                  <a:schemeClr val="bg1"/>
                </a:solidFill>
              </a:rPr>
              <a:t>your eye be evil against your poor brother </a:t>
            </a:r>
            <a:r>
              <a:rPr lang="en-US" sz="3200" dirty="0">
                <a:solidFill>
                  <a:schemeClr val="bg1"/>
                </a:solidFill>
              </a:rPr>
              <a:t>and you give him nothing, and he cry out to the </a:t>
            </a:r>
            <a:r>
              <a:rPr lang="en-US" sz="3200" cap="small" dirty="0">
                <a:solidFill>
                  <a:schemeClr val="bg1"/>
                </a:solidFill>
              </a:rPr>
              <a:t>Lord</a:t>
            </a:r>
            <a:r>
              <a:rPr lang="en-US" sz="3200" dirty="0">
                <a:solidFill>
                  <a:schemeClr val="bg1"/>
                </a:solidFill>
              </a:rPr>
              <a:t> against you, and it become sin among you. </a:t>
            </a:r>
            <a:r>
              <a:rPr lang="en-US" sz="3200" i="1" dirty="0">
                <a:solidFill>
                  <a:schemeClr val="bg1"/>
                </a:solidFill>
              </a:rPr>
              <a:t>Deuteronomy 15:9</a:t>
            </a:r>
          </a:p>
        </p:txBody>
      </p:sp>
    </p:spTree>
    <p:extLst>
      <p:ext uri="{BB962C8B-B14F-4D97-AF65-F5344CB8AC3E}">
        <p14:creationId xmlns:p14="http://schemas.microsoft.com/office/powerpoint/2010/main" val="1193845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A322BB-F067-4491-AEE2-64143608BDE9}"/>
              </a:ext>
            </a:extLst>
          </p:cNvPr>
          <p:cNvSpPr txBox="1"/>
          <p:nvPr/>
        </p:nvSpPr>
        <p:spPr>
          <a:xfrm>
            <a:off x="0" y="0"/>
            <a:ext cx="9144000" cy="646331"/>
          </a:xfrm>
          <a:prstGeom prst="rect">
            <a:avLst/>
          </a:prstGeom>
          <a:noFill/>
        </p:spPr>
        <p:txBody>
          <a:bodyPr wrap="square" rtlCol="0">
            <a:spAutoFit/>
          </a:bodyPr>
          <a:lstStyle/>
          <a:p>
            <a:pPr algn="ctr"/>
            <a:r>
              <a:rPr lang="en-US" sz="3600" b="1" dirty="0"/>
              <a:t>Two Eyes</a:t>
            </a:r>
          </a:p>
        </p:txBody>
      </p:sp>
      <p:sp>
        <p:nvSpPr>
          <p:cNvPr id="3" name="Rectangle 2">
            <a:extLst>
              <a:ext uri="{FF2B5EF4-FFF2-40B4-BE49-F238E27FC236}">
                <a16:creationId xmlns:a16="http://schemas.microsoft.com/office/drawing/2014/main" id="{9EBE1353-FACE-4DE0-950F-492D8C564DB6}"/>
              </a:ext>
            </a:extLst>
          </p:cNvPr>
          <p:cNvSpPr/>
          <p:nvPr/>
        </p:nvSpPr>
        <p:spPr>
          <a:xfrm>
            <a:off x="0" y="646331"/>
            <a:ext cx="9144000" cy="2554545"/>
          </a:xfrm>
          <a:prstGeom prst="rect">
            <a:avLst/>
          </a:prstGeom>
        </p:spPr>
        <p:txBody>
          <a:bodyPr wrap="square">
            <a:spAutoFit/>
          </a:bodyPr>
          <a:lstStyle/>
          <a:p>
            <a:r>
              <a:rPr lang="en-US" sz="3200" b="1" baseline="30000" dirty="0"/>
              <a:t>22 </a:t>
            </a:r>
            <a:r>
              <a:rPr lang="en-US" sz="3200" dirty="0"/>
              <a:t>“The eye is the lamp of the body. So, if your eye is </a:t>
            </a:r>
            <a:r>
              <a:rPr lang="en-US" sz="3200" b="1" dirty="0">
                <a:solidFill>
                  <a:srgbClr val="0070C0"/>
                </a:solidFill>
              </a:rPr>
              <a:t>healthy</a:t>
            </a:r>
            <a:r>
              <a:rPr lang="en-US" sz="3200" dirty="0"/>
              <a:t>, your whole body will be full of light,</a:t>
            </a:r>
            <a:r>
              <a:rPr lang="en-US" sz="3200" b="1" baseline="30000" dirty="0"/>
              <a:t> 23 </a:t>
            </a:r>
            <a:r>
              <a:rPr lang="en-US" sz="3200" dirty="0"/>
              <a:t>but if your eye is </a:t>
            </a:r>
            <a:r>
              <a:rPr lang="en-US" sz="3200" b="1" dirty="0">
                <a:solidFill>
                  <a:srgbClr val="0070C0"/>
                </a:solidFill>
              </a:rPr>
              <a:t>bad</a:t>
            </a:r>
            <a:r>
              <a:rPr lang="en-US" sz="3200" dirty="0"/>
              <a:t>, your whole body will be full of darkness. If then the light in you is darkness, how great is the darkness!</a:t>
            </a:r>
          </a:p>
        </p:txBody>
      </p:sp>
      <p:sp>
        <p:nvSpPr>
          <p:cNvPr id="4" name="Rectangle 3">
            <a:extLst>
              <a:ext uri="{FF2B5EF4-FFF2-40B4-BE49-F238E27FC236}">
                <a16:creationId xmlns:a16="http://schemas.microsoft.com/office/drawing/2014/main" id="{27D91880-DC30-497F-B38C-D42EB8D7179E}"/>
              </a:ext>
            </a:extLst>
          </p:cNvPr>
          <p:cNvSpPr/>
          <p:nvPr/>
        </p:nvSpPr>
        <p:spPr>
          <a:xfrm>
            <a:off x="62947" y="3847207"/>
            <a:ext cx="9018105"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Eat thou not the bread of him that hath </a:t>
            </a:r>
            <a:r>
              <a:rPr lang="en-US" sz="3200" u="sng" dirty="0"/>
              <a:t>an evil eye</a:t>
            </a:r>
            <a:r>
              <a:rPr lang="en-US" sz="3200" dirty="0"/>
              <a:t>, neither desire thou his dainty meats</a:t>
            </a:r>
          </a:p>
          <a:p>
            <a:r>
              <a:rPr lang="en-US" sz="3200" i="1" dirty="0">
                <a:solidFill>
                  <a:schemeClr val="bg1"/>
                </a:solidFill>
              </a:rPr>
              <a:t>Proverbs 23:6 KJV</a:t>
            </a:r>
          </a:p>
        </p:txBody>
      </p:sp>
    </p:spTree>
    <p:extLst>
      <p:ext uri="{BB962C8B-B14F-4D97-AF65-F5344CB8AC3E}">
        <p14:creationId xmlns:p14="http://schemas.microsoft.com/office/powerpoint/2010/main" val="1662064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A322BB-F067-4491-AEE2-64143608BDE9}"/>
              </a:ext>
            </a:extLst>
          </p:cNvPr>
          <p:cNvSpPr txBox="1"/>
          <p:nvPr/>
        </p:nvSpPr>
        <p:spPr>
          <a:xfrm>
            <a:off x="0" y="0"/>
            <a:ext cx="9144000" cy="646331"/>
          </a:xfrm>
          <a:prstGeom prst="rect">
            <a:avLst/>
          </a:prstGeom>
          <a:noFill/>
        </p:spPr>
        <p:txBody>
          <a:bodyPr wrap="square" rtlCol="0">
            <a:spAutoFit/>
          </a:bodyPr>
          <a:lstStyle/>
          <a:p>
            <a:pPr algn="ctr"/>
            <a:r>
              <a:rPr lang="en-US" sz="3600" b="1" dirty="0"/>
              <a:t>Two Eyes</a:t>
            </a:r>
          </a:p>
        </p:txBody>
      </p:sp>
      <p:sp>
        <p:nvSpPr>
          <p:cNvPr id="3" name="Rectangle 2">
            <a:extLst>
              <a:ext uri="{FF2B5EF4-FFF2-40B4-BE49-F238E27FC236}">
                <a16:creationId xmlns:a16="http://schemas.microsoft.com/office/drawing/2014/main" id="{9EBE1353-FACE-4DE0-950F-492D8C564DB6}"/>
              </a:ext>
            </a:extLst>
          </p:cNvPr>
          <p:cNvSpPr/>
          <p:nvPr/>
        </p:nvSpPr>
        <p:spPr>
          <a:xfrm>
            <a:off x="0" y="646331"/>
            <a:ext cx="9144000" cy="2554545"/>
          </a:xfrm>
          <a:prstGeom prst="rect">
            <a:avLst/>
          </a:prstGeom>
        </p:spPr>
        <p:txBody>
          <a:bodyPr wrap="square">
            <a:spAutoFit/>
          </a:bodyPr>
          <a:lstStyle/>
          <a:p>
            <a:r>
              <a:rPr lang="en-US" sz="3200" b="1" baseline="30000" dirty="0"/>
              <a:t>22 </a:t>
            </a:r>
            <a:r>
              <a:rPr lang="en-US" sz="3200" dirty="0"/>
              <a:t>“The eye is the lamp of the body. So, if your eye is </a:t>
            </a:r>
            <a:r>
              <a:rPr lang="en-US" sz="3200" b="1" dirty="0">
                <a:solidFill>
                  <a:srgbClr val="0070C0"/>
                </a:solidFill>
              </a:rPr>
              <a:t>healthy</a:t>
            </a:r>
            <a:r>
              <a:rPr lang="en-US" sz="3200" dirty="0"/>
              <a:t>, your whole body will be full of light,</a:t>
            </a:r>
            <a:r>
              <a:rPr lang="en-US" sz="3200" b="1" baseline="30000" dirty="0"/>
              <a:t> 23 </a:t>
            </a:r>
            <a:r>
              <a:rPr lang="en-US" sz="3200" dirty="0"/>
              <a:t>but if your eye is </a:t>
            </a:r>
            <a:r>
              <a:rPr lang="en-US" sz="3200" b="1" dirty="0">
                <a:solidFill>
                  <a:srgbClr val="0070C0"/>
                </a:solidFill>
              </a:rPr>
              <a:t>bad</a:t>
            </a:r>
            <a:r>
              <a:rPr lang="en-US" sz="3200" dirty="0"/>
              <a:t>, your whole body will be full of darkness. If then the light in you is darkness, how great is the darkness!</a:t>
            </a:r>
          </a:p>
        </p:txBody>
      </p:sp>
      <p:sp>
        <p:nvSpPr>
          <p:cNvPr id="4" name="Rectangle 3">
            <a:extLst>
              <a:ext uri="{FF2B5EF4-FFF2-40B4-BE49-F238E27FC236}">
                <a16:creationId xmlns:a16="http://schemas.microsoft.com/office/drawing/2014/main" id="{27D91880-DC30-497F-B38C-D42EB8D7179E}"/>
              </a:ext>
            </a:extLst>
          </p:cNvPr>
          <p:cNvSpPr/>
          <p:nvPr/>
        </p:nvSpPr>
        <p:spPr>
          <a:xfrm>
            <a:off x="62947" y="3847207"/>
            <a:ext cx="9018105"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A man with an </a:t>
            </a:r>
            <a:r>
              <a:rPr lang="en-US" sz="3200" u="sng" dirty="0"/>
              <a:t>evil eye</a:t>
            </a:r>
            <a:r>
              <a:rPr lang="en-US" sz="3200" dirty="0"/>
              <a:t> hastens after wealth</a:t>
            </a:r>
            <a:br>
              <a:rPr lang="en-US" sz="4800" dirty="0"/>
            </a:br>
            <a:r>
              <a:rPr lang="en-US" sz="3200" dirty="0"/>
              <a:t>And does not know that want will come upon him</a:t>
            </a:r>
            <a:r>
              <a:rPr lang="en-US" dirty="0"/>
              <a:t>.</a:t>
            </a:r>
          </a:p>
          <a:p>
            <a:r>
              <a:rPr lang="en-US" sz="3200" i="1" dirty="0">
                <a:solidFill>
                  <a:schemeClr val="bg1"/>
                </a:solidFill>
              </a:rPr>
              <a:t>Proverbs 28:22</a:t>
            </a:r>
          </a:p>
        </p:txBody>
      </p:sp>
    </p:spTree>
    <p:extLst>
      <p:ext uri="{BB962C8B-B14F-4D97-AF65-F5344CB8AC3E}">
        <p14:creationId xmlns:p14="http://schemas.microsoft.com/office/powerpoint/2010/main" val="435834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F3B255-DB23-496D-B884-076D426F79DF}"/>
              </a:ext>
            </a:extLst>
          </p:cNvPr>
          <p:cNvSpPr txBox="1"/>
          <p:nvPr/>
        </p:nvSpPr>
        <p:spPr>
          <a:xfrm>
            <a:off x="0" y="0"/>
            <a:ext cx="6559826" cy="584775"/>
          </a:xfrm>
          <a:prstGeom prst="rect">
            <a:avLst/>
          </a:prstGeom>
          <a:noFill/>
        </p:spPr>
        <p:txBody>
          <a:bodyPr wrap="square" rtlCol="0">
            <a:spAutoFit/>
          </a:bodyPr>
          <a:lstStyle/>
          <a:p>
            <a:r>
              <a:rPr lang="en-US" sz="3200" b="1" dirty="0"/>
              <a:t>9 statements of blessedness </a:t>
            </a:r>
          </a:p>
        </p:txBody>
      </p:sp>
      <p:sp>
        <p:nvSpPr>
          <p:cNvPr id="3" name="Arrow: Down 2">
            <a:extLst>
              <a:ext uri="{FF2B5EF4-FFF2-40B4-BE49-F238E27FC236}">
                <a16:creationId xmlns:a16="http://schemas.microsoft.com/office/drawing/2014/main" id="{37D07D69-2728-4645-9881-77D8D1EF9C36}"/>
              </a:ext>
            </a:extLst>
          </p:cNvPr>
          <p:cNvSpPr/>
          <p:nvPr/>
        </p:nvSpPr>
        <p:spPr>
          <a:xfrm rot="20069036">
            <a:off x="2067340" y="569844"/>
            <a:ext cx="993913" cy="1736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1F1C150-A635-47E8-8A1E-379AD213B2D7}"/>
              </a:ext>
            </a:extLst>
          </p:cNvPr>
          <p:cNvSpPr txBox="1"/>
          <p:nvPr/>
        </p:nvSpPr>
        <p:spPr>
          <a:xfrm>
            <a:off x="974034" y="2142900"/>
            <a:ext cx="6559826" cy="584775"/>
          </a:xfrm>
          <a:prstGeom prst="rect">
            <a:avLst/>
          </a:prstGeom>
          <a:noFill/>
        </p:spPr>
        <p:txBody>
          <a:bodyPr wrap="square" rtlCol="0">
            <a:spAutoFit/>
          </a:bodyPr>
          <a:lstStyle/>
          <a:p>
            <a:r>
              <a:rPr lang="en-US" sz="3200" b="1" dirty="0"/>
              <a:t>6 areas of greater righteousness</a:t>
            </a:r>
          </a:p>
        </p:txBody>
      </p:sp>
      <p:sp>
        <p:nvSpPr>
          <p:cNvPr id="5" name="Arrow: Down 4">
            <a:extLst>
              <a:ext uri="{FF2B5EF4-FFF2-40B4-BE49-F238E27FC236}">
                <a16:creationId xmlns:a16="http://schemas.microsoft.com/office/drawing/2014/main" id="{5C2A123B-C941-4B6D-945E-37A584B0D466}"/>
              </a:ext>
            </a:extLst>
          </p:cNvPr>
          <p:cNvSpPr/>
          <p:nvPr/>
        </p:nvSpPr>
        <p:spPr>
          <a:xfrm rot="20069036">
            <a:off x="3028123" y="2749826"/>
            <a:ext cx="993913" cy="1736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1316695-24A7-4332-B903-8DB3A2D93D0B}"/>
              </a:ext>
            </a:extLst>
          </p:cNvPr>
          <p:cNvSpPr txBox="1"/>
          <p:nvPr/>
        </p:nvSpPr>
        <p:spPr>
          <a:xfrm>
            <a:off x="1741900" y="4325558"/>
            <a:ext cx="6559826" cy="584775"/>
          </a:xfrm>
          <a:prstGeom prst="rect">
            <a:avLst/>
          </a:prstGeom>
          <a:noFill/>
        </p:spPr>
        <p:txBody>
          <a:bodyPr wrap="square" rtlCol="0">
            <a:spAutoFit/>
          </a:bodyPr>
          <a:lstStyle/>
          <a:p>
            <a:r>
              <a:rPr lang="en-US" sz="3200" b="1" dirty="0"/>
              <a:t>3 areas of quiet righteousness </a:t>
            </a:r>
          </a:p>
        </p:txBody>
      </p:sp>
    </p:spTree>
    <p:extLst>
      <p:ext uri="{BB962C8B-B14F-4D97-AF65-F5344CB8AC3E}">
        <p14:creationId xmlns:p14="http://schemas.microsoft.com/office/powerpoint/2010/main" val="2449349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A322BB-F067-4491-AEE2-64143608BDE9}"/>
              </a:ext>
            </a:extLst>
          </p:cNvPr>
          <p:cNvSpPr txBox="1"/>
          <p:nvPr/>
        </p:nvSpPr>
        <p:spPr>
          <a:xfrm>
            <a:off x="0" y="0"/>
            <a:ext cx="9144000" cy="646331"/>
          </a:xfrm>
          <a:prstGeom prst="rect">
            <a:avLst/>
          </a:prstGeom>
          <a:noFill/>
        </p:spPr>
        <p:txBody>
          <a:bodyPr wrap="square" rtlCol="0">
            <a:spAutoFit/>
          </a:bodyPr>
          <a:lstStyle/>
          <a:p>
            <a:pPr algn="ctr"/>
            <a:r>
              <a:rPr lang="en-US" sz="3600" b="1" dirty="0"/>
              <a:t>Two Eyes</a:t>
            </a:r>
          </a:p>
        </p:txBody>
      </p:sp>
      <p:sp>
        <p:nvSpPr>
          <p:cNvPr id="3" name="Rectangle 2">
            <a:extLst>
              <a:ext uri="{FF2B5EF4-FFF2-40B4-BE49-F238E27FC236}">
                <a16:creationId xmlns:a16="http://schemas.microsoft.com/office/drawing/2014/main" id="{9EBE1353-FACE-4DE0-950F-492D8C564DB6}"/>
              </a:ext>
            </a:extLst>
          </p:cNvPr>
          <p:cNvSpPr/>
          <p:nvPr/>
        </p:nvSpPr>
        <p:spPr>
          <a:xfrm>
            <a:off x="0" y="646331"/>
            <a:ext cx="9144000" cy="2554545"/>
          </a:xfrm>
          <a:prstGeom prst="rect">
            <a:avLst/>
          </a:prstGeom>
        </p:spPr>
        <p:txBody>
          <a:bodyPr wrap="square">
            <a:spAutoFit/>
          </a:bodyPr>
          <a:lstStyle/>
          <a:p>
            <a:r>
              <a:rPr lang="en-US" sz="3200" b="1" baseline="30000" dirty="0"/>
              <a:t>22 </a:t>
            </a:r>
            <a:r>
              <a:rPr lang="en-US" sz="3200" dirty="0"/>
              <a:t>“The eye is the lamp of the body. So, if your eye is </a:t>
            </a:r>
            <a:r>
              <a:rPr lang="en-US" sz="3200" b="1" dirty="0">
                <a:solidFill>
                  <a:srgbClr val="0070C0"/>
                </a:solidFill>
              </a:rPr>
              <a:t>healthy</a:t>
            </a:r>
            <a:r>
              <a:rPr lang="en-US" sz="3200" dirty="0"/>
              <a:t>, your whole body will be full of light,</a:t>
            </a:r>
            <a:r>
              <a:rPr lang="en-US" sz="3200" b="1" baseline="30000" dirty="0"/>
              <a:t> 23 </a:t>
            </a:r>
            <a:r>
              <a:rPr lang="en-US" sz="3200" dirty="0"/>
              <a:t>but if your eye is </a:t>
            </a:r>
            <a:r>
              <a:rPr lang="en-US" sz="3200" b="1" dirty="0">
                <a:solidFill>
                  <a:srgbClr val="0070C0"/>
                </a:solidFill>
              </a:rPr>
              <a:t>bad</a:t>
            </a:r>
            <a:r>
              <a:rPr lang="en-US" sz="3200" dirty="0"/>
              <a:t>, your whole body will be full of darkness. If then the light in you is darkness, how great is the darkness!</a:t>
            </a:r>
          </a:p>
        </p:txBody>
      </p:sp>
      <p:sp>
        <p:nvSpPr>
          <p:cNvPr id="4" name="Rectangle 3">
            <a:extLst>
              <a:ext uri="{FF2B5EF4-FFF2-40B4-BE49-F238E27FC236}">
                <a16:creationId xmlns:a16="http://schemas.microsoft.com/office/drawing/2014/main" id="{27D91880-DC30-497F-B38C-D42EB8D7179E}"/>
              </a:ext>
            </a:extLst>
          </p:cNvPr>
          <p:cNvSpPr/>
          <p:nvPr/>
        </p:nvSpPr>
        <p:spPr>
          <a:xfrm>
            <a:off x="62947" y="3847207"/>
            <a:ext cx="9018105"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Whoever has a </a:t>
            </a:r>
            <a:r>
              <a:rPr lang="en-US" sz="3200" u="sng" dirty="0"/>
              <a:t>bountiful</a:t>
            </a:r>
            <a:r>
              <a:rPr lang="en-US" sz="3200" u="sng" baseline="30000" dirty="0"/>
              <a:t> </a:t>
            </a:r>
            <a:r>
              <a:rPr lang="en-US" sz="3200" u="sng" dirty="0"/>
              <a:t>eye</a:t>
            </a:r>
            <a:r>
              <a:rPr lang="en-US" sz="3200" dirty="0"/>
              <a:t> will be blessed,</a:t>
            </a:r>
            <a:br>
              <a:rPr lang="en-US" sz="3200" dirty="0"/>
            </a:br>
            <a:r>
              <a:rPr lang="en-US" sz="3200" dirty="0"/>
              <a:t>    for he shares his bread with the poor.</a:t>
            </a:r>
          </a:p>
          <a:p>
            <a:r>
              <a:rPr lang="en-US" sz="3200" i="1" dirty="0">
                <a:solidFill>
                  <a:schemeClr val="bg1"/>
                </a:solidFill>
              </a:rPr>
              <a:t>Proverbs 22:9</a:t>
            </a:r>
          </a:p>
        </p:txBody>
      </p:sp>
    </p:spTree>
    <p:extLst>
      <p:ext uri="{BB962C8B-B14F-4D97-AF65-F5344CB8AC3E}">
        <p14:creationId xmlns:p14="http://schemas.microsoft.com/office/powerpoint/2010/main" val="2251109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A322BB-F067-4491-AEE2-64143608BDE9}"/>
              </a:ext>
            </a:extLst>
          </p:cNvPr>
          <p:cNvSpPr txBox="1"/>
          <p:nvPr/>
        </p:nvSpPr>
        <p:spPr>
          <a:xfrm>
            <a:off x="0" y="0"/>
            <a:ext cx="9144000" cy="646331"/>
          </a:xfrm>
          <a:prstGeom prst="rect">
            <a:avLst/>
          </a:prstGeom>
          <a:noFill/>
        </p:spPr>
        <p:txBody>
          <a:bodyPr wrap="square" rtlCol="0">
            <a:spAutoFit/>
          </a:bodyPr>
          <a:lstStyle/>
          <a:p>
            <a:pPr algn="ctr"/>
            <a:r>
              <a:rPr lang="en-US" sz="3600" b="1" dirty="0"/>
              <a:t>Two Eyes</a:t>
            </a:r>
          </a:p>
        </p:txBody>
      </p:sp>
      <p:sp>
        <p:nvSpPr>
          <p:cNvPr id="3" name="Rectangle 2">
            <a:extLst>
              <a:ext uri="{FF2B5EF4-FFF2-40B4-BE49-F238E27FC236}">
                <a16:creationId xmlns:a16="http://schemas.microsoft.com/office/drawing/2014/main" id="{9EBE1353-FACE-4DE0-950F-492D8C564DB6}"/>
              </a:ext>
            </a:extLst>
          </p:cNvPr>
          <p:cNvSpPr/>
          <p:nvPr/>
        </p:nvSpPr>
        <p:spPr>
          <a:xfrm>
            <a:off x="0" y="646331"/>
            <a:ext cx="9144000" cy="2554545"/>
          </a:xfrm>
          <a:prstGeom prst="rect">
            <a:avLst/>
          </a:prstGeom>
        </p:spPr>
        <p:txBody>
          <a:bodyPr wrap="square">
            <a:spAutoFit/>
          </a:bodyPr>
          <a:lstStyle/>
          <a:p>
            <a:r>
              <a:rPr lang="en-US" sz="3200" b="1" baseline="30000" dirty="0"/>
              <a:t>22 </a:t>
            </a:r>
            <a:r>
              <a:rPr lang="en-US" sz="3200" dirty="0"/>
              <a:t>“The eye is the lamp of the body. So, if your eye is </a:t>
            </a:r>
            <a:r>
              <a:rPr lang="en-US" sz="3200" b="1" dirty="0">
                <a:solidFill>
                  <a:srgbClr val="0070C0"/>
                </a:solidFill>
              </a:rPr>
              <a:t>healthy</a:t>
            </a:r>
            <a:r>
              <a:rPr lang="en-US" sz="3200" dirty="0"/>
              <a:t>, your whole body will be full of light,</a:t>
            </a:r>
            <a:r>
              <a:rPr lang="en-US" sz="3200" b="1" baseline="30000" dirty="0"/>
              <a:t> 23 </a:t>
            </a:r>
            <a:r>
              <a:rPr lang="en-US" sz="3200" dirty="0"/>
              <a:t>but if your eye is </a:t>
            </a:r>
            <a:r>
              <a:rPr lang="en-US" sz="3200" b="1" dirty="0">
                <a:solidFill>
                  <a:srgbClr val="0070C0"/>
                </a:solidFill>
              </a:rPr>
              <a:t>bad</a:t>
            </a:r>
            <a:r>
              <a:rPr lang="en-US" sz="3200" dirty="0"/>
              <a:t>, your whole body will be full of darkness. If then the light in you is darkness, how great is the darkness!</a:t>
            </a:r>
          </a:p>
        </p:txBody>
      </p:sp>
    </p:spTree>
    <p:extLst>
      <p:ext uri="{BB962C8B-B14F-4D97-AF65-F5344CB8AC3E}">
        <p14:creationId xmlns:p14="http://schemas.microsoft.com/office/powerpoint/2010/main" val="2578802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A322BB-F067-4491-AEE2-64143608BDE9}"/>
              </a:ext>
            </a:extLst>
          </p:cNvPr>
          <p:cNvSpPr txBox="1"/>
          <p:nvPr/>
        </p:nvSpPr>
        <p:spPr>
          <a:xfrm>
            <a:off x="0" y="0"/>
            <a:ext cx="9144000" cy="646331"/>
          </a:xfrm>
          <a:prstGeom prst="rect">
            <a:avLst/>
          </a:prstGeom>
          <a:noFill/>
        </p:spPr>
        <p:txBody>
          <a:bodyPr wrap="square" rtlCol="0">
            <a:spAutoFit/>
          </a:bodyPr>
          <a:lstStyle/>
          <a:p>
            <a:pPr algn="ctr"/>
            <a:r>
              <a:rPr lang="en-US" sz="3600" b="1" dirty="0"/>
              <a:t>Two Masters</a:t>
            </a:r>
          </a:p>
        </p:txBody>
      </p:sp>
      <p:sp>
        <p:nvSpPr>
          <p:cNvPr id="3" name="Rectangle 2">
            <a:extLst>
              <a:ext uri="{FF2B5EF4-FFF2-40B4-BE49-F238E27FC236}">
                <a16:creationId xmlns:a16="http://schemas.microsoft.com/office/drawing/2014/main" id="{9EBE1353-FACE-4DE0-950F-492D8C564DB6}"/>
              </a:ext>
            </a:extLst>
          </p:cNvPr>
          <p:cNvSpPr/>
          <p:nvPr/>
        </p:nvSpPr>
        <p:spPr>
          <a:xfrm>
            <a:off x="0" y="646331"/>
            <a:ext cx="9144000" cy="2062103"/>
          </a:xfrm>
          <a:prstGeom prst="rect">
            <a:avLst/>
          </a:prstGeom>
        </p:spPr>
        <p:txBody>
          <a:bodyPr wrap="square">
            <a:spAutoFit/>
          </a:bodyPr>
          <a:lstStyle/>
          <a:p>
            <a:r>
              <a:rPr lang="en-US" sz="3200" b="1" baseline="30000" dirty="0"/>
              <a:t>24 </a:t>
            </a:r>
            <a:r>
              <a:rPr lang="en-US" sz="3200" dirty="0"/>
              <a:t>“No one can serve two masters, for either he will hate the one and love the other, or he will be devoted to the one and despise the other. You cannot serve God and money.</a:t>
            </a:r>
            <a:endParaRPr lang="en-US" sz="4800" dirty="0"/>
          </a:p>
        </p:txBody>
      </p:sp>
    </p:spTree>
    <p:extLst>
      <p:ext uri="{BB962C8B-B14F-4D97-AF65-F5344CB8AC3E}">
        <p14:creationId xmlns:p14="http://schemas.microsoft.com/office/powerpoint/2010/main" val="656340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A322BB-F067-4491-AEE2-64143608BDE9}"/>
              </a:ext>
            </a:extLst>
          </p:cNvPr>
          <p:cNvSpPr txBox="1"/>
          <p:nvPr/>
        </p:nvSpPr>
        <p:spPr>
          <a:xfrm>
            <a:off x="0" y="0"/>
            <a:ext cx="9144000" cy="646331"/>
          </a:xfrm>
          <a:prstGeom prst="rect">
            <a:avLst/>
          </a:prstGeom>
          <a:noFill/>
        </p:spPr>
        <p:txBody>
          <a:bodyPr wrap="square" rtlCol="0">
            <a:spAutoFit/>
          </a:bodyPr>
          <a:lstStyle/>
          <a:p>
            <a:pPr algn="ctr"/>
            <a:r>
              <a:rPr lang="en-US" sz="3600" b="1" dirty="0"/>
              <a:t>Two Masters</a:t>
            </a:r>
          </a:p>
        </p:txBody>
      </p:sp>
      <p:sp>
        <p:nvSpPr>
          <p:cNvPr id="3" name="Rectangle 2">
            <a:extLst>
              <a:ext uri="{FF2B5EF4-FFF2-40B4-BE49-F238E27FC236}">
                <a16:creationId xmlns:a16="http://schemas.microsoft.com/office/drawing/2014/main" id="{9EBE1353-FACE-4DE0-950F-492D8C564DB6}"/>
              </a:ext>
            </a:extLst>
          </p:cNvPr>
          <p:cNvSpPr/>
          <p:nvPr/>
        </p:nvSpPr>
        <p:spPr>
          <a:xfrm>
            <a:off x="0" y="646331"/>
            <a:ext cx="9144000" cy="2062103"/>
          </a:xfrm>
          <a:prstGeom prst="rect">
            <a:avLst/>
          </a:prstGeom>
        </p:spPr>
        <p:txBody>
          <a:bodyPr wrap="square">
            <a:spAutoFit/>
          </a:bodyPr>
          <a:lstStyle/>
          <a:p>
            <a:r>
              <a:rPr lang="en-US" sz="3200" b="1" baseline="30000" dirty="0"/>
              <a:t>24 </a:t>
            </a:r>
            <a:r>
              <a:rPr lang="en-US" sz="3200" dirty="0"/>
              <a:t>“No one can serve two masters, for either he will hate the one and love the other, or he will be devoted to the one and despise the other. You cannot serve </a:t>
            </a:r>
            <a:r>
              <a:rPr lang="en-US" sz="3200" b="1" dirty="0">
                <a:solidFill>
                  <a:srgbClr val="0070C0"/>
                </a:solidFill>
              </a:rPr>
              <a:t>God</a:t>
            </a:r>
            <a:r>
              <a:rPr lang="en-US" sz="3200" dirty="0"/>
              <a:t> and </a:t>
            </a:r>
            <a:r>
              <a:rPr lang="en-US" sz="3200" b="1" dirty="0">
                <a:solidFill>
                  <a:srgbClr val="CC3300"/>
                </a:solidFill>
              </a:rPr>
              <a:t>money</a:t>
            </a:r>
            <a:r>
              <a:rPr lang="en-US" sz="3200" dirty="0"/>
              <a:t>.</a:t>
            </a:r>
            <a:endParaRPr lang="en-US" sz="4800" dirty="0"/>
          </a:p>
        </p:txBody>
      </p:sp>
    </p:spTree>
    <p:extLst>
      <p:ext uri="{BB962C8B-B14F-4D97-AF65-F5344CB8AC3E}">
        <p14:creationId xmlns:p14="http://schemas.microsoft.com/office/powerpoint/2010/main" val="234851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A322BB-F067-4491-AEE2-64143608BDE9}"/>
              </a:ext>
            </a:extLst>
          </p:cNvPr>
          <p:cNvSpPr txBox="1"/>
          <p:nvPr/>
        </p:nvSpPr>
        <p:spPr>
          <a:xfrm>
            <a:off x="0" y="0"/>
            <a:ext cx="9144000" cy="646331"/>
          </a:xfrm>
          <a:prstGeom prst="rect">
            <a:avLst/>
          </a:prstGeom>
          <a:noFill/>
        </p:spPr>
        <p:txBody>
          <a:bodyPr wrap="square" rtlCol="0">
            <a:spAutoFit/>
          </a:bodyPr>
          <a:lstStyle/>
          <a:p>
            <a:pPr algn="ctr"/>
            <a:r>
              <a:rPr lang="en-US" sz="3600" b="1" dirty="0"/>
              <a:t>Two Masters</a:t>
            </a:r>
          </a:p>
        </p:txBody>
      </p:sp>
      <p:sp>
        <p:nvSpPr>
          <p:cNvPr id="3" name="Rectangle 2">
            <a:extLst>
              <a:ext uri="{FF2B5EF4-FFF2-40B4-BE49-F238E27FC236}">
                <a16:creationId xmlns:a16="http://schemas.microsoft.com/office/drawing/2014/main" id="{9EBE1353-FACE-4DE0-950F-492D8C564DB6}"/>
              </a:ext>
            </a:extLst>
          </p:cNvPr>
          <p:cNvSpPr/>
          <p:nvPr/>
        </p:nvSpPr>
        <p:spPr>
          <a:xfrm>
            <a:off x="0" y="646331"/>
            <a:ext cx="9144000" cy="2062103"/>
          </a:xfrm>
          <a:prstGeom prst="rect">
            <a:avLst/>
          </a:prstGeom>
        </p:spPr>
        <p:txBody>
          <a:bodyPr wrap="square">
            <a:spAutoFit/>
          </a:bodyPr>
          <a:lstStyle/>
          <a:p>
            <a:r>
              <a:rPr lang="en-US" sz="3200" b="1" baseline="30000" dirty="0"/>
              <a:t>24 </a:t>
            </a:r>
            <a:r>
              <a:rPr lang="en-US" sz="3200" dirty="0"/>
              <a:t>“No one can serve two masters, for either he will hate the one and love the other, or he will be devoted to the one and despise the other. You cannot serve </a:t>
            </a:r>
            <a:r>
              <a:rPr lang="en-US" sz="3200" b="1" dirty="0">
                <a:solidFill>
                  <a:srgbClr val="0070C0"/>
                </a:solidFill>
              </a:rPr>
              <a:t>God</a:t>
            </a:r>
            <a:r>
              <a:rPr lang="en-US" sz="3200" dirty="0"/>
              <a:t> and </a:t>
            </a:r>
            <a:r>
              <a:rPr lang="en-US" sz="3200" b="1" dirty="0">
                <a:solidFill>
                  <a:srgbClr val="CC3300"/>
                </a:solidFill>
              </a:rPr>
              <a:t>money</a:t>
            </a:r>
            <a:r>
              <a:rPr lang="en-US" sz="3200" dirty="0"/>
              <a:t>.</a:t>
            </a:r>
            <a:endParaRPr lang="en-US" sz="4800" dirty="0"/>
          </a:p>
        </p:txBody>
      </p:sp>
      <p:sp>
        <p:nvSpPr>
          <p:cNvPr id="4" name="Rectangle 3">
            <a:extLst>
              <a:ext uri="{FF2B5EF4-FFF2-40B4-BE49-F238E27FC236}">
                <a16:creationId xmlns:a16="http://schemas.microsoft.com/office/drawing/2014/main" id="{8909DE1C-823B-4601-8748-AD8516014966}"/>
              </a:ext>
            </a:extLst>
          </p:cNvPr>
          <p:cNvSpPr/>
          <p:nvPr/>
        </p:nvSpPr>
        <p:spPr>
          <a:xfrm>
            <a:off x="66261" y="3429000"/>
            <a:ext cx="9011478" cy="255454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solidFill>
                  <a:schemeClr val="bg1"/>
                </a:solidFill>
              </a:rPr>
              <a:t>Do you not know that if you present yourselves to anyone as obedient slaves,</a:t>
            </a:r>
            <a:r>
              <a:rPr lang="en-US" sz="3200" baseline="30000" dirty="0">
                <a:solidFill>
                  <a:schemeClr val="bg1"/>
                </a:solidFill>
              </a:rPr>
              <a:t>  </a:t>
            </a:r>
            <a:r>
              <a:rPr lang="en-US" sz="3200" dirty="0">
                <a:solidFill>
                  <a:schemeClr val="bg1"/>
                </a:solidFill>
              </a:rPr>
              <a:t>you are slaves of the one whom you obey, either of sin, which leads to death, or of obedience, which leads to righteousness?</a:t>
            </a:r>
          </a:p>
          <a:p>
            <a:r>
              <a:rPr lang="en-US" sz="3200" dirty="0">
                <a:solidFill>
                  <a:schemeClr val="bg1"/>
                </a:solidFill>
              </a:rPr>
              <a:t>														</a:t>
            </a:r>
            <a:r>
              <a:rPr lang="en-US" sz="3200" i="1" dirty="0">
                <a:solidFill>
                  <a:schemeClr val="bg1"/>
                </a:solidFill>
              </a:rPr>
              <a:t>Romans 6:16</a:t>
            </a:r>
          </a:p>
        </p:txBody>
      </p:sp>
    </p:spTree>
    <p:extLst>
      <p:ext uri="{BB962C8B-B14F-4D97-AF65-F5344CB8AC3E}">
        <p14:creationId xmlns:p14="http://schemas.microsoft.com/office/powerpoint/2010/main" val="422678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A322BB-F067-4491-AEE2-64143608BDE9}"/>
              </a:ext>
            </a:extLst>
          </p:cNvPr>
          <p:cNvSpPr txBox="1"/>
          <p:nvPr/>
        </p:nvSpPr>
        <p:spPr>
          <a:xfrm>
            <a:off x="0" y="0"/>
            <a:ext cx="9144000" cy="646331"/>
          </a:xfrm>
          <a:prstGeom prst="rect">
            <a:avLst/>
          </a:prstGeom>
          <a:noFill/>
        </p:spPr>
        <p:txBody>
          <a:bodyPr wrap="square" rtlCol="0">
            <a:spAutoFit/>
          </a:bodyPr>
          <a:lstStyle/>
          <a:p>
            <a:pPr algn="ctr"/>
            <a:r>
              <a:rPr lang="en-US" sz="3600" b="1" dirty="0"/>
              <a:t>Two Masters</a:t>
            </a:r>
          </a:p>
        </p:txBody>
      </p:sp>
      <p:sp>
        <p:nvSpPr>
          <p:cNvPr id="3" name="Rectangle 2">
            <a:extLst>
              <a:ext uri="{FF2B5EF4-FFF2-40B4-BE49-F238E27FC236}">
                <a16:creationId xmlns:a16="http://schemas.microsoft.com/office/drawing/2014/main" id="{9EBE1353-FACE-4DE0-950F-492D8C564DB6}"/>
              </a:ext>
            </a:extLst>
          </p:cNvPr>
          <p:cNvSpPr/>
          <p:nvPr/>
        </p:nvSpPr>
        <p:spPr>
          <a:xfrm>
            <a:off x="0" y="646331"/>
            <a:ext cx="9144000" cy="2062103"/>
          </a:xfrm>
          <a:prstGeom prst="rect">
            <a:avLst/>
          </a:prstGeom>
        </p:spPr>
        <p:txBody>
          <a:bodyPr wrap="square">
            <a:spAutoFit/>
          </a:bodyPr>
          <a:lstStyle/>
          <a:p>
            <a:r>
              <a:rPr lang="en-US" sz="3200" b="1" baseline="30000" dirty="0"/>
              <a:t>24 </a:t>
            </a:r>
            <a:r>
              <a:rPr lang="en-US" sz="3200" dirty="0"/>
              <a:t>“No one can serve two masters, for either he will hate the one and love the other, or he will be devoted to the one and despise the other. You cannot serve </a:t>
            </a:r>
            <a:r>
              <a:rPr lang="en-US" sz="3200" b="1" dirty="0">
                <a:solidFill>
                  <a:srgbClr val="0070C0"/>
                </a:solidFill>
              </a:rPr>
              <a:t>God</a:t>
            </a:r>
            <a:r>
              <a:rPr lang="en-US" sz="3200" dirty="0"/>
              <a:t> and </a:t>
            </a:r>
            <a:r>
              <a:rPr lang="en-US" sz="3200" b="1" dirty="0">
                <a:solidFill>
                  <a:srgbClr val="CC3300"/>
                </a:solidFill>
              </a:rPr>
              <a:t>money</a:t>
            </a:r>
            <a:r>
              <a:rPr lang="en-US" sz="3200" dirty="0"/>
              <a:t>.</a:t>
            </a:r>
            <a:endParaRPr lang="en-US" sz="4800" dirty="0"/>
          </a:p>
        </p:txBody>
      </p:sp>
    </p:spTree>
    <p:extLst>
      <p:ext uri="{BB962C8B-B14F-4D97-AF65-F5344CB8AC3E}">
        <p14:creationId xmlns:p14="http://schemas.microsoft.com/office/powerpoint/2010/main" val="3905272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2D4F8C6-9915-44D9-AF09-0E34FAD853E8}"/>
              </a:ext>
            </a:extLst>
          </p:cNvPr>
          <p:cNvSpPr/>
          <p:nvPr/>
        </p:nvSpPr>
        <p:spPr>
          <a:xfrm>
            <a:off x="66261" y="1166842"/>
            <a:ext cx="9011478" cy="452431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b="1" baseline="30000" dirty="0"/>
              <a:t>17 </a:t>
            </a:r>
            <a:r>
              <a:rPr lang="en-US" sz="3200" dirty="0"/>
              <a:t>As for the rich in this present age, charge them not to be haughty, nor to set their hopes on the uncertainty of riches, but on God, who richly provides us with everything to enjoy. </a:t>
            </a:r>
            <a:r>
              <a:rPr lang="en-US" sz="3200" b="1" baseline="30000" dirty="0"/>
              <a:t>18 </a:t>
            </a:r>
            <a:r>
              <a:rPr lang="en-US" sz="3200" dirty="0"/>
              <a:t>They are to do good, to be rich in good works, to be generous and ready to share, </a:t>
            </a:r>
            <a:r>
              <a:rPr lang="en-US" sz="3200" b="1" baseline="30000" dirty="0"/>
              <a:t>19 </a:t>
            </a:r>
            <a:r>
              <a:rPr lang="en-US" sz="3200" dirty="0"/>
              <a:t>thus storing up treasure for themselves as a good foundation for the future, so that they may take hold of that which is truly life.</a:t>
            </a:r>
            <a:r>
              <a:rPr lang="en-US" sz="3200" dirty="0">
                <a:solidFill>
                  <a:schemeClr val="bg1"/>
                </a:solidFill>
              </a:rPr>
              <a:t>														</a:t>
            </a:r>
            <a:r>
              <a:rPr lang="en-US" sz="3200" i="1" dirty="0">
                <a:solidFill>
                  <a:schemeClr val="bg1"/>
                </a:solidFill>
              </a:rPr>
              <a:t>1 Timothy 6:17-19</a:t>
            </a:r>
          </a:p>
        </p:txBody>
      </p:sp>
    </p:spTree>
    <p:extLst>
      <p:ext uri="{BB962C8B-B14F-4D97-AF65-F5344CB8AC3E}">
        <p14:creationId xmlns:p14="http://schemas.microsoft.com/office/powerpoint/2010/main" val="4007639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1F6C66C0-CD77-4E23-9CD4-3D8289B9EE96}"/>
              </a:ext>
            </a:extLst>
          </p:cNvPr>
          <p:cNvCxnSpPr/>
          <p:nvPr/>
        </p:nvCxnSpPr>
        <p:spPr>
          <a:xfrm>
            <a:off x="4572000" y="0"/>
            <a:ext cx="0" cy="68580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BB993FFD-9E4D-4AA3-96DC-0511C8C571E6}"/>
              </a:ext>
            </a:extLst>
          </p:cNvPr>
          <p:cNvSpPr txBox="1"/>
          <p:nvPr/>
        </p:nvSpPr>
        <p:spPr>
          <a:xfrm>
            <a:off x="0" y="238539"/>
            <a:ext cx="4572000" cy="646331"/>
          </a:xfrm>
          <a:prstGeom prst="rect">
            <a:avLst/>
          </a:prstGeom>
          <a:noFill/>
        </p:spPr>
        <p:txBody>
          <a:bodyPr wrap="square" rtlCol="0">
            <a:spAutoFit/>
          </a:bodyPr>
          <a:lstStyle/>
          <a:p>
            <a:pPr algn="ctr"/>
            <a:r>
              <a:rPr lang="en-US" sz="3600" dirty="0"/>
              <a:t>treasure on earth</a:t>
            </a:r>
          </a:p>
        </p:txBody>
      </p:sp>
      <p:sp>
        <p:nvSpPr>
          <p:cNvPr id="5" name="TextBox 4">
            <a:extLst>
              <a:ext uri="{FF2B5EF4-FFF2-40B4-BE49-F238E27FC236}">
                <a16:creationId xmlns:a16="http://schemas.microsoft.com/office/drawing/2014/main" id="{987E910A-629F-4580-B77D-7D7049FC4D2B}"/>
              </a:ext>
            </a:extLst>
          </p:cNvPr>
          <p:cNvSpPr txBox="1"/>
          <p:nvPr/>
        </p:nvSpPr>
        <p:spPr>
          <a:xfrm>
            <a:off x="0" y="1037270"/>
            <a:ext cx="4572000" cy="646331"/>
          </a:xfrm>
          <a:prstGeom prst="rect">
            <a:avLst/>
          </a:prstGeom>
          <a:noFill/>
        </p:spPr>
        <p:txBody>
          <a:bodyPr wrap="square" rtlCol="0">
            <a:spAutoFit/>
          </a:bodyPr>
          <a:lstStyle/>
          <a:p>
            <a:pPr algn="ctr"/>
            <a:r>
              <a:rPr lang="en-US" sz="3600" dirty="0"/>
              <a:t>bad eye</a:t>
            </a:r>
          </a:p>
        </p:txBody>
      </p:sp>
      <p:sp>
        <p:nvSpPr>
          <p:cNvPr id="6" name="TextBox 5">
            <a:extLst>
              <a:ext uri="{FF2B5EF4-FFF2-40B4-BE49-F238E27FC236}">
                <a16:creationId xmlns:a16="http://schemas.microsoft.com/office/drawing/2014/main" id="{421A25E3-92EC-4C20-9A08-4A1DE7164A9C}"/>
              </a:ext>
            </a:extLst>
          </p:cNvPr>
          <p:cNvSpPr txBox="1"/>
          <p:nvPr/>
        </p:nvSpPr>
        <p:spPr>
          <a:xfrm>
            <a:off x="0" y="1790193"/>
            <a:ext cx="4572000" cy="646331"/>
          </a:xfrm>
          <a:prstGeom prst="rect">
            <a:avLst/>
          </a:prstGeom>
          <a:noFill/>
        </p:spPr>
        <p:txBody>
          <a:bodyPr wrap="square" rtlCol="0">
            <a:spAutoFit/>
          </a:bodyPr>
          <a:lstStyle/>
          <a:p>
            <a:pPr algn="ctr"/>
            <a:r>
              <a:rPr lang="en-US" sz="3600" dirty="0"/>
              <a:t>serving money</a:t>
            </a:r>
          </a:p>
        </p:txBody>
      </p:sp>
      <p:sp>
        <p:nvSpPr>
          <p:cNvPr id="7" name="TextBox 6">
            <a:extLst>
              <a:ext uri="{FF2B5EF4-FFF2-40B4-BE49-F238E27FC236}">
                <a16:creationId xmlns:a16="http://schemas.microsoft.com/office/drawing/2014/main" id="{46462230-1B32-4630-97A1-A14EF4DAF648}"/>
              </a:ext>
            </a:extLst>
          </p:cNvPr>
          <p:cNvSpPr txBox="1"/>
          <p:nvPr/>
        </p:nvSpPr>
        <p:spPr>
          <a:xfrm>
            <a:off x="4572000" y="238538"/>
            <a:ext cx="4572000" cy="646331"/>
          </a:xfrm>
          <a:prstGeom prst="rect">
            <a:avLst/>
          </a:prstGeom>
          <a:noFill/>
        </p:spPr>
        <p:txBody>
          <a:bodyPr wrap="square" rtlCol="0">
            <a:spAutoFit/>
          </a:bodyPr>
          <a:lstStyle/>
          <a:p>
            <a:pPr algn="ctr"/>
            <a:r>
              <a:rPr lang="en-US" sz="3600" dirty="0"/>
              <a:t>treasure in heaven</a:t>
            </a:r>
          </a:p>
        </p:txBody>
      </p:sp>
      <p:sp>
        <p:nvSpPr>
          <p:cNvPr id="8" name="TextBox 7">
            <a:extLst>
              <a:ext uri="{FF2B5EF4-FFF2-40B4-BE49-F238E27FC236}">
                <a16:creationId xmlns:a16="http://schemas.microsoft.com/office/drawing/2014/main" id="{5AF53181-D5CB-4B78-9F0F-6408A9DA3D20}"/>
              </a:ext>
            </a:extLst>
          </p:cNvPr>
          <p:cNvSpPr txBox="1"/>
          <p:nvPr/>
        </p:nvSpPr>
        <p:spPr>
          <a:xfrm>
            <a:off x="4572000" y="991461"/>
            <a:ext cx="4572000" cy="646331"/>
          </a:xfrm>
          <a:prstGeom prst="rect">
            <a:avLst/>
          </a:prstGeom>
          <a:noFill/>
        </p:spPr>
        <p:txBody>
          <a:bodyPr wrap="square" rtlCol="0">
            <a:spAutoFit/>
          </a:bodyPr>
          <a:lstStyle/>
          <a:p>
            <a:pPr algn="ctr"/>
            <a:r>
              <a:rPr lang="en-US" sz="3600" dirty="0"/>
              <a:t>good eye</a:t>
            </a:r>
          </a:p>
        </p:txBody>
      </p:sp>
      <p:sp>
        <p:nvSpPr>
          <p:cNvPr id="9" name="TextBox 8">
            <a:extLst>
              <a:ext uri="{FF2B5EF4-FFF2-40B4-BE49-F238E27FC236}">
                <a16:creationId xmlns:a16="http://schemas.microsoft.com/office/drawing/2014/main" id="{33C31A87-DF55-4220-8674-B613F0424FB4}"/>
              </a:ext>
            </a:extLst>
          </p:cNvPr>
          <p:cNvSpPr txBox="1"/>
          <p:nvPr/>
        </p:nvSpPr>
        <p:spPr>
          <a:xfrm>
            <a:off x="4572000" y="1790192"/>
            <a:ext cx="4572000" cy="646331"/>
          </a:xfrm>
          <a:prstGeom prst="rect">
            <a:avLst/>
          </a:prstGeom>
          <a:noFill/>
        </p:spPr>
        <p:txBody>
          <a:bodyPr wrap="square" rtlCol="0">
            <a:spAutoFit/>
          </a:bodyPr>
          <a:lstStyle/>
          <a:p>
            <a:pPr algn="ctr"/>
            <a:r>
              <a:rPr lang="en-US" sz="3600" dirty="0"/>
              <a:t>serving God</a:t>
            </a:r>
          </a:p>
        </p:txBody>
      </p:sp>
    </p:spTree>
    <p:extLst>
      <p:ext uri="{BB962C8B-B14F-4D97-AF65-F5344CB8AC3E}">
        <p14:creationId xmlns:p14="http://schemas.microsoft.com/office/powerpoint/2010/main" val="3975205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69AFA-7F82-4EE8-9115-E1CD11B76CE6}"/>
              </a:ext>
            </a:extLst>
          </p:cNvPr>
          <p:cNvSpPr>
            <a:spLocks noGrp="1"/>
          </p:cNvSpPr>
          <p:nvPr>
            <p:ph type="ctrTitle"/>
          </p:nvPr>
        </p:nvSpPr>
        <p:spPr>
          <a:xfrm>
            <a:off x="685800" y="1546432"/>
            <a:ext cx="7772400" cy="2387600"/>
          </a:xfrm>
        </p:spPr>
        <p:txBody>
          <a:bodyPr>
            <a:normAutofit/>
          </a:bodyPr>
          <a:lstStyle/>
          <a:p>
            <a:r>
              <a:rPr lang="en-US" sz="8800" b="1" dirty="0"/>
              <a:t>Priorities</a:t>
            </a:r>
          </a:p>
        </p:txBody>
      </p:sp>
    </p:spTree>
    <p:extLst>
      <p:ext uri="{BB962C8B-B14F-4D97-AF65-F5344CB8AC3E}">
        <p14:creationId xmlns:p14="http://schemas.microsoft.com/office/powerpoint/2010/main" val="377216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8F4DA3-7840-4B99-B101-E6C4DECC7B42}"/>
              </a:ext>
            </a:extLst>
          </p:cNvPr>
          <p:cNvSpPr txBox="1"/>
          <p:nvPr/>
        </p:nvSpPr>
        <p:spPr>
          <a:xfrm>
            <a:off x="0" y="0"/>
            <a:ext cx="9144000" cy="1077218"/>
          </a:xfrm>
          <a:prstGeom prst="rect">
            <a:avLst/>
          </a:prstGeom>
          <a:noFill/>
        </p:spPr>
        <p:txBody>
          <a:bodyPr wrap="square" rtlCol="0">
            <a:spAutoFit/>
          </a:bodyPr>
          <a:lstStyle/>
          <a:p>
            <a:r>
              <a:rPr lang="en-US" sz="3200" dirty="0"/>
              <a:t>Do not store up for yourselves treasures on earth… </a:t>
            </a:r>
            <a:r>
              <a:rPr lang="en-US" sz="3200" i="1" dirty="0"/>
              <a:t>6:19</a:t>
            </a:r>
          </a:p>
        </p:txBody>
      </p:sp>
      <p:sp>
        <p:nvSpPr>
          <p:cNvPr id="3" name="TextBox 2">
            <a:extLst>
              <a:ext uri="{FF2B5EF4-FFF2-40B4-BE49-F238E27FC236}">
                <a16:creationId xmlns:a16="http://schemas.microsoft.com/office/drawing/2014/main" id="{1C15998D-83D8-476F-AC5B-BDC4231BCC50}"/>
              </a:ext>
            </a:extLst>
          </p:cNvPr>
          <p:cNvSpPr txBox="1"/>
          <p:nvPr/>
        </p:nvSpPr>
        <p:spPr>
          <a:xfrm>
            <a:off x="0" y="1437861"/>
            <a:ext cx="9144000" cy="1077218"/>
          </a:xfrm>
          <a:prstGeom prst="rect">
            <a:avLst/>
          </a:prstGeom>
          <a:noFill/>
        </p:spPr>
        <p:txBody>
          <a:bodyPr wrap="square" rtlCol="0">
            <a:spAutoFit/>
          </a:bodyPr>
          <a:lstStyle/>
          <a:p>
            <a:r>
              <a:rPr lang="en-US" sz="3200" dirty="0"/>
              <a:t>…do not be worried… </a:t>
            </a:r>
          </a:p>
          <a:p>
            <a:r>
              <a:rPr lang="en-US" sz="3200" i="1" dirty="0"/>
              <a:t>6:25</a:t>
            </a:r>
          </a:p>
        </p:txBody>
      </p:sp>
      <p:sp>
        <p:nvSpPr>
          <p:cNvPr id="4" name="TextBox 3">
            <a:extLst>
              <a:ext uri="{FF2B5EF4-FFF2-40B4-BE49-F238E27FC236}">
                <a16:creationId xmlns:a16="http://schemas.microsoft.com/office/drawing/2014/main" id="{EB10054C-ACFA-4274-8495-11E5C4AA812A}"/>
              </a:ext>
            </a:extLst>
          </p:cNvPr>
          <p:cNvSpPr txBox="1"/>
          <p:nvPr/>
        </p:nvSpPr>
        <p:spPr>
          <a:xfrm>
            <a:off x="0" y="2994992"/>
            <a:ext cx="9144000" cy="1077218"/>
          </a:xfrm>
          <a:prstGeom prst="rect">
            <a:avLst/>
          </a:prstGeom>
          <a:noFill/>
        </p:spPr>
        <p:txBody>
          <a:bodyPr wrap="square" rtlCol="0">
            <a:spAutoFit/>
          </a:bodyPr>
          <a:lstStyle/>
          <a:p>
            <a:r>
              <a:rPr lang="en-US" sz="3200" dirty="0"/>
              <a:t>Do not judge…</a:t>
            </a:r>
          </a:p>
          <a:p>
            <a:r>
              <a:rPr lang="en-US" sz="3200" i="1" dirty="0"/>
              <a:t>7:1</a:t>
            </a:r>
          </a:p>
        </p:txBody>
      </p:sp>
      <p:sp>
        <p:nvSpPr>
          <p:cNvPr id="5" name="TextBox 4">
            <a:extLst>
              <a:ext uri="{FF2B5EF4-FFF2-40B4-BE49-F238E27FC236}">
                <a16:creationId xmlns:a16="http://schemas.microsoft.com/office/drawing/2014/main" id="{A2671AF9-4FD4-4909-A414-7BF71031617E}"/>
              </a:ext>
            </a:extLst>
          </p:cNvPr>
          <p:cNvSpPr txBox="1"/>
          <p:nvPr/>
        </p:nvSpPr>
        <p:spPr>
          <a:xfrm>
            <a:off x="0" y="4552123"/>
            <a:ext cx="9144000" cy="1077218"/>
          </a:xfrm>
          <a:prstGeom prst="rect">
            <a:avLst/>
          </a:prstGeom>
          <a:noFill/>
        </p:spPr>
        <p:txBody>
          <a:bodyPr wrap="square" rtlCol="0">
            <a:spAutoFit/>
          </a:bodyPr>
          <a:lstStyle/>
          <a:p>
            <a:r>
              <a:rPr lang="en-US" sz="3200" dirty="0"/>
              <a:t>Do not give what is holy to the dogs…</a:t>
            </a:r>
          </a:p>
          <a:p>
            <a:r>
              <a:rPr lang="en-US" sz="3200" i="1" dirty="0"/>
              <a:t>7:6</a:t>
            </a:r>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082DA733-DFAA-428A-8EF6-D1FBC03C9A6D}"/>
                  </a:ext>
                </a:extLst>
              </p14:cNvPr>
              <p14:cNvContentPartPr/>
              <p14:nvPr/>
            </p14:nvContentPartPr>
            <p14:xfrm>
              <a:off x="171000" y="70200"/>
              <a:ext cx="8701200" cy="2531160"/>
            </p14:xfrm>
          </p:contentPart>
        </mc:Choice>
        <mc:Fallback xmlns="">
          <p:pic>
            <p:nvPicPr>
              <p:cNvPr id="6" name="Ink 5">
                <a:extLst>
                  <a:ext uri="{FF2B5EF4-FFF2-40B4-BE49-F238E27FC236}">
                    <a16:creationId xmlns:a16="http://schemas.microsoft.com/office/drawing/2014/main" id="{082DA733-DFAA-428A-8EF6-D1FBC03C9A6D}"/>
                  </a:ext>
                </a:extLst>
              </p:cNvPr>
              <p:cNvPicPr/>
              <p:nvPr/>
            </p:nvPicPr>
            <p:blipFill>
              <a:blip r:embed="rId3"/>
              <a:stretch>
                <a:fillRect/>
              </a:stretch>
            </p:blipFill>
            <p:spPr>
              <a:xfrm>
                <a:off x="161640" y="60840"/>
                <a:ext cx="8719920" cy="2549880"/>
              </a:xfrm>
              <a:prstGeom prst="rect">
                <a:avLst/>
              </a:prstGeom>
            </p:spPr>
          </p:pic>
        </mc:Fallback>
      </mc:AlternateContent>
      <p:sp>
        <p:nvSpPr>
          <p:cNvPr id="7" name="TextBox 6">
            <a:extLst>
              <a:ext uri="{FF2B5EF4-FFF2-40B4-BE49-F238E27FC236}">
                <a16:creationId xmlns:a16="http://schemas.microsoft.com/office/drawing/2014/main" id="{BEEADF70-D729-4529-B194-2ADC1E8C2960}"/>
              </a:ext>
            </a:extLst>
          </p:cNvPr>
          <p:cNvSpPr txBox="1"/>
          <p:nvPr/>
        </p:nvSpPr>
        <p:spPr>
          <a:xfrm>
            <a:off x="4108174" y="2086785"/>
            <a:ext cx="4532243" cy="584775"/>
          </a:xfrm>
          <a:prstGeom prst="rect">
            <a:avLst/>
          </a:prstGeom>
          <a:noFill/>
        </p:spPr>
        <p:txBody>
          <a:bodyPr wrap="square" rtlCol="0">
            <a:spAutoFit/>
          </a:bodyPr>
          <a:lstStyle/>
          <a:p>
            <a:r>
              <a:rPr lang="en-US" sz="3200" b="1" dirty="0">
                <a:solidFill>
                  <a:srgbClr val="FF0000"/>
                </a:solidFill>
              </a:rPr>
              <a:t>Disciples and Possessions</a:t>
            </a:r>
          </a:p>
        </p:txBody>
      </p:sp>
    </p:spTree>
    <p:extLst>
      <p:ext uri="{BB962C8B-B14F-4D97-AF65-F5344CB8AC3E}">
        <p14:creationId xmlns:p14="http://schemas.microsoft.com/office/powerpoint/2010/main" val="3470328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par>
                                <p:cTn id="22" presetID="10"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8F4DA3-7840-4B99-B101-E6C4DECC7B42}"/>
              </a:ext>
            </a:extLst>
          </p:cNvPr>
          <p:cNvSpPr txBox="1"/>
          <p:nvPr/>
        </p:nvSpPr>
        <p:spPr>
          <a:xfrm>
            <a:off x="0" y="0"/>
            <a:ext cx="9144000" cy="1077218"/>
          </a:xfrm>
          <a:prstGeom prst="rect">
            <a:avLst/>
          </a:prstGeom>
          <a:noFill/>
        </p:spPr>
        <p:txBody>
          <a:bodyPr wrap="square" rtlCol="0">
            <a:spAutoFit/>
          </a:bodyPr>
          <a:lstStyle/>
          <a:p>
            <a:r>
              <a:rPr lang="en-US" sz="3200" dirty="0"/>
              <a:t>Do not store up for yourselves treasures on earth… </a:t>
            </a:r>
            <a:r>
              <a:rPr lang="en-US" sz="3200" i="1" dirty="0"/>
              <a:t>6:19</a:t>
            </a:r>
          </a:p>
        </p:txBody>
      </p:sp>
      <p:sp>
        <p:nvSpPr>
          <p:cNvPr id="7" name="TextBox 6">
            <a:extLst>
              <a:ext uri="{FF2B5EF4-FFF2-40B4-BE49-F238E27FC236}">
                <a16:creationId xmlns:a16="http://schemas.microsoft.com/office/drawing/2014/main" id="{9F1F0C4A-32C1-41D6-B937-5EAE36C37A68}"/>
              </a:ext>
            </a:extLst>
          </p:cNvPr>
          <p:cNvSpPr txBox="1"/>
          <p:nvPr/>
        </p:nvSpPr>
        <p:spPr>
          <a:xfrm>
            <a:off x="0" y="2180942"/>
            <a:ext cx="9144000" cy="584775"/>
          </a:xfrm>
          <a:prstGeom prst="rect">
            <a:avLst/>
          </a:prstGeom>
          <a:noFill/>
        </p:spPr>
        <p:txBody>
          <a:bodyPr wrap="square" rtlCol="0">
            <a:spAutoFit/>
          </a:bodyPr>
          <a:lstStyle/>
          <a:p>
            <a:pPr algn="ctr"/>
            <a:r>
              <a:rPr lang="en-US" sz="3200" dirty="0"/>
              <a:t>Two Treasures (6:19-21)</a:t>
            </a:r>
            <a:endParaRPr lang="en-US" sz="3200" i="1" dirty="0"/>
          </a:p>
        </p:txBody>
      </p:sp>
      <p:sp>
        <p:nvSpPr>
          <p:cNvPr id="8" name="Arrow: Down 7">
            <a:extLst>
              <a:ext uri="{FF2B5EF4-FFF2-40B4-BE49-F238E27FC236}">
                <a16:creationId xmlns:a16="http://schemas.microsoft.com/office/drawing/2014/main" id="{1EA82203-7C44-4E42-B053-7FCF449E0A59}"/>
              </a:ext>
            </a:extLst>
          </p:cNvPr>
          <p:cNvSpPr/>
          <p:nvPr/>
        </p:nvSpPr>
        <p:spPr>
          <a:xfrm>
            <a:off x="3922642" y="2834049"/>
            <a:ext cx="795131" cy="11548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295AF02F-C728-4F48-95E9-07B443F99C81}"/>
              </a:ext>
            </a:extLst>
          </p:cNvPr>
          <p:cNvSpPr txBox="1"/>
          <p:nvPr/>
        </p:nvSpPr>
        <p:spPr>
          <a:xfrm>
            <a:off x="0" y="4002878"/>
            <a:ext cx="9144000" cy="584775"/>
          </a:xfrm>
          <a:prstGeom prst="rect">
            <a:avLst/>
          </a:prstGeom>
          <a:noFill/>
        </p:spPr>
        <p:txBody>
          <a:bodyPr wrap="square" rtlCol="0">
            <a:spAutoFit/>
          </a:bodyPr>
          <a:lstStyle/>
          <a:p>
            <a:pPr algn="ctr"/>
            <a:r>
              <a:rPr lang="en-US" sz="3200" dirty="0"/>
              <a:t>Two Eyes (6:22-23)</a:t>
            </a:r>
            <a:endParaRPr lang="en-US" sz="3200" i="1" dirty="0"/>
          </a:p>
        </p:txBody>
      </p:sp>
      <p:sp>
        <p:nvSpPr>
          <p:cNvPr id="10" name="Arrow: Down 9">
            <a:extLst>
              <a:ext uri="{FF2B5EF4-FFF2-40B4-BE49-F238E27FC236}">
                <a16:creationId xmlns:a16="http://schemas.microsoft.com/office/drawing/2014/main" id="{B76A385E-558D-432B-8EC4-6D11C59E1028}"/>
              </a:ext>
            </a:extLst>
          </p:cNvPr>
          <p:cNvSpPr/>
          <p:nvPr/>
        </p:nvSpPr>
        <p:spPr>
          <a:xfrm>
            <a:off x="3922642" y="4601627"/>
            <a:ext cx="795131" cy="11365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41A07C9-727D-4146-AA78-E9E37F72074D}"/>
              </a:ext>
            </a:extLst>
          </p:cNvPr>
          <p:cNvSpPr txBox="1"/>
          <p:nvPr/>
        </p:nvSpPr>
        <p:spPr>
          <a:xfrm>
            <a:off x="0" y="5738191"/>
            <a:ext cx="9144000" cy="584775"/>
          </a:xfrm>
          <a:prstGeom prst="rect">
            <a:avLst/>
          </a:prstGeom>
          <a:noFill/>
        </p:spPr>
        <p:txBody>
          <a:bodyPr wrap="square" rtlCol="0">
            <a:spAutoFit/>
          </a:bodyPr>
          <a:lstStyle/>
          <a:p>
            <a:pPr algn="ctr"/>
            <a:r>
              <a:rPr lang="en-US" sz="3200" dirty="0"/>
              <a:t>Two Masters (6:24)</a:t>
            </a:r>
            <a:endParaRPr lang="en-US" sz="3200" i="1" dirty="0"/>
          </a:p>
        </p:txBody>
      </p:sp>
    </p:spTree>
    <p:extLst>
      <p:ext uri="{BB962C8B-B14F-4D97-AF65-F5344CB8AC3E}">
        <p14:creationId xmlns:p14="http://schemas.microsoft.com/office/powerpoint/2010/main" val="265549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A322BB-F067-4491-AEE2-64143608BDE9}"/>
              </a:ext>
            </a:extLst>
          </p:cNvPr>
          <p:cNvSpPr txBox="1"/>
          <p:nvPr/>
        </p:nvSpPr>
        <p:spPr>
          <a:xfrm>
            <a:off x="0" y="0"/>
            <a:ext cx="9144000" cy="646331"/>
          </a:xfrm>
          <a:prstGeom prst="rect">
            <a:avLst/>
          </a:prstGeom>
          <a:noFill/>
        </p:spPr>
        <p:txBody>
          <a:bodyPr wrap="square" rtlCol="0">
            <a:spAutoFit/>
          </a:bodyPr>
          <a:lstStyle/>
          <a:p>
            <a:pPr algn="ctr"/>
            <a:r>
              <a:rPr lang="en-US" sz="3600" b="1" dirty="0"/>
              <a:t>Two Treasures</a:t>
            </a:r>
          </a:p>
        </p:txBody>
      </p:sp>
      <p:sp>
        <p:nvSpPr>
          <p:cNvPr id="3" name="Rectangle 2">
            <a:extLst>
              <a:ext uri="{FF2B5EF4-FFF2-40B4-BE49-F238E27FC236}">
                <a16:creationId xmlns:a16="http://schemas.microsoft.com/office/drawing/2014/main" id="{9EBE1353-FACE-4DE0-950F-492D8C564DB6}"/>
              </a:ext>
            </a:extLst>
          </p:cNvPr>
          <p:cNvSpPr/>
          <p:nvPr/>
        </p:nvSpPr>
        <p:spPr>
          <a:xfrm>
            <a:off x="0" y="646331"/>
            <a:ext cx="9144000" cy="2062103"/>
          </a:xfrm>
          <a:prstGeom prst="rect">
            <a:avLst/>
          </a:prstGeom>
        </p:spPr>
        <p:txBody>
          <a:bodyPr wrap="square">
            <a:spAutoFit/>
          </a:bodyPr>
          <a:lstStyle/>
          <a:p>
            <a:r>
              <a:rPr lang="en-US" sz="3200" b="1" baseline="30000" dirty="0"/>
              <a:t>19 </a:t>
            </a:r>
            <a:r>
              <a:rPr lang="en-US" sz="3200" dirty="0"/>
              <a:t>“Do not lay up for yourselves </a:t>
            </a:r>
            <a:r>
              <a:rPr lang="en-US" sz="3200" b="1" dirty="0"/>
              <a:t>treasures on earth</a:t>
            </a:r>
            <a:r>
              <a:rPr lang="en-US" sz="3200" dirty="0"/>
              <a:t>, </a:t>
            </a:r>
          </a:p>
          <a:p>
            <a:endParaRPr lang="en-US" sz="3200" dirty="0"/>
          </a:p>
          <a:p>
            <a:r>
              <a:rPr lang="en-US" sz="3200" dirty="0"/>
              <a:t>where moth and rust</a:t>
            </a:r>
            <a:r>
              <a:rPr lang="en-US" sz="3200" baseline="30000" dirty="0"/>
              <a:t>  </a:t>
            </a:r>
            <a:r>
              <a:rPr lang="en-US" sz="3200" dirty="0"/>
              <a:t>destroy and where thieves break in and steal,</a:t>
            </a:r>
          </a:p>
        </p:txBody>
      </p:sp>
      <p:sp>
        <p:nvSpPr>
          <p:cNvPr id="4" name="TextBox 3">
            <a:extLst>
              <a:ext uri="{FF2B5EF4-FFF2-40B4-BE49-F238E27FC236}">
                <a16:creationId xmlns:a16="http://schemas.microsoft.com/office/drawing/2014/main" id="{41AF51A7-D76B-42AC-8296-FD5B55F20B47}"/>
              </a:ext>
            </a:extLst>
          </p:cNvPr>
          <p:cNvSpPr txBox="1"/>
          <p:nvPr/>
        </p:nvSpPr>
        <p:spPr>
          <a:xfrm>
            <a:off x="1338470" y="3529740"/>
            <a:ext cx="646706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600" b="1" dirty="0">
                <a:solidFill>
                  <a:schemeClr val="bg1"/>
                </a:solidFill>
              </a:rPr>
              <a:t>Don’t treasure </a:t>
            </a:r>
            <a:r>
              <a:rPr lang="en-US" sz="3600" b="1" dirty="0" err="1">
                <a:solidFill>
                  <a:schemeClr val="bg1"/>
                </a:solidFill>
              </a:rPr>
              <a:t>treasure</a:t>
            </a:r>
            <a:r>
              <a:rPr lang="en-US" sz="3600" b="1" dirty="0">
                <a:solidFill>
                  <a:schemeClr val="bg1"/>
                </a:solidFill>
              </a:rPr>
              <a:t> on earth</a:t>
            </a:r>
          </a:p>
        </p:txBody>
      </p:sp>
    </p:spTree>
    <p:extLst>
      <p:ext uri="{BB962C8B-B14F-4D97-AF65-F5344CB8AC3E}">
        <p14:creationId xmlns:p14="http://schemas.microsoft.com/office/powerpoint/2010/main" val="5340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a basket&#10;&#10;Description automatically generated">
            <a:extLst>
              <a:ext uri="{FF2B5EF4-FFF2-40B4-BE49-F238E27FC236}">
                <a16:creationId xmlns:a16="http://schemas.microsoft.com/office/drawing/2014/main" id="{E6428D3F-0C3D-4596-8BB4-41896CDB9D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600" y="719772"/>
            <a:ext cx="8178799" cy="5418454"/>
          </a:xfrm>
          <a:prstGeom prst="rect">
            <a:avLst/>
          </a:prstGeom>
        </p:spPr>
      </p:pic>
    </p:spTree>
    <p:extLst>
      <p:ext uri="{BB962C8B-B14F-4D97-AF65-F5344CB8AC3E}">
        <p14:creationId xmlns:p14="http://schemas.microsoft.com/office/powerpoint/2010/main" val="3911512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a rock&#10;&#10;Description automatically generated">
            <a:extLst>
              <a:ext uri="{FF2B5EF4-FFF2-40B4-BE49-F238E27FC236}">
                <a16:creationId xmlns:a16="http://schemas.microsoft.com/office/drawing/2014/main" id="{3E74AC7D-1605-4CFF-B8B4-E2209BB815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713" y="643466"/>
            <a:ext cx="7846573" cy="5571067"/>
          </a:xfrm>
          <a:prstGeom prst="rect">
            <a:avLst/>
          </a:prstGeom>
        </p:spPr>
      </p:pic>
    </p:spTree>
    <p:extLst>
      <p:ext uri="{BB962C8B-B14F-4D97-AF65-F5344CB8AC3E}">
        <p14:creationId xmlns:p14="http://schemas.microsoft.com/office/powerpoint/2010/main" val="3128602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A322BB-F067-4491-AEE2-64143608BDE9}"/>
              </a:ext>
            </a:extLst>
          </p:cNvPr>
          <p:cNvSpPr txBox="1"/>
          <p:nvPr/>
        </p:nvSpPr>
        <p:spPr>
          <a:xfrm>
            <a:off x="0" y="0"/>
            <a:ext cx="9144000" cy="646331"/>
          </a:xfrm>
          <a:prstGeom prst="rect">
            <a:avLst/>
          </a:prstGeom>
          <a:noFill/>
        </p:spPr>
        <p:txBody>
          <a:bodyPr wrap="square" rtlCol="0">
            <a:spAutoFit/>
          </a:bodyPr>
          <a:lstStyle/>
          <a:p>
            <a:pPr algn="ctr"/>
            <a:r>
              <a:rPr lang="en-US" sz="3600" b="1" dirty="0"/>
              <a:t>Two Treasures</a:t>
            </a:r>
          </a:p>
        </p:txBody>
      </p:sp>
      <p:sp>
        <p:nvSpPr>
          <p:cNvPr id="3" name="Rectangle 2">
            <a:extLst>
              <a:ext uri="{FF2B5EF4-FFF2-40B4-BE49-F238E27FC236}">
                <a16:creationId xmlns:a16="http://schemas.microsoft.com/office/drawing/2014/main" id="{9EBE1353-FACE-4DE0-950F-492D8C564DB6}"/>
              </a:ext>
            </a:extLst>
          </p:cNvPr>
          <p:cNvSpPr/>
          <p:nvPr/>
        </p:nvSpPr>
        <p:spPr>
          <a:xfrm>
            <a:off x="0" y="646331"/>
            <a:ext cx="9144000" cy="4360168"/>
          </a:xfrm>
          <a:prstGeom prst="rect">
            <a:avLst/>
          </a:prstGeom>
        </p:spPr>
        <p:txBody>
          <a:bodyPr wrap="square">
            <a:spAutoFit/>
          </a:bodyPr>
          <a:lstStyle/>
          <a:p>
            <a:r>
              <a:rPr lang="en-US" sz="3200" b="1" baseline="30000" dirty="0"/>
              <a:t>19 </a:t>
            </a:r>
            <a:r>
              <a:rPr lang="en-US" sz="3200" dirty="0"/>
              <a:t>“Do not lay up for yourselves </a:t>
            </a:r>
            <a:r>
              <a:rPr lang="en-US" sz="3200" b="1" dirty="0"/>
              <a:t>treasures on earth</a:t>
            </a:r>
            <a:r>
              <a:rPr lang="en-US" sz="3200" dirty="0"/>
              <a:t>, </a:t>
            </a:r>
          </a:p>
          <a:p>
            <a:endParaRPr lang="en-US" sz="3200" dirty="0"/>
          </a:p>
          <a:p>
            <a:r>
              <a:rPr lang="en-US" sz="3200" dirty="0"/>
              <a:t>where moth and rust</a:t>
            </a:r>
            <a:r>
              <a:rPr lang="en-US" sz="3200" baseline="30000" dirty="0"/>
              <a:t>  </a:t>
            </a:r>
            <a:r>
              <a:rPr lang="en-US" sz="3200" dirty="0"/>
              <a:t>destroy and where thieves break in and steal,</a:t>
            </a:r>
            <a:r>
              <a:rPr lang="en-US" b="1" baseline="30000" dirty="0"/>
              <a:t> </a:t>
            </a:r>
          </a:p>
          <a:p>
            <a:endParaRPr lang="en-US" sz="3200" b="1" baseline="30000" dirty="0"/>
          </a:p>
          <a:p>
            <a:r>
              <a:rPr lang="en-US" sz="3200" b="1" baseline="30000" dirty="0"/>
              <a:t>20 </a:t>
            </a:r>
            <a:r>
              <a:rPr lang="en-US" sz="3200" dirty="0"/>
              <a:t>but lay up for yourselves </a:t>
            </a:r>
            <a:r>
              <a:rPr lang="en-US" sz="3200" b="1" dirty="0"/>
              <a:t>treasures in heaven</a:t>
            </a:r>
            <a:r>
              <a:rPr lang="en-US" sz="3200" dirty="0"/>
              <a:t>, </a:t>
            </a:r>
          </a:p>
          <a:p>
            <a:endParaRPr lang="en-US" sz="3200" dirty="0"/>
          </a:p>
          <a:p>
            <a:r>
              <a:rPr lang="en-US" sz="3200" dirty="0"/>
              <a:t>where neither moth nor rust destroys and where thieves do not break in and steal.</a:t>
            </a:r>
          </a:p>
        </p:txBody>
      </p:sp>
    </p:spTree>
    <p:extLst>
      <p:ext uri="{BB962C8B-B14F-4D97-AF65-F5344CB8AC3E}">
        <p14:creationId xmlns:p14="http://schemas.microsoft.com/office/powerpoint/2010/main" val="263043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647385-82E3-4A52-A6B8-D697C507954E}"/>
              </a:ext>
            </a:extLst>
          </p:cNvPr>
          <p:cNvSpPr/>
          <p:nvPr/>
        </p:nvSpPr>
        <p:spPr>
          <a:xfrm>
            <a:off x="0" y="1914435"/>
            <a:ext cx="8958470" cy="2062103"/>
          </a:xfrm>
          <a:prstGeom prst="rect">
            <a:avLst/>
          </a:prstGeom>
        </p:spPr>
        <p:txBody>
          <a:bodyPr wrap="square">
            <a:spAutoFit/>
          </a:bodyPr>
          <a:lstStyle/>
          <a:p>
            <a:r>
              <a:rPr lang="en-US" sz="3200" dirty="0">
                <a:solidFill>
                  <a:srgbClr val="000000"/>
                </a:solidFill>
              </a:rPr>
              <a:t>Jesus said to him, “If you would be perfect, go, </a:t>
            </a:r>
            <a:r>
              <a:rPr lang="en-US" sz="3200" b="1" dirty="0">
                <a:solidFill>
                  <a:srgbClr val="FF0000"/>
                </a:solidFill>
              </a:rPr>
              <a:t>sell what you possess and give to the poor</a:t>
            </a:r>
            <a:r>
              <a:rPr lang="en-US" sz="3200" dirty="0">
                <a:solidFill>
                  <a:srgbClr val="000000"/>
                </a:solidFill>
              </a:rPr>
              <a:t>, and </a:t>
            </a:r>
            <a:r>
              <a:rPr lang="en-US" sz="3200" b="1" dirty="0">
                <a:solidFill>
                  <a:srgbClr val="0070C0"/>
                </a:solidFill>
              </a:rPr>
              <a:t>you will have treasure in heaven</a:t>
            </a:r>
            <a:r>
              <a:rPr lang="en-US" sz="3200" dirty="0">
                <a:solidFill>
                  <a:srgbClr val="000000"/>
                </a:solidFill>
              </a:rPr>
              <a:t>; and come, follow me.”</a:t>
            </a:r>
          </a:p>
          <a:p>
            <a:r>
              <a:rPr lang="en-US" sz="3200" dirty="0">
                <a:solidFill>
                  <a:srgbClr val="000000"/>
                </a:solidFill>
              </a:rPr>
              <a:t>													</a:t>
            </a:r>
            <a:r>
              <a:rPr lang="en-US" sz="3200" i="1" dirty="0">
                <a:solidFill>
                  <a:srgbClr val="000000"/>
                </a:solidFill>
              </a:rPr>
              <a:t>Matthew 19:21</a:t>
            </a:r>
            <a:endParaRPr lang="en-US" sz="3200" i="1" dirty="0"/>
          </a:p>
        </p:txBody>
      </p:sp>
    </p:spTree>
    <p:extLst>
      <p:ext uri="{BB962C8B-B14F-4D97-AF65-F5344CB8AC3E}">
        <p14:creationId xmlns:p14="http://schemas.microsoft.com/office/powerpoint/2010/main" val="2510873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TotalTime>
  <Words>425</Words>
  <Application>Microsoft Office PowerPoint</Application>
  <PresentationFormat>On-screen Show (4:3)</PresentationFormat>
  <Paragraphs>94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&amp;quot</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Priorities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12</cp:revision>
  <dcterms:created xsi:type="dcterms:W3CDTF">2019-05-16T14:45:09Z</dcterms:created>
  <dcterms:modified xsi:type="dcterms:W3CDTF">2019-05-17T17:53:26Z</dcterms:modified>
</cp:coreProperties>
</file>