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78" r:id="rId3"/>
    <p:sldId id="256" r:id="rId4"/>
    <p:sldId id="257" r:id="rId5"/>
    <p:sldId id="258" r:id="rId6"/>
    <p:sldId id="259" r:id="rId7"/>
    <p:sldId id="260" r:id="rId8"/>
    <p:sldId id="261" r:id="rId9"/>
    <p:sldId id="262" r:id="rId10"/>
    <p:sldId id="263" r:id="rId11"/>
    <p:sldId id="283" r:id="rId12"/>
    <p:sldId id="281" r:id="rId13"/>
    <p:sldId id="280" r:id="rId14"/>
    <p:sldId id="282" r:id="rId15"/>
    <p:sldId id="267" r:id="rId16"/>
    <p:sldId id="268" r:id="rId17"/>
    <p:sldId id="269" r:id="rId18"/>
    <p:sldId id="270" r:id="rId19"/>
    <p:sldId id="272" r:id="rId20"/>
    <p:sldId id="273" r:id="rId21"/>
    <p:sldId id="274" r:id="rId22"/>
    <p:sldId id="275" r:id="rId23"/>
    <p:sldId id="276" r:id="rId24"/>
    <p:sldId id="277" r:id="rId25"/>
    <p:sldId id="28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00CC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5E8FA9-7B54-4CAC-B61E-4993EC7BC3E6}"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3453230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5E8FA9-7B54-4CAC-B61E-4993EC7BC3E6}"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100858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5E8FA9-7B54-4CAC-B61E-4993EC7BC3E6}"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93651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5E8FA9-7B54-4CAC-B61E-4993EC7BC3E6}"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215104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5E8FA9-7B54-4CAC-B61E-4993EC7BC3E6}"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364738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5E8FA9-7B54-4CAC-B61E-4993EC7BC3E6}"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153795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5E8FA9-7B54-4CAC-B61E-4993EC7BC3E6}"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237236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5E8FA9-7B54-4CAC-B61E-4993EC7BC3E6}"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145822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E8FA9-7B54-4CAC-B61E-4993EC7BC3E6}"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4072369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5E8FA9-7B54-4CAC-B61E-4993EC7BC3E6}"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1231390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5E8FA9-7B54-4CAC-B61E-4993EC7BC3E6}"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38F84-7296-4E8D-B024-8F9A863C4BB7}" type="slidenum">
              <a:rPr lang="en-US" smtClean="0"/>
              <a:t>‹#›</a:t>
            </a:fld>
            <a:endParaRPr lang="en-US"/>
          </a:p>
        </p:txBody>
      </p:sp>
    </p:spTree>
    <p:extLst>
      <p:ext uri="{BB962C8B-B14F-4D97-AF65-F5344CB8AC3E}">
        <p14:creationId xmlns:p14="http://schemas.microsoft.com/office/powerpoint/2010/main" val="1147784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E8FA9-7B54-4CAC-B61E-4993EC7BC3E6}" type="datetimeFigureOut">
              <a:rPr lang="en-US" smtClean="0"/>
              <a:t>5/17/2019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38F84-7296-4E8D-B024-8F9A863C4BB7}" type="slidenum">
              <a:rPr lang="en-US" smtClean="0"/>
              <a:t>‹#›</a:t>
            </a:fld>
            <a:endParaRPr lang="en-US"/>
          </a:p>
        </p:txBody>
      </p:sp>
    </p:spTree>
    <p:extLst>
      <p:ext uri="{BB962C8B-B14F-4D97-AF65-F5344CB8AC3E}">
        <p14:creationId xmlns:p14="http://schemas.microsoft.com/office/powerpoint/2010/main" val="815270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6678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2554545"/>
          </a:xfrm>
          <a:prstGeom prst="rect">
            <a:avLst/>
          </a:prstGeom>
        </p:spPr>
        <p:txBody>
          <a:bodyPr wrap="square">
            <a:spAutoFit/>
          </a:bodyPr>
          <a:lstStyle/>
          <a:p>
            <a:r>
              <a:rPr lang="en-US" sz="3200" dirty="0">
                <a:solidFill>
                  <a:schemeClr val="bg1"/>
                </a:solidFill>
              </a:rPr>
              <a:t>And they put him in custody, till the will of the </a:t>
            </a:r>
            <a:r>
              <a:rPr lang="en-US" sz="3200" cap="small" dirty="0">
                <a:solidFill>
                  <a:schemeClr val="bg1"/>
                </a:solidFill>
              </a:rPr>
              <a:t>Lord</a:t>
            </a:r>
            <a:r>
              <a:rPr lang="en-US" sz="3200" dirty="0">
                <a:solidFill>
                  <a:schemeClr val="bg1"/>
                </a:solidFill>
              </a:rPr>
              <a:t> should be clear to them.</a:t>
            </a:r>
            <a:r>
              <a:rPr lang="en-US" sz="3200" dirty="0">
                <a:solidFill>
                  <a:schemeClr val="bg1"/>
                </a:solidFill>
                <a:latin typeface="&amp;quot"/>
              </a:rPr>
              <a:t>		</a:t>
            </a:r>
          </a:p>
          <a:p>
            <a:r>
              <a:rPr lang="en-US" sz="3200" i="1" dirty="0">
                <a:solidFill>
                  <a:schemeClr val="bg1"/>
                </a:solidFill>
                <a:latin typeface="&amp;quot"/>
              </a:rPr>
              <a:t>													Leviticus 24:12</a:t>
            </a:r>
            <a:r>
              <a:rPr lang="en-US" sz="3200" dirty="0">
                <a:solidFill>
                  <a:schemeClr val="bg1"/>
                </a:solidFill>
                <a:latin typeface="&amp;quot"/>
              </a:rPr>
              <a:t>	</a:t>
            </a:r>
          </a:p>
          <a:p>
            <a:endParaRPr lang="en-US" sz="3200" dirty="0">
              <a:solidFill>
                <a:schemeClr val="bg1"/>
              </a:solidFill>
              <a:latin typeface="&amp;quot"/>
            </a:endParaRPr>
          </a:p>
          <a:p>
            <a:r>
              <a:rPr lang="en-US" sz="3200" dirty="0">
                <a:solidFill>
                  <a:schemeClr val="bg1"/>
                </a:solidFill>
                <a:latin typeface="&amp;quot"/>
              </a:rPr>
              <a:t>					</a:t>
            </a:r>
            <a:endParaRPr lang="en-US" sz="3200" i="1" dirty="0">
              <a:solidFill>
                <a:schemeClr val="bg1"/>
              </a:solidFill>
            </a:endParaRPr>
          </a:p>
        </p:txBody>
      </p:sp>
    </p:spTree>
    <p:extLst>
      <p:ext uri="{BB962C8B-B14F-4D97-AF65-F5344CB8AC3E}">
        <p14:creationId xmlns:p14="http://schemas.microsoft.com/office/powerpoint/2010/main" val="629107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2062103"/>
          </a:xfrm>
          <a:prstGeom prst="rect">
            <a:avLst/>
          </a:prstGeom>
        </p:spPr>
        <p:txBody>
          <a:bodyPr wrap="square">
            <a:spAutoFit/>
          </a:bodyPr>
          <a:lstStyle/>
          <a:p>
            <a:r>
              <a:rPr lang="en-US" sz="3200" b="1" baseline="30000" dirty="0">
                <a:solidFill>
                  <a:schemeClr val="bg1"/>
                </a:solidFill>
              </a:rPr>
              <a:t>13 </a:t>
            </a:r>
            <a:r>
              <a:rPr lang="en-US" sz="3200" dirty="0">
                <a:solidFill>
                  <a:schemeClr val="bg1"/>
                </a:solidFill>
              </a:rPr>
              <a:t>Then the </a:t>
            </a:r>
            <a:r>
              <a:rPr lang="en-US" sz="3200" cap="small" dirty="0">
                <a:solidFill>
                  <a:schemeClr val="bg1"/>
                </a:solidFill>
              </a:rPr>
              <a:t>Lord</a:t>
            </a:r>
            <a:r>
              <a:rPr lang="en-US" sz="3200" dirty="0">
                <a:solidFill>
                  <a:schemeClr val="bg1"/>
                </a:solidFill>
              </a:rPr>
              <a:t> spoke to Moses, saying, </a:t>
            </a:r>
            <a:r>
              <a:rPr lang="en-US" sz="3200" b="1" baseline="30000" dirty="0">
                <a:solidFill>
                  <a:schemeClr val="bg1"/>
                </a:solidFill>
              </a:rPr>
              <a:t>14 </a:t>
            </a:r>
            <a:r>
              <a:rPr lang="en-US" sz="3200" dirty="0">
                <a:solidFill>
                  <a:schemeClr val="bg1"/>
                </a:solidFill>
              </a:rPr>
              <a:t>“Bring out of the camp </a:t>
            </a:r>
            <a:r>
              <a:rPr lang="en-US" sz="3200" u="sng" dirty="0">
                <a:solidFill>
                  <a:schemeClr val="bg1"/>
                </a:solidFill>
              </a:rPr>
              <a:t>the one who cursed</a:t>
            </a:r>
            <a:r>
              <a:rPr lang="en-US" sz="3200" dirty="0">
                <a:solidFill>
                  <a:schemeClr val="bg1"/>
                </a:solidFill>
              </a:rPr>
              <a:t>, and let all who heard him lay their hands on his head, and </a:t>
            </a:r>
            <a:r>
              <a:rPr lang="en-US" sz="3200" dirty="0">
                <a:solidFill>
                  <a:srgbClr val="FFFF00"/>
                </a:solidFill>
              </a:rPr>
              <a:t>let all the congregation stone him</a:t>
            </a:r>
            <a:r>
              <a:rPr lang="en-US" sz="3200" dirty="0">
                <a:solidFill>
                  <a:schemeClr val="bg1"/>
                </a:solidFill>
              </a:rPr>
              <a:t>. </a:t>
            </a:r>
            <a:r>
              <a:rPr lang="en-US" sz="3200" dirty="0">
                <a:solidFill>
                  <a:schemeClr val="bg1"/>
                </a:solidFill>
                <a:latin typeface="&amp;quot"/>
              </a:rPr>
              <a:t>	</a:t>
            </a:r>
            <a:r>
              <a:rPr lang="en-US" sz="3200" i="1" dirty="0">
                <a:solidFill>
                  <a:schemeClr val="bg1"/>
                </a:solidFill>
                <a:latin typeface="&amp;quot"/>
              </a:rPr>
              <a:t>Leviticus 24:13-14</a:t>
            </a:r>
            <a:endParaRPr lang="en-US" sz="3200" i="1" dirty="0">
              <a:solidFill>
                <a:schemeClr val="bg1"/>
              </a:solidFill>
            </a:endParaRPr>
          </a:p>
        </p:txBody>
      </p:sp>
    </p:spTree>
    <p:extLst>
      <p:ext uri="{BB962C8B-B14F-4D97-AF65-F5344CB8AC3E}">
        <p14:creationId xmlns:p14="http://schemas.microsoft.com/office/powerpoint/2010/main" val="154017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6863417"/>
          </a:xfrm>
          <a:prstGeom prst="rect">
            <a:avLst/>
          </a:prstGeom>
        </p:spPr>
        <p:txBody>
          <a:bodyPr wrap="square">
            <a:spAutoFit/>
          </a:bodyPr>
          <a:lstStyle/>
          <a:p>
            <a:r>
              <a:rPr lang="en-US" sz="2400" b="1" baseline="30000" dirty="0"/>
              <a:t>13 </a:t>
            </a:r>
            <a:r>
              <a:rPr lang="en-US" sz="2400" dirty="0"/>
              <a:t>Then the </a:t>
            </a:r>
            <a:r>
              <a:rPr lang="en-US" sz="2400" cap="small" dirty="0"/>
              <a:t>Lord</a:t>
            </a:r>
            <a:r>
              <a:rPr lang="en-US" sz="2400" dirty="0"/>
              <a:t> spoke to Moses, saying, </a:t>
            </a:r>
            <a:r>
              <a:rPr lang="en-US" sz="2400" b="1" baseline="30000" dirty="0"/>
              <a:t>14 </a:t>
            </a:r>
            <a:r>
              <a:rPr lang="en-US" sz="2400" dirty="0"/>
              <a:t>“Bring out of the camp the one who cursed, and let all who heard him lay their hands on his head, and let all the congregation stone him. </a:t>
            </a:r>
            <a:r>
              <a:rPr lang="en-US" sz="2400" b="1" baseline="30000" dirty="0"/>
              <a:t>15 </a:t>
            </a:r>
            <a:r>
              <a:rPr lang="en-US" sz="2400" dirty="0"/>
              <a:t>And speak to the people of Israel, saying, Whoever curses his God shall bear his sin. </a:t>
            </a:r>
            <a:r>
              <a:rPr lang="en-US" sz="2400" b="1" baseline="30000" dirty="0"/>
              <a:t>16 </a:t>
            </a:r>
            <a:r>
              <a:rPr lang="en-US" sz="2400" dirty="0"/>
              <a:t>Whoever blasphemes the name of the </a:t>
            </a:r>
            <a:r>
              <a:rPr lang="en-US" sz="2400" cap="small" dirty="0"/>
              <a:t>Lord</a:t>
            </a:r>
            <a:r>
              <a:rPr lang="en-US" sz="2400" dirty="0"/>
              <a:t> shall surely be put to death. All the congregation shall stone him. The sojourner as well as the native, when he blasphemes the Name, shall be put to death. </a:t>
            </a:r>
            <a:r>
              <a:rPr lang="en-US" sz="2400" b="1" baseline="30000" dirty="0"/>
              <a:t>17 </a:t>
            </a:r>
            <a:r>
              <a:rPr lang="en-US" sz="2400" dirty="0"/>
              <a:t>“Whoever takes a human life shall surely be put to death. </a:t>
            </a:r>
            <a:r>
              <a:rPr lang="en-US" sz="2400" b="1" baseline="30000" dirty="0"/>
              <a:t>18 </a:t>
            </a:r>
            <a:r>
              <a:rPr lang="en-US" sz="2400" dirty="0"/>
              <a:t>Whoever takes an animal's life shall make it good, life for life. </a:t>
            </a:r>
            <a:r>
              <a:rPr lang="en-US" sz="2400" b="1" baseline="30000" dirty="0"/>
              <a:t>19 </a:t>
            </a:r>
            <a:r>
              <a:rPr lang="en-US" sz="2400" dirty="0"/>
              <a:t>If anyone injures his neighbor, as he has done it shall be done to him, </a:t>
            </a:r>
            <a:r>
              <a:rPr lang="en-US" sz="2400" b="1" baseline="30000" dirty="0"/>
              <a:t>20 </a:t>
            </a:r>
            <a:r>
              <a:rPr lang="en-US" sz="2400" dirty="0"/>
              <a:t>fracture for fracture, eye for eye, tooth for tooth; whatever injury he has given a person shall be given to him. </a:t>
            </a:r>
            <a:r>
              <a:rPr lang="en-US" sz="2400" b="1" baseline="30000" dirty="0"/>
              <a:t>21 </a:t>
            </a:r>
            <a:r>
              <a:rPr lang="en-US" sz="2400" dirty="0"/>
              <a:t>Whoever kills an animal shall make it good, and whoever kills a person shall be put to death. </a:t>
            </a:r>
            <a:r>
              <a:rPr lang="en-US" sz="2400" b="1" baseline="30000" dirty="0"/>
              <a:t>22 </a:t>
            </a:r>
            <a:r>
              <a:rPr lang="en-US" sz="2400" dirty="0"/>
              <a:t>You shall have the same rule for the sojourner and for the native, for I am the </a:t>
            </a:r>
            <a:r>
              <a:rPr lang="en-US" sz="2400" cap="small" dirty="0"/>
              <a:t>Lord</a:t>
            </a:r>
            <a:r>
              <a:rPr lang="en-US" sz="2400" dirty="0"/>
              <a:t> your God.”</a:t>
            </a:r>
            <a:r>
              <a:rPr lang="en-US" sz="2400" dirty="0">
                <a:solidFill>
                  <a:srgbClr val="FF0000"/>
                </a:solidFill>
              </a:rPr>
              <a:t> </a:t>
            </a:r>
            <a:r>
              <a:rPr lang="en-US" sz="2400" b="1" baseline="30000" dirty="0"/>
              <a:t>23 </a:t>
            </a:r>
            <a:r>
              <a:rPr lang="en-US" sz="2400" dirty="0"/>
              <a:t>So Moses spoke to the people of Israel, and they brought out of the camp the one who had cursed and stoned him with stones. Thus the people of Israel did as the </a:t>
            </a:r>
            <a:r>
              <a:rPr lang="en-US" sz="2400" cap="small" dirty="0"/>
              <a:t>Lord</a:t>
            </a:r>
            <a:r>
              <a:rPr lang="en-US" sz="2400" dirty="0"/>
              <a:t> commanded Moses.</a:t>
            </a:r>
          </a:p>
          <a:p>
            <a:pPr algn="r"/>
            <a:r>
              <a:rPr lang="en-US" sz="3200" dirty="0">
                <a:latin typeface="&amp;quot"/>
              </a:rPr>
              <a:t>	</a:t>
            </a:r>
            <a:r>
              <a:rPr lang="en-US" sz="3200" i="1" dirty="0">
                <a:latin typeface="&amp;quot"/>
              </a:rPr>
              <a:t>Leviticus 24:13-23</a:t>
            </a:r>
            <a:endParaRPr lang="en-US" sz="3200" i="1" dirty="0"/>
          </a:p>
        </p:txBody>
      </p:sp>
    </p:spTree>
    <p:extLst>
      <p:ext uri="{BB962C8B-B14F-4D97-AF65-F5344CB8AC3E}">
        <p14:creationId xmlns:p14="http://schemas.microsoft.com/office/powerpoint/2010/main" val="2205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6863417"/>
          </a:xfrm>
          <a:prstGeom prst="rect">
            <a:avLst/>
          </a:prstGeom>
        </p:spPr>
        <p:txBody>
          <a:bodyPr wrap="square">
            <a:spAutoFit/>
          </a:bodyPr>
          <a:lstStyle/>
          <a:p>
            <a:r>
              <a:rPr lang="en-US" sz="2400" b="1" baseline="30000" dirty="0"/>
              <a:t>13 </a:t>
            </a:r>
            <a:r>
              <a:rPr lang="en-US" sz="2400" dirty="0"/>
              <a:t>Then the </a:t>
            </a:r>
            <a:r>
              <a:rPr lang="en-US" sz="2400" cap="small" dirty="0"/>
              <a:t>Lord</a:t>
            </a:r>
            <a:r>
              <a:rPr lang="en-US" sz="2400" dirty="0"/>
              <a:t> spoke to Moses, saying, </a:t>
            </a:r>
            <a:r>
              <a:rPr lang="en-US" sz="2400" b="1" baseline="30000" dirty="0"/>
              <a:t>14 </a:t>
            </a:r>
            <a:r>
              <a:rPr lang="en-US" sz="2400" dirty="0"/>
              <a:t>“Bring out of the camp the one who cursed, and let all who heard him lay their hands on his head, and let all the congregation stone him. </a:t>
            </a:r>
            <a:r>
              <a:rPr lang="en-US" sz="2400" b="1" baseline="30000" dirty="0"/>
              <a:t>15 </a:t>
            </a:r>
            <a:r>
              <a:rPr lang="en-US" sz="2400" dirty="0"/>
              <a:t>And speak to the people of Israel, saying, Whoever curses his God shall bear his sin. </a:t>
            </a:r>
            <a:r>
              <a:rPr lang="en-US" sz="2400" b="1" baseline="30000" dirty="0"/>
              <a:t>16 </a:t>
            </a:r>
            <a:r>
              <a:rPr lang="en-US" sz="2400" dirty="0"/>
              <a:t>Whoever blasphemes the name of the </a:t>
            </a:r>
            <a:r>
              <a:rPr lang="en-US" sz="2400" cap="small" dirty="0"/>
              <a:t>Lord</a:t>
            </a:r>
            <a:r>
              <a:rPr lang="en-US" sz="2400" dirty="0"/>
              <a:t> shall surely be put to death. All the congregation shall stone him. </a:t>
            </a:r>
            <a:r>
              <a:rPr lang="en-US" sz="2400" dirty="0">
                <a:solidFill>
                  <a:srgbClr val="FF0000"/>
                </a:solidFill>
              </a:rPr>
              <a:t>The sojourner as well as the native, when he blasphemes the Name, shall be put to death. </a:t>
            </a:r>
            <a:r>
              <a:rPr lang="en-US" sz="2400" b="1" baseline="30000" dirty="0"/>
              <a:t>17 </a:t>
            </a:r>
            <a:r>
              <a:rPr lang="en-US" sz="2400" dirty="0"/>
              <a:t>“Whoever takes a human life shall surely be put to death. </a:t>
            </a:r>
            <a:r>
              <a:rPr lang="en-US" sz="2400" b="1" baseline="30000" dirty="0"/>
              <a:t>18 </a:t>
            </a:r>
            <a:r>
              <a:rPr lang="en-US" sz="2400" dirty="0"/>
              <a:t>Whoever takes an animal's life shall make it good, life for life. </a:t>
            </a:r>
            <a:r>
              <a:rPr lang="en-US" sz="2400" b="1" baseline="30000" dirty="0"/>
              <a:t>19 </a:t>
            </a:r>
            <a:r>
              <a:rPr lang="en-US" sz="2400" dirty="0"/>
              <a:t>If anyone injures his neighbor, as he has done it shall be done to him, </a:t>
            </a:r>
            <a:r>
              <a:rPr lang="en-US" sz="2400" b="1" baseline="30000" dirty="0"/>
              <a:t>20 </a:t>
            </a:r>
            <a:r>
              <a:rPr lang="en-US" sz="2400" dirty="0"/>
              <a:t>fracture for fracture, eye for eye, tooth for tooth; whatever injury he has given a person shall be given to him. </a:t>
            </a:r>
            <a:r>
              <a:rPr lang="en-US" sz="2400" b="1" baseline="30000" dirty="0"/>
              <a:t>21 </a:t>
            </a:r>
            <a:r>
              <a:rPr lang="en-US" sz="2400" dirty="0"/>
              <a:t>Whoever kills an animal shall make it good, and whoever kills a person shall be put to death. </a:t>
            </a:r>
            <a:r>
              <a:rPr lang="en-US" sz="2400" b="1" baseline="30000" dirty="0"/>
              <a:t>22 </a:t>
            </a:r>
            <a:r>
              <a:rPr lang="en-US" sz="2400" dirty="0">
                <a:solidFill>
                  <a:srgbClr val="FF0000"/>
                </a:solidFill>
              </a:rPr>
              <a:t>You shall have the same rule for the sojourner and for the native, for I am the </a:t>
            </a:r>
            <a:r>
              <a:rPr lang="en-US" sz="2400" cap="small" dirty="0">
                <a:solidFill>
                  <a:srgbClr val="FF0000"/>
                </a:solidFill>
              </a:rPr>
              <a:t>Lord</a:t>
            </a:r>
            <a:r>
              <a:rPr lang="en-US" sz="2400" dirty="0">
                <a:solidFill>
                  <a:srgbClr val="FF0000"/>
                </a:solidFill>
              </a:rPr>
              <a:t> your God.” </a:t>
            </a:r>
            <a:r>
              <a:rPr lang="en-US" sz="2400" b="1" baseline="30000" dirty="0"/>
              <a:t>23 </a:t>
            </a:r>
            <a:r>
              <a:rPr lang="en-US" sz="2400" dirty="0"/>
              <a:t>So Moses spoke to the people of Israel, and they brought out of the camp the one who had cursed and stoned him with stones. Thus the people of Israel did as the </a:t>
            </a:r>
            <a:r>
              <a:rPr lang="en-US" sz="2400" cap="small" dirty="0"/>
              <a:t>Lord</a:t>
            </a:r>
            <a:r>
              <a:rPr lang="en-US" sz="2400" dirty="0"/>
              <a:t> commanded Moses.</a:t>
            </a:r>
          </a:p>
          <a:p>
            <a:pPr algn="r"/>
            <a:r>
              <a:rPr lang="en-US" sz="3200" dirty="0">
                <a:latin typeface="&amp;quot"/>
              </a:rPr>
              <a:t>	</a:t>
            </a:r>
            <a:r>
              <a:rPr lang="en-US" sz="3200" i="1" dirty="0">
                <a:latin typeface="&amp;quot"/>
              </a:rPr>
              <a:t>Leviticus 24:13-23</a:t>
            </a:r>
            <a:endParaRPr lang="en-US" sz="3200" i="1" dirty="0"/>
          </a:p>
        </p:txBody>
      </p:sp>
    </p:spTree>
    <p:extLst>
      <p:ext uri="{BB962C8B-B14F-4D97-AF65-F5344CB8AC3E}">
        <p14:creationId xmlns:p14="http://schemas.microsoft.com/office/powerpoint/2010/main" val="341992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6863417"/>
          </a:xfrm>
          <a:prstGeom prst="rect">
            <a:avLst/>
          </a:prstGeom>
        </p:spPr>
        <p:txBody>
          <a:bodyPr wrap="square">
            <a:spAutoFit/>
          </a:bodyPr>
          <a:lstStyle/>
          <a:p>
            <a:r>
              <a:rPr lang="en-US" sz="2400" b="1" baseline="30000" dirty="0"/>
              <a:t>13 </a:t>
            </a:r>
            <a:r>
              <a:rPr lang="en-US" sz="2400" dirty="0"/>
              <a:t>Then the </a:t>
            </a:r>
            <a:r>
              <a:rPr lang="en-US" sz="2400" cap="small" dirty="0"/>
              <a:t>Lord</a:t>
            </a:r>
            <a:r>
              <a:rPr lang="en-US" sz="2400" dirty="0"/>
              <a:t> spoke to Moses, saying, </a:t>
            </a:r>
            <a:r>
              <a:rPr lang="en-US" sz="2400" b="1" baseline="30000" dirty="0"/>
              <a:t>14 </a:t>
            </a:r>
            <a:r>
              <a:rPr lang="en-US" sz="2400" dirty="0"/>
              <a:t>“Bring out of the camp the one who cursed, and let all who heard him lay their hands on his head, and let all the congregation stone him. </a:t>
            </a:r>
            <a:r>
              <a:rPr lang="en-US" sz="2400" b="1" baseline="30000" dirty="0"/>
              <a:t>15 </a:t>
            </a:r>
            <a:r>
              <a:rPr lang="en-US" sz="2400" dirty="0"/>
              <a:t>And speak to the people of Israel, saying, Whoever curses his God shall bear his sin. </a:t>
            </a:r>
            <a:r>
              <a:rPr lang="en-US" sz="2400" b="1" baseline="30000" dirty="0"/>
              <a:t>16 </a:t>
            </a:r>
            <a:r>
              <a:rPr lang="en-US" sz="2400" dirty="0"/>
              <a:t>Whoever blasphemes the name of the </a:t>
            </a:r>
            <a:r>
              <a:rPr lang="en-US" sz="2400" cap="small" dirty="0"/>
              <a:t>Lord</a:t>
            </a:r>
            <a:r>
              <a:rPr lang="en-US" sz="2400" dirty="0"/>
              <a:t> shall surely be put to death. All the congregation shall stone him. </a:t>
            </a:r>
            <a:r>
              <a:rPr lang="en-US" sz="2400" dirty="0">
                <a:solidFill>
                  <a:srgbClr val="FF0000"/>
                </a:solidFill>
              </a:rPr>
              <a:t>The sojourner as well as the native, when he blasphemes the Name, shall be put to death. </a:t>
            </a:r>
            <a:r>
              <a:rPr lang="en-US" sz="2400" b="1" baseline="30000" dirty="0">
                <a:solidFill>
                  <a:srgbClr val="002060"/>
                </a:solidFill>
              </a:rPr>
              <a:t>17 </a:t>
            </a:r>
            <a:r>
              <a:rPr lang="en-US" sz="2400" dirty="0">
                <a:solidFill>
                  <a:srgbClr val="002060"/>
                </a:solidFill>
              </a:rPr>
              <a:t>“Whoever takes a human life shall surely be put to death. </a:t>
            </a:r>
            <a:r>
              <a:rPr lang="en-US" sz="2400" b="1" baseline="30000" dirty="0">
                <a:solidFill>
                  <a:srgbClr val="002060"/>
                </a:solidFill>
              </a:rPr>
              <a:t>18 </a:t>
            </a:r>
            <a:r>
              <a:rPr lang="en-US" sz="2400" dirty="0">
                <a:solidFill>
                  <a:srgbClr val="002060"/>
                </a:solidFill>
              </a:rPr>
              <a:t>Whoever takes an animal's life shall make it good, life for life. </a:t>
            </a:r>
            <a:r>
              <a:rPr lang="en-US" sz="2400" b="1" baseline="30000" dirty="0">
                <a:solidFill>
                  <a:srgbClr val="002060"/>
                </a:solidFill>
              </a:rPr>
              <a:t>19 </a:t>
            </a:r>
            <a:r>
              <a:rPr lang="en-US" sz="2400" dirty="0">
                <a:solidFill>
                  <a:srgbClr val="002060"/>
                </a:solidFill>
              </a:rPr>
              <a:t>If anyone injures his neighbor, as he has done it shall be done to him, </a:t>
            </a:r>
            <a:r>
              <a:rPr lang="en-US" sz="2400" b="1" baseline="30000" dirty="0">
                <a:solidFill>
                  <a:srgbClr val="002060"/>
                </a:solidFill>
              </a:rPr>
              <a:t>20 </a:t>
            </a:r>
            <a:r>
              <a:rPr lang="en-US" sz="2400" dirty="0">
                <a:solidFill>
                  <a:srgbClr val="002060"/>
                </a:solidFill>
              </a:rPr>
              <a:t>fracture for fracture, eye for eye, tooth for tooth; whatever injury he has given a person shall be given to him. </a:t>
            </a:r>
            <a:r>
              <a:rPr lang="en-US" sz="2400" b="1" baseline="30000" dirty="0">
                <a:solidFill>
                  <a:srgbClr val="002060"/>
                </a:solidFill>
              </a:rPr>
              <a:t>21 </a:t>
            </a:r>
            <a:r>
              <a:rPr lang="en-US" sz="2400" dirty="0">
                <a:solidFill>
                  <a:srgbClr val="002060"/>
                </a:solidFill>
              </a:rPr>
              <a:t>Whoever kills an animal shall make it good, and whoever kills a person shall be put to death. </a:t>
            </a:r>
            <a:r>
              <a:rPr lang="en-US" sz="2400" b="1" baseline="30000" dirty="0"/>
              <a:t>22 </a:t>
            </a:r>
            <a:r>
              <a:rPr lang="en-US" sz="2400" dirty="0">
                <a:solidFill>
                  <a:srgbClr val="FF0000"/>
                </a:solidFill>
              </a:rPr>
              <a:t>You shall have the same rule for the sojourner and for the native, for I am the </a:t>
            </a:r>
            <a:r>
              <a:rPr lang="en-US" sz="2400" cap="small" dirty="0">
                <a:solidFill>
                  <a:srgbClr val="FF0000"/>
                </a:solidFill>
              </a:rPr>
              <a:t>Lord</a:t>
            </a:r>
            <a:r>
              <a:rPr lang="en-US" sz="2400" dirty="0">
                <a:solidFill>
                  <a:srgbClr val="FF0000"/>
                </a:solidFill>
              </a:rPr>
              <a:t> your God.” </a:t>
            </a:r>
            <a:r>
              <a:rPr lang="en-US" sz="2400" b="1" baseline="30000" dirty="0"/>
              <a:t>23 </a:t>
            </a:r>
            <a:r>
              <a:rPr lang="en-US" sz="2400" dirty="0"/>
              <a:t>So Moses spoke to the people of Israel, and they brought out of the camp the one who had cursed and stoned him with stones. Thus the people of Israel did as the </a:t>
            </a:r>
            <a:r>
              <a:rPr lang="en-US" sz="2400" cap="small" dirty="0"/>
              <a:t>Lord</a:t>
            </a:r>
            <a:r>
              <a:rPr lang="en-US" sz="2400" dirty="0"/>
              <a:t> commanded Moses.</a:t>
            </a:r>
          </a:p>
          <a:p>
            <a:pPr algn="r"/>
            <a:r>
              <a:rPr lang="en-US" sz="3200" dirty="0">
                <a:latin typeface="&amp;quot"/>
              </a:rPr>
              <a:t>	</a:t>
            </a:r>
            <a:r>
              <a:rPr lang="en-US" sz="3200" i="1" dirty="0">
                <a:latin typeface="&amp;quot"/>
              </a:rPr>
              <a:t>Leviticus 24:13-23</a:t>
            </a:r>
            <a:endParaRPr lang="en-US" sz="3200" i="1" dirty="0"/>
          </a:p>
        </p:txBody>
      </p:sp>
    </p:spTree>
    <p:extLst>
      <p:ext uri="{BB962C8B-B14F-4D97-AF65-F5344CB8AC3E}">
        <p14:creationId xmlns:p14="http://schemas.microsoft.com/office/powerpoint/2010/main" val="3747024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50D8F7-EA44-4F93-94D1-66F4C8FF1099}"/>
              </a:ext>
            </a:extLst>
          </p:cNvPr>
          <p:cNvSpPr txBox="1"/>
          <p:nvPr/>
        </p:nvSpPr>
        <p:spPr>
          <a:xfrm>
            <a:off x="0" y="1078792"/>
            <a:ext cx="5764696" cy="584775"/>
          </a:xfrm>
          <a:prstGeom prst="rect">
            <a:avLst/>
          </a:prstGeom>
          <a:noFill/>
        </p:spPr>
        <p:txBody>
          <a:bodyPr wrap="square" rtlCol="0">
            <a:spAutoFit/>
          </a:bodyPr>
          <a:lstStyle/>
          <a:p>
            <a:r>
              <a:rPr lang="en-US" sz="3200" b="1" dirty="0">
                <a:solidFill>
                  <a:srgbClr val="FF0000"/>
                </a:solidFill>
              </a:rPr>
              <a:t>Stone the Blasphemer </a:t>
            </a:r>
            <a:r>
              <a:rPr lang="en-US" sz="3200" i="1" dirty="0"/>
              <a:t>24:13-14</a:t>
            </a:r>
          </a:p>
        </p:txBody>
      </p:sp>
      <p:sp>
        <p:nvSpPr>
          <p:cNvPr id="4" name="TextBox 3">
            <a:extLst>
              <a:ext uri="{FF2B5EF4-FFF2-40B4-BE49-F238E27FC236}">
                <a16:creationId xmlns:a16="http://schemas.microsoft.com/office/drawing/2014/main" id="{F4281AF9-2822-4417-B850-99C12460770C}"/>
              </a:ext>
            </a:extLst>
          </p:cNvPr>
          <p:cNvSpPr txBox="1"/>
          <p:nvPr/>
        </p:nvSpPr>
        <p:spPr>
          <a:xfrm>
            <a:off x="0" y="3889094"/>
            <a:ext cx="5764696" cy="584775"/>
          </a:xfrm>
          <a:prstGeom prst="rect">
            <a:avLst/>
          </a:prstGeom>
          <a:noFill/>
        </p:spPr>
        <p:txBody>
          <a:bodyPr wrap="square" rtlCol="0">
            <a:spAutoFit/>
          </a:bodyPr>
          <a:lstStyle/>
          <a:p>
            <a:r>
              <a:rPr lang="en-US" sz="3200" b="1" dirty="0">
                <a:solidFill>
                  <a:srgbClr val="FF0000"/>
                </a:solidFill>
              </a:rPr>
              <a:t>Stone the Blasphemer </a:t>
            </a:r>
            <a:r>
              <a:rPr lang="en-US" sz="3200" i="1" dirty="0"/>
              <a:t>24:23</a:t>
            </a:r>
          </a:p>
        </p:txBody>
      </p:sp>
      <p:sp>
        <p:nvSpPr>
          <p:cNvPr id="5" name="TextBox 4">
            <a:extLst>
              <a:ext uri="{FF2B5EF4-FFF2-40B4-BE49-F238E27FC236}">
                <a16:creationId xmlns:a16="http://schemas.microsoft.com/office/drawing/2014/main" id="{2C7A1293-65CA-4F47-8B8E-0836D909E8EB}"/>
              </a:ext>
            </a:extLst>
          </p:cNvPr>
          <p:cNvSpPr txBox="1"/>
          <p:nvPr/>
        </p:nvSpPr>
        <p:spPr>
          <a:xfrm>
            <a:off x="0" y="1774531"/>
            <a:ext cx="8998226" cy="584775"/>
          </a:xfrm>
          <a:prstGeom prst="rect">
            <a:avLst/>
          </a:prstGeom>
          <a:noFill/>
        </p:spPr>
        <p:txBody>
          <a:bodyPr wrap="square" rtlCol="0">
            <a:spAutoFit/>
          </a:bodyPr>
          <a:lstStyle/>
          <a:p>
            <a:r>
              <a:rPr lang="en-US" sz="3200" dirty="0">
                <a:solidFill>
                  <a:srgbClr val="FF0000"/>
                </a:solidFill>
              </a:rPr>
              <a:t>	</a:t>
            </a:r>
            <a:r>
              <a:rPr lang="en-US" sz="3200" b="1" dirty="0">
                <a:solidFill>
                  <a:srgbClr val="0070C0"/>
                </a:solidFill>
              </a:rPr>
              <a:t>The rule applies to everyone </a:t>
            </a:r>
            <a:r>
              <a:rPr lang="en-US" sz="3200" i="1" dirty="0"/>
              <a:t>24:15-16</a:t>
            </a:r>
          </a:p>
        </p:txBody>
      </p:sp>
      <p:sp>
        <p:nvSpPr>
          <p:cNvPr id="6" name="TextBox 5">
            <a:extLst>
              <a:ext uri="{FF2B5EF4-FFF2-40B4-BE49-F238E27FC236}">
                <a16:creationId xmlns:a16="http://schemas.microsoft.com/office/drawing/2014/main" id="{9AB23116-4052-4FF9-B616-1E2058C74C42}"/>
              </a:ext>
            </a:extLst>
          </p:cNvPr>
          <p:cNvSpPr txBox="1"/>
          <p:nvPr/>
        </p:nvSpPr>
        <p:spPr>
          <a:xfrm>
            <a:off x="0" y="3179682"/>
            <a:ext cx="8998226" cy="584775"/>
          </a:xfrm>
          <a:prstGeom prst="rect">
            <a:avLst/>
          </a:prstGeom>
          <a:noFill/>
        </p:spPr>
        <p:txBody>
          <a:bodyPr wrap="square" rtlCol="0">
            <a:spAutoFit/>
          </a:bodyPr>
          <a:lstStyle/>
          <a:p>
            <a:r>
              <a:rPr lang="en-US" sz="3200" dirty="0">
                <a:solidFill>
                  <a:srgbClr val="FF0000"/>
                </a:solidFill>
              </a:rPr>
              <a:t>	</a:t>
            </a:r>
            <a:r>
              <a:rPr lang="en-US" sz="3200" b="1" dirty="0">
                <a:solidFill>
                  <a:srgbClr val="0070C0"/>
                </a:solidFill>
              </a:rPr>
              <a:t>The rule applies to everyone </a:t>
            </a:r>
            <a:r>
              <a:rPr lang="en-US" sz="3200" i="1" dirty="0"/>
              <a:t>24:22</a:t>
            </a:r>
          </a:p>
        </p:txBody>
      </p:sp>
      <p:sp>
        <p:nvSpPr>
          <p:cNvPr id="7" name="TextBox 6">
            <a:extLst>
              <a:ext uri="{FF2B5EF4-FFF2-40B4-BE49-F238E27FC236}">
                <a16:creationId xmlns:a16="http://schemas.microsoft.com/office/drawing/2014/main" id="{5AA472AF-13BA-457C-8E51-511839A1C34F}"/>
              </a:ext>
            </a:extLst>
          </p:cNvPr>
          <p:cNvSpPr txBox="1"/>
          <p:nvPr/>
        </p:nvSpPr>
        <p:spPr>
          <a:xfrm>
            <a:off x="0" y="2470270"/>
            <a:ext cx="8998226" cy="584775"/>
          </a:xfrm>
          <a:prstGeom prst="rect">
            <a:avLst/>
          </a:prstGeom>
          <a:noFill/>
        </p:spPr>
        <p:txBody>
          <a:bodyPr wrap="square" rtlCol="0">
            <a:spAutoFit/>
          </a:bodyPr>
          <a:lstStyle/>
          <a:p>
            <a:r>
              <a:rPr lang="en-US" sz="3200" dirty="0">
                <a:solidFill>
                  <a:srgbClr val="FF0000"/>
                </a:solidFill>
              </a:rPr>
              <a:t>		</a:t>
            </a:r>
            <a:r>
              <a:rPr lang="en-US" sz="3200" b="1" dirty="0">
                <a:solidFill>
                  <a:schemeClr val="accent2">
                    <a:lumMod val="50000"/>
                  </a:schemeClr>
                </a:solidFill>
              </a:rPr>
              <a:t>The treatment of others </a:t>
            </a:r>
            <a:r>
              <a:rPr lang="en-US" sz="3200" i="1" dirty="0"/>
              <a:t>24:17-21</a:t>
            </a:r>
          </a:p>
        </p:txBody>
      </p:sp>
    </p:spTree>
    <p:extLst>
      <p:ext uri="{BB962C8B-B14F-4D97-AF65-F5344CB8AC3E}">
        <p14:creationId xmlns:p14="http://schemas.microsoft.com/office/powerpoint/2010/main" val="4004025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0" y="472543"/>
            <a:ext cx="9144000" cy="2062103"/>
          </a:xfrm>
          <a:prstGeom prst="rect">
            <a:avLst/>
          </a:prstGeom>
        </p:spPr>
        <p:txBody>
          <a:bodyPr wrap="square">
            <a:spAutoFit/>
          </a:bodyPr>
          <a:lstStyle/>
          <a:p>
            <a:r>
              <a:rPr lang="en-US" sz="3200" b="1" baseline="30000" dirty="0">
                <a:solidFill>
                  <a:schemeClr val="bg1"/>
                </a:solidFill>
              </a:rPr>
              <a:t>17 </a:t>
            </a:r>
            <a:r>
              <a:rPr lang="en-US" sz="3200" dirty="0">
                <a:solidFill>
                  <a:schemeClr val="bg1"/>
                </a:solidFill>
              </a:rPr>
              <a:t>“Whoever takes a </a:t>
            </a:r>
            <a:r>
              <a:rPr lang="en-US" sz="3200" b="1" dirty="0">
                <a:solidFill>
                  <a:srgbClr val="FFFF00"/>
                </a:solidFill>
              </a:rPr>
              <a:t>human</a:t>
            </a:r>
            <a:r>
              <a:rPr lang="en-US" sz="3200" dirty="0">
                <a:solidFill>
                  <a:schemeClr val="bg1"/>
                </a:solidFill>
              </a:rPr>
              <a:t> life shall surely be put to death. …</a:t>
            </a:r>
            <a:r>
              <a:rPr lang="en-US" sz="3200" b="1" baseline="30000" dirty="0">
                <a:solidFill>
                  <a:schemeClr val="bg1"/>
                </a:solidFill>
              </a:rPr>
              <a:t>21 </a:t>
            </a:r>
            <a:r>
              <a:rPr lang="en-US" sz="3200" dirty="0">
                <a:solidFill>
                  <a:schemeClr val="bg1"/>
                </a:solidFill>
              </a:rPr>
              <a:t>Whoever kills an </a:t>
            </a:r>
            <a:r>
              <a:rPr lang="en-US" sz="3200" b="1" dirty="0">
                <a:solidFill>
                  <a:srgbClr val="00B0F0"/>
                </a:solidFill>
              </a:rPr>
              <a:t>animal</a:t>
            </a:r>
            <a:r>
              <a:rPr lang="en-US" sz="3200" dirty="0">
                <a:solidFill>
                  <a:schemeClr val="bg1"/>
                </a:solidFill>
              </a:rPr>
              <a:t> shall make it good, and whoever kills a </a:t>
            </a:r>
            <a:r>
              <a:rPr lang="en-US" sz="3200" b="1" dirty="0">
                <a:solidFill>
                  <a:srgbClr val="FFFF00"/>
                </a:solidFill>
              </a:rPr>
              <a:t>person</a:t>
            </a:r>
            <a:r>
              <a:rPr lang="en-US" sz="3200" dirty="0">
                <a:solidFill>
                  <a:schemeClr val="bg1"/>
                </a:solidFill>
              </a:rPr>
              <a:t> shall be put to death. </a:t>
            </a:r>
            <a:r>
              <a:rPr lang="en-US" sz="3200" dirty="0">
                <a:solidFill>
                  <a:schemeClr val="bg1"/>
                </a:solidFill>
                <a:latin typeface="&amp;quot"/>
              </a:rPr>
              <a:t>	</a:t>
            </a:r>
          </a:p>
          <a:p>
            <a:r>
              <a:rPr lang="en-US" sz="3200" i="1" dirty="0">
                <a:solidFill>
                  <a:schemeClr val="bg1"/>
                </a:solidFill>
                <a:latin typeface="&amp;quot"/>
              </a:rPr>
              <a:t>											      Leviticus 24:17, 21</a:t>
            </a:r>
            <a:endParaRPr lang="en-US" sz="3200" i="1" dirty="0">
              <a:solidFill>
                <a:schemeClr val="bg1"/>
              </a:solidFill>
            </a:endParaRPr>
          </a:p>
        </p:txBody>
      </p:sp>
    </p:spTree>
    <p:extLst>
      <p:ext uri="{BB962C8B-B14F-4D97-AF65-F5344CB8AC3E}">
        <p14:creationId xmlns:p14="http://schemas.microsoft.com/office/powerpoint/2010/main" val="67032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0" y="472543"/>
            <a:ext cx="9144000" cy="5016758"/>
          </a:xfrm>
          <a:prstGeom prst="rect">
            <a:avLst/>
          </a:prstGeom>
        </p:spPr>
        <p:txBody>
          <a:bodyPr wrap="square">
            <a:spAutoFit/>
          </a:bodyPr>
          <a:lstStyle/>
          <a:p>
            <a:r>
              <a:rPr lang="en-US" sz="3200" b="1" baseline="30000" dirty="0">
                <a:solidFill>
                  <a:schemeClr val="bg1"/>
                </a:solidFill>
              </a:rPr>
              <a:t>26 </a:t>
            </a:r>
            <a:r>
              <a:rPr lang="en-US" sz="3200" dirty="0">
                <a:solidFill>
                  <a:schemeClr val="bg1"/>
                </a:solidFill>
              </a:rPr>
              <a:t>Then God said, “Let us make man</a:t>
            </a:r>
            <a:r>
              <a:rPr lang="en-US" sz="3200" baseline="30000" dirty="0">
                <a:solidFill>
                  <a:schemeClr val="bg1"/>
                </a:solidFill>
              </a:rPr>
              <a:t>  </a:t>
            </a:r>
            <a:r>
              <a:rPr lang="en-US" sz="3200" dirty="0">
                <a:solidFill>
                  <a:schemeClr val="bg1"/>
                </a:solidFill>
              </a:rPr>
              <a:t>in our image, after our likeness. And let them have dominion over the fish of the sea and over the birds of the heavens and over the livestock and over all the earth and over every creeping thing that creeps on the earth.”</a:t>
            </a:r>
          </a:p>
          <a:p>
            <a:endParaRPr lang="en-US" sz="3200" dirty="0">
              <a:solidFill>
                <a:schemeClr val="bg1"/>
              </a:solidFill>
            </a:endParaRPr>
          </a:p>
          <a:p>
            <a:r>
              <a:rPr lang="en-US" sz="3200" b="1" baseline="30000" dirty="0">
                <a:solidFill>
                  <a:schemeClr val="bg1"/>
                </a:solidFill>
              </a:rPr>
              <a:t>27 </a:t>
            </a:r>
            <a:r>
              <a:rPr lang="en-US" sz="3200" dirty="0">
                <a:solidFill>
                  <a:schemeClr val="bg1"/>
                </a:solidFill>
              </a:rPr>
              <a:t>So God created man in his own image,</a:t>
            </a:r>
            <a:br>
              <a:rPr lang="en-US" sz="3200" dirty="0">
                <a:solidFill>
                  <a:schemeClr val="bg1"/>
                </a:solidFill>
              </a:rPr>
            </a:br>
            <a:r>
              <a:rPr lang="en-US" sz="3200" dirty="0">
                <a:solidFill>
                  <a:schemeClr val="bg1"/>
                </a:solidFill>
              </a:rPr>
              <a:t>    in the image of God he created him;</a:t>
            </a:r>
            <a:br>
              <a:rPr lang="en-US" sz="3200" dirty="0">
                <a:solidFill>
                  <a:schemeClr val="bg1"/>
                </a:solidFill>
              </a:rPr>
            </a:br>
            <a:r>
              <a:rPr lang="en-US" sz="3200" dirty="0">
                <a:solidFill>
                  <a:schemeClr val="bg1"/>
                </a:solidFill>
              </a:rPr>
              <a:t>    male and female he created them.</a:t>
            </a:r>
          </a:p>
          <a:p>
            <a:r>
              <a:rPr lang="en-US" sz="3200" i="1" dirty="0">
                <a:solidFill>
                  <a:schemeClr val="bg1"/>
                </a:solidFill>
              </a:rPr>
              <a:t>                                                                    Genesis 1:26-27</a:t>
            </a:r>
          </a:p>
        </p:txBody>
      </p:sp>
    </p:spTree>
    <p:extLst>
      <p:ext uri="{BB962C8B-B14F-4D97-AF65-F5344CB8AC3E}">
        <p14:creationId xmlns:p14="http://schemas.microsoft.com/office/powerpoint/2010/main" val="137472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563218" y="1877274"/>
            <a:ext cx="7573618" cy="2554545"/>
          </a:xfrm>
          <a:prstGeom prst="rect">
            <a:avLst/>
          </a:prstGeom>
        </p:spPr>
        <p:txBody>
          <a:bodyPr wrap="square">
            <a:spAutoFit/>
          </a:bodyPr>
          <a:lstStyle/>
          <a:p>
            <a:r>
              <a:rPr lang="en-US" sz="3200" dirty="0">
                <a:solidFill>
                  <a:schemeClr val="bg1"/>
                </a:solidFill>
              </a:rPr>
              <a:t>Whoever sheds man’s blood,</a:t>
            </a:r>
            <a:br>
              <a:rPr lang="en-US" sz="3200" dirty="0">
                <a:solidFill>
                  <a:schemeClr val="bg1"/>
                </a:solidFill>
              </a:rPr>
            </a:br>
            <a:r>
              <a:rPr lang="en-US" sz="3200" dirty="0">
                <a:solidFill>
                  <a:schemeClr val="bg1"/>
                </a:solidFill>
              </a:rPr>
              <a:t>By man his blood shall be shed,</a:t>
            </a:r>
            <a:br>
              <a:rPr lang="en-US" sz="3200" dirty="0">
                <a:solidFill>
                  <a:schemeClr val="bg1"/>
                </a:solidFill>
              </a:rPr>
            </a:br>
            <a:r>
              <a:rPr lang="en-US" sz="3200" dirty="0">
                <a:solidFill>
                  <a:schemeClr val="bg1"/>
                </a:solidFill>
              </a:rPr>
              <a:t>For in the image of God</a:t>
            </a:r>
            <a:br>
              <a:rPr lang="en-US" sz="3200" dirty="0">
                <a:solidFill>
                  <a:schemeClr val="bg1"/>
                </a:solidFill>
              </a:rPr>
            </a:br>
            <a:r>
              <a:rPr lang="en-US" sz="3200" dirty="0">
                <a:solidFill>
                  <a:schemeClr val="bg1"/>
                </a:solidFill>
              </a:rPr>
              <a:t>He made man.</a:t>
            </a:r>
            <a:r>
              <a:rPr lang="en-US" sz="3200" i="1" dirty="0">
                <a:solidFill>
                  <a:schemeClr val="bg1"/>
                </a:solidFill>
              </a:rPr>
              <a:t>																						Genesis 9:6</a:t>
            </a:r>
          </a:p>
        </p:txBody>
      </p:sp>
    </p:spTree>
    <p:extLst>
      <p:ext uri="{BB962C8B-B14F-4D97-AF65-F5344CB8AC3E}">
        <p14:creationId xmlns:p14="http://schemas.microsoft.com/office/powerpoint/2010/main" val="329560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4031873"/>
          </a:xfrm>
          <a:prstGeom prst="rect">
            <a:avLst/>
          </a:prstGeom>
        </p:spPr>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Now an Israelite woman's son, whose father was an Egyptian, went out among the people of Israel. </a:t>
            </a:r>
            <a:r>
              <a:rPr lang="en-US" sz="3200" b="1" dirty="0">
                <a:solidFill>
                  <a:srgbClr val="FFFF00"/>
                </a:solidFill>
                <a:latin typeface="&amp;quot"/>
              </a:rPr>
              <a:t>And the Israelite woman's son and a man of Israel fought in the camp</a:t>
            </a:r>
            <a:r>
              <a:rPr lang="en-US" sz="3200" dirty="0">
                <a:solidFill>
                  <a:schemeClr val="bg1"/>
                </a:solidFill>
                <a:latin typeface="&amp;quot"/>
              </a:rPr>
              <a:t>,</a:t>
            </a:r>
            <a:r>
              <a:rPr lang="en-US" sz="3200" dirty="0">
                <a:solidFill>
                  <a:schemeClr val="bg1"/>
                </a:solidFill>
                <a:latin typeface="Helvetica Neue"/>
              </a:rPr>
              <a:t> </a:t>
            </a:r>
            <a:r>
              <a:rPr lang="en-US" sz="3200" baseline="30000" dirty="0">
                <a:solidFill>
                  <a:schemeClr val="bg1"/>
                </a:solidFill>
                <a:latin typeface="&amp;quot"/>
              </a:rPr>
              <a:t>11 </a:t>
            </a:r>
            <a:r>
              <a:rPr lang="en-US" sz="3200" b="1" dirty="0">
                <a:solidFill>
                  <a:srgbClr val="66FFFF"/>
                </a:solidFill>
                <a:latin typeface="&amp;quot"/>
              </a:rPr>
              <a:t>and the Israelite woman's son blasphemed the Name, and cursed</a:t>
            </a:r>
            <a:r>
              <a:rPr lang="en-US" sz="3200" dirty="0">
                <a:solidFill>
                  <a:schemeClr val="bg1"/>
                </a:solidFill>
                <a:latin typeface="&amp;quot"/>
              </a:rPr>
              <a:t>. Then they brought him to Moses. His mother's name was </a:t>
            </a:r>
            <a:r>
              <a:rPr lang="en-US" sz="3200" dirty="0" err="1">
                <a:solidFill>
                  <a:schemeClr val="bg1"/>
                </a:solidFill>
                <a:latin typeface="&amp;quot"/>
              </a:rPr>
              <a:t>Shelomith</a:t>
            </a:r>
            <a:r>
              <a:rPr lang="en-US" sz="3200" dirty="0">
                <a:solidFill>
                  <a:schemeClr val="bg1"/>
                </a:solidFill>
                <a:latin typeface="&amp;quot"/>
              </a:rPr>
              <a:t>, the daughter of </a:t>
            </a:r>
            <a:r>
              <a:rPr lang="en-US" sz="3200" dirty="0" err="1">
                <a:solidFill>
                  <a:schemeClr val="bg1"/>
                </a:solidFill>
                <a:latin typeface="&amp;quot"/>
              </a:rPr>
              <a:t>Dibri</a:t>
            </a:r>
            <a:r>
              <a:rPr lang="en-US" sz="3200" dirty="0">
                <a:solidFill>
                  <a:schemeClr val="bg1"/>
                </a:solidFill>
                <a:latin typeface="&amp;quot"/>
              </a:rPr>
              <a:t>, of the tribe of Dan.</a:t>
            </a:r>
          </a:p>
          <a:p>
            <a:r>
              <a:rPr lang="en-US" sz="3200" dirty="0">
                <a:solidFill>
                  <a:schemeClr val="bg1"/>
                </a:solidFill>
                <a:latin typeface="&amp;quot"/>
              </a:rPr>
              <a:t>												</a:t>
            </a:r>
            <a:r>
              <a:rPr lang="en-US" sz="3200" i="1" dirty="0">
                <a:solidFill>
                  <a:schemeClr val="bg1"/>
                </a:solidFill>
                <a:latin typeface="&amp;quot"/>
              </a:rPr>
              <a:t>Leviticus 24:10-11</a:t>
            </a:r>
            <a:endParaRPr lang="en-US" sz="3200" i="1" dirty="0">
              <a:solidFill>
                <a:schemeClr val="bg1"/>
              </a:solidFill>
            </a:endParaRPr>
          </a:p>
        </p:txBody>
      </p:sp>
    </p:spTree>
    <p:extLst>
      <p:ext uri="{BB962C8B-B14F-4D97-AF65-F5344CB8AC3E}">
        <p14:creationId xmlns:p14="http://schemas.microsoft.com/office/powerpoint/2010/main" val="2942945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rocky beach&#10;&#10;Description automatically generated">
            <a:extLst>
              <a:ext uri="{FF2B5EF4-FFF2-40B4-BE49-F238E27FC236}">
                <a16:creationId xmlns:a16="http://schemas.microsoft.com/office/drawing/2014/main" id="{375EABD2-BD7B-45BB-8686-102BA7C3AD16}"/>
              </a:ext>
            </a:extLst>
          </p:cNvPr>
          <p:cNvPicPr>
            <a:picLocks noChangeAspect="1"/>
          </p:cNvPicPr>
          <p:nvPr/>
        </p:nvPicPr>
        <p:blipFill rotWithShape="1">
          <a:blip r:embed="rId2">
            <a:extLst>
              <a:ext uri="{28A0092B-C50C-407E-A947-70E740481C1C}">
                <a14:useLocalDpi xmlns:a14="http://schemas.microsoft.com/office/drawing/2010/main" val="0"/>
              </a:ext>
            </a:extLst>
          </a:blip>
          <a:srcRect l="5832" r="25168" b="-1"/>
          <a:stretch/>
        </p:blipFill>
        <p:spPr>
          <a:xfrm>
            <a:off x="20" y="10"/>
            <a:ext cx="9143980" cy="6857990"/>
          </a:xfrm>
          <a:prstGeom prst="rect">
            <a:avLst/>
          </a:prstGeom>
        </p:spPr>
      </p:pic>
      <p:sp>
        <p:nvSpPr>
          <p:cNvPr id="4" name="TextBox 3">
            <a:extLst>
              <a:ext uri="{FF2B5EF4-FFF2-40B4-BE49-F238E27FC236}">
                <a16:creationId xmlns:a16="http://schemas.microsoft.com/office/drawing/2014/main" id="{DADA5D99-964C-4625-90B1-0266B8D2201C}"/>
              </a:ext>
            </a:extLst>
          </p:cNvPr>
          <p:cNvSpPr txBox="1"/>
          <p:nvPr/>
        </p:nvSpPr>
        <p:spPr>
          <a:xfrm>
            <a:off x="2902226" y="1470991"/>
            <a:ext cx="5830957" cy="1107996"/>
          </a:xfrm>
          <a:prstGeom prst="rect">
            <a:avLst/>
          </a:prstGeom>
          <a:noFill/>
        </p:spPr>
        <p:txBody>
          <a:bodyPr wrap="square" rtlCol="0">
            <a:spAutoFit/>
          </a:bodyPr>
          <a:lstStyle/>
          <a:p>
            <a:pPr algn="ctr"/>
            <a:r>
              <a:rPr lang="en-US" sz="6600" b="1" dirty="0" err="1">
                <a:solidFill>
                  <a:srgbClr val="FFFF00"/>
                </a:solidFill>
                <a:effectLst>
                  <a:glow rad="228600">
                    <a:schemeClr val="tx1">
                      <a:alpha val="40000"/>
                    </a:schemeClr>
                  </a:glow>
                </a:effectLst>
              </a:rPr>
              <a:t>Shelomith’s</a:t>
            </a:r>
            <a:r>
              <a:rPr lang="en-US" sz="6600" b="1" dirty="0">
                <a:solidFill>
                  <a:srgbClr val="FFFF00"/>
                </a:solidFill>
                <a:effectLst>
                  <a:glow rad="228600">
                    <a:schemeClr val="tx1">
                      <a:alpha val="40000"/>
                    </a:schemeClr>
                  </a:glow>
                </a:effectLst>
              </a:rPr>
              <a:t> Son</a:t>
            </a:r>
          </a:p>
        </p:txBody>
      </p:sp>
      <p:sp>
        <p:nvSpPr>
          <p:cNvPr id="2" name="TextBox 1">
            <a:extLst>
              <a:ext uri="{FF2B5EF4-FFF2-40B4-BE49-F238E27FC236}">
                <a16:creationId xmlns:a16="http://schemas.microsoft.com/office/drawing/2014/main" id="{8255BB38-0DFA-4E33-824E-9EDAEFF1C2CE}"/>
              </a:ext>
            </a:extLst>
          </p:cNvPr>
          <p:cNvSpPr txBox="1"/>
          <p:nvPr/>
        </p:nvSpPr>
        <p:spPr>
          <a:xfrm>
            <a:off x="5817704" y="919154"/>
            <a:ext cx="5314121" cy="830997"/>
          </a:xfrm>
          <a:prstGeom prst="rect">
            <a:avLst/>
          </a:prstGeom>
          <a:noFill/>
        </p:spPr>
        <p:txBody>
          <a:bodyPr wrap="square" rtlCol="0">
            <a:spAutoFit/>
          </a:bodyPr>
          <a:lstStyle/>
          <a:p>
            <a:r>
              <a:rPr lang="en-US" sz="4800" dirty="0">
                <a:latin typeface="Segoe Print" panose="02000600000000000000" pitchFamily="2" charset="0"/>
              </a:rPr>
              <a:t>of </a:t>
            </a:r>
          </a:p>
        </p:txBody>
      </p:sp>
      <p:sp>
        <p:nvSpPr>
          <p:cNvPr id="5" name="TextBox 4">
            <a:extLst>
              <a:ext uri="{FF2B5EF4-FFF2-40B4-BE49-F238E27FC236}">
                <a16:creationId xmlns:a16="http://schemas.microsoft.com/office/drawing/2014/main" id="{5DA2C17F-1B7D-46E8-9CAE-DF235B579C6B}"/>
              </a:ext>
            </a:extLst>
          </p:cNvPr>
          <p:cNvSpPr txBox="1"/>
          <p:nvPr/>
        </p:nvSpPr>
        <p:spPr>
          <a:xfrm>
            <a:off x="1742661" y="644315"/>
            <a:ext cx="4797287" cy="1107996"/>
          </a:xfrm>
          <a:prstGeom prst="rect">
            <a:avLst/>
          </a:prstGeom>
          <a:noFill/>
        </p:spPr>
        <p:txBody>
          <a:bodyPr wrap="square" rtlCol="0">
            <a:spAutoFit/>
          </a:bodyPr>
          <a:lstStyle/>
          <a:p>
            <a:pPr algn="ctr"/>
            <a:r>
              <a:rPr lang="en-US" sz="6600" b="1" dirty="0">
                <a:solidFill>
                  <a:schemeClr val="accent4">
                    <a:lumMod val="50000"/>
                  </a:schemeClr>
                </a:solidFill>
                <a:effectLst>
                  <a:glow rad="228600">
                    <a:schemeClr val="bg1">
                      <a:alpha val="40000"/>
                    </a:schemeClr>
                  </a:glow>
                </a:effectLst>
              </a:rPr>
              <a:t>The Case</a:t>
            </a:r>
          </a:p>
        </p:txBody>
      </p:sp>
    </p:spTree>
    <p:extLst>
      <p:ext uri="{BB962C8B-B14F-4D97-AF65-F5344CB8AC3E}">
        <p14:creationId xmlns:p14="http://schemas.microsoft.com/office/powerpoint/2010/main" val="1568206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EB379C-B1EC-4B04-B6D8-67D08EDBDE46}"/>
              </a:ext>
            </a:extLst>
          </p:cNvPr>
          <p:cNvSpPr/>
          <p:nvPr/>
        </p:nvSpPr>
        <p:spPr>
          <a:xfrm>
            <a:off x="0" y="0"/>
            <a:ext cx="9144000" cy="584775"/>
          </a:xfrm>
          <a:prstGeom prst="rect">
            <a:avLst/>
          </a:prstGeom>
        </p:spPr>
        <p:txBody>
          <a:bodyPr wrap="square">
            <a:spAutoFit/>
          </a:bodyPr>
          <a:lstStyle/>
          <a:p>
            <a:pPr algn="ctr"/>
            <a:r>
              <a:rPr lang="en-US" sz="3200" dirty="0">
                <a:solidFill>
                  <a:schemeClr val="bg1"/>
                </a:solidFill>
              </a:rPr>
              <a:t>You shall have no other gods before Me</a:t>
            </a:r>
          </a:p>
        </p:txBody>
      </p:sp>
      <p:sp>
        <p:nvSpPr>
          <p:cNvPr id="3" name="Rectangle 2">
            <a:extLst>
              <a:ext uri="{FF2B5EF4-FFF2-40B4-BE49-F238E27FC236}">
                <a16:creationId xmlns:a16="http://schemas.microsoft.com/office/drawing/2014/main" id="{D0973F2C-7B37-4E4E-93A5-405F7F8E65C2}"/>
              </a:ext>
            </a:extLst>
          </p:cNvPr>
          <p:cNvSpPr/>
          <p:nvPr/>
        </p:nvSpPr>
        <p:spPr>
          <a:xfrm>
            <a:off x="0" y="645179"/>
            <a:ext cx="9144000" cy="584775"/>
          </a:xfrm>
          <a:prstGeom prst="rect">
            <a:avLst/>
          </a:prstGeom>
        </p:spPr>
        <p:txBody>
          <a:bodyPr wrap="square">
            <a:spAutoFit/>
          </a:bodyPr>
          <a:lstStyle/>
          <a:p>
            <a:pPr algn="ctr"/>
            <a:r>
              <a:rPr lang="en-US" sz="3200" dirty="0">
                <a:solidFill>
                  <a:schemeClr val="bg1"/>
                </a:solidFill>
              </a:rPr>
              <a:t>You shall not make for yourself an idol</a:t>
            </a:r>
            <a:endParaRPr lang="en-US" sz="3200" dirty="0"/>
          </a:p>
        </p:txBody>
      </p:sp>
      <p:sp>
        <p:nvSpPr>
          <p:cNvPr id="5" name="Rectangle 4">
            <a:extLst>
              <a:ext uri="{FF2B5EF4-FFF2-40B4-BE49-F238E27FC236}">
                <a16:creationId xmlns:a16="http://schemas.microsoft.com/office/drawing/2014/main" id="{F3877D92-A654-46CA-A904-C0613499D0CB}"/>
              </a:ext>
            </a:extLst>
          </p:cNvPr>
          <p:cNvSpPr/>
          <p:nvPr/>
        </p:nvSpPr>
        <p:spPr>
          <a:xfrm>
            <a:off x="1669774" y="1290358"/>
            <a:ext cx="5804452" cy="1077218"/>
          </a:xfrm>
          <a:prstGeom prst="rect">
            <a:avLst/>
          </a:prstGeom>
        </p:spPr>
        <p:txBody>
          <a:bodyPr wrap="square">
            <a:spAutoFit/>
          </a:bodyPr>
          <a:lstStyle/>
          <a:p>
            <a:pPr algn="ctr"/>
            <a:r>
              <a:rPr lang="en-US" sz="3200" dirty="0">
                <a:solidFill>
                  <a:schemeClr val="bg1"/>
                </a:solidFill>
              </a:rPr>
              <a:t>You shall not take the name of the </a:t>
            </a:r>
            <a:r>
              <a:rPr lang="en-US" sz="3200" cap="small" dirty="0">
                <a:solidFill>
                  <a:schemeClr val="bg1"/>
                </a:solidFill>
              </a:rPr>
              <a:t>Lord</a:t>
            </a:r>
            <a:r>
              <a:rPr lang="en-US" sz="3200" dirty="0">
                <a:solidFill>
                  <a:schemeClr val="bg1"/>
                </a:solidFill>
              </a:rPr>
              <a:t> your God in vain</a:t>
            </a:r>
          </a:p>
        </p:txBody>
      </p:sp>
      <p:sp>
        <p:nvSpPr>
          <p:cNvPr id="6" name="Rectangle 5">
            <a:extLst>
              <a:ext uri="{FF2B5EF4-FFF2-40B4-BE49-F238E27FC236}">
                <a16:creationId xmlns:a16="http://schemas.microsoft.com/office/drawing/2014/main" id="{98B87B09-07F6-4068-AE73-49432CE4E0FE}"/>
              </a:ext>
            </a:extLst>
          </p:cNvPr>
          <p:cNvSpPr/>
          <p:nvPr/>
        </p:nvSpPr>
        <p:spPr>
          <a:xfrm>
            <a:off x="-172277" y="2427980"/>
            <a:ext cx="9316277" cy="584775"/>
          </a:xfrm>
          <a:prstGeom prst="rect">
            <a:avLst/>
          </a:prstGeom>
        </p:spPr>
        <p:txBody>
          <a:bodyPr wrap="square">
            <a:spAutoFit/>
          </a:bodyPr>
          <a:lstStyle/>
          <a:p>
            <a:pPr algn="ctr"/>
            <a:r>
              <a:rPr lang="en-US" sz="3200" dirty="0">
                <a:solidFill>
                  <a:schemeClr val="bg1"/>
                </a:solidFill>
              </a:rPr>
              <a:t>Remember the sabbath day, to keep it holy</a:t>
            </a:r>
            <a:r>
              <a:rPr lang="en-US" dirty="0">
                <a:solidFill>
                  <a:srgbClr val="000000"/>
                </a:solidFill>
                <a:latin typeface="Helvetica Neue"/>
              </a:rPr>
              <a:t>.</a:t>
            </a:r>
            <a:endParaRPr lang="en-US" dirty="0"/>
          </a:p>
        </p:txBody>
      </p:sp>
      <p:sp>
        <p:nvSpPr>
          <p:cNvPr id="7" name="Rectangle 6">
            <a:extLst>
              <a:ext uri="{FF2B5EF4-FFF2-40B4-BE49-F238E27FC236}">
                <a16:creationId xmlns:a16="http://schemas.microsoft.com/office/drawing/2014/main" id="{FACB19BB-9EC3-4320-B338-C79BEAC56E94}"/>
              </a:ext>
            </a:extLst>
          </p:cNvPr>
          <p:cNvSpPr/>
          <p:nvPr/>
        </p:nvSpPr>
        <p:spPr>
          <a:xfrm>
            <a:off x="-39756" y="3393755"/>
            <a:ext cx="9223511" cy="3046988"/>
          </a:xfrm>
          <a:prstGeom prst="rect">
            <a:avLst/>
          </a:prstGeom>
        </p:spPr>
        <p:txBody>
          <a:bodyPr wrap="square">
            <a:spAutoFit/>
          </a:bodyPr>
          <a:lstStyle/>
          <a:p>
            <a:pPr algn="ctr"/>
            <a:r>
              <a:rPr lang="en-US" sz="3200" dirty="0">
                <a:solidFill>
                  <a:srgbClr val="FFFF00"/>
                </a:solidFill>
              </a:rPr>
              <a:t>Honor your father and your mother</a:t>
            </a:r>
          </a:p>
          <a:p>
            <a:pPr algn="ctr"/>
            <a:r>
              <a:rPr lang="en-US" sz="3200" dirty="0">
                <a:solidFill>
                  <a:srgbClr val="FFFF00"/>
                </a:solidFill>
              </a:rPr>
              <a:t>You shall not murder</a:t>
            </a:r>
          </a:p>
          <a:p>
            <a:pPr algn="ctr"/>
            <a:r>
              <a:rPr lang="en-US" sz="3200" dirty="0">
                <a:solidFill>
                  <a:srgbClr val="FFFF00"/>
                </a:solidFill>
              </a:rPr>
              <a:t>You shall not commit adultery</a:t>
            </a:r>
          </a:p>
          <a:p>
            <a:pPr algn="ctr"/>
            <a:r>
              <a:rPr lang="en-US" sz="3200" dirty="0">
                <a:solidFill>
                  <a:srgbClr val="FFFF00"/>
                </a:solidFill>
              </a:rPr>
              <a:t>You shall not steal</a:t>
            </a:r>
          </a:p>
          <a:p>
            <a:pPr algn="ctr"/>
            <a:r>
              <a:rPr lang="en-US" sz="3200" dirty="0">
                <a:solidFill>
                  <a:srgbClr val="FFFF00"/>
                </a:solidFill>
              </a:rPr>
              <a:t>You shall not bear false witness against your neighbor</a:t>
            </a:r>
          </a:p>
          <a:p>
            <a:pPr algn="ctr"/>
            <a:r>
              <a:rPr lang="en-US" sz="3200" dirty="0">
                <a:solidFill>
                  <a:srgbClr val="FFFF00"/>
                </a:solidFill>
              </a:rPr>
              <a:t>You shall not covet</a:t>
            </a:r>
          </a:p>
        </p:txBody>
      </p:sp>
    </p:spTree>
    <p:extLst>
      <p:ext uri="{BB962C8B-B14F-4D97-AF65-F5344CB8AC3E}">
        <p14:creationId xmlns:p14="http://schemas.microsoft.com/office/powerpoint/2010/main" val="3102579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5C7E07-2BE8-4BBE-B75B-F653E11CCA0F}"/>
              </a:ext>
            </a:extLst>
          </p:cNvPr>
          <p:cNvSpPr/>
          <p:nvPr/>
        </p:nvSpPr>
        <p:spPr>
          <a:xfrm>
            <a:off x="0" y="1987972"/>
            <a:ext cx="9144000" cy="2062103"/>
          </a:xfrm>
          <a:prstGeom prst="rect">
            <a:avLst/>
          </a:prstGeom>
        </p:spPr>
        <p:txBody>
          <a:bodyPr wrap="square">
            <a:spAutoFit/>
          </a:bodyPr>
          <a:lstStyle/>
          <a:p>
            <a:r>
              <a:rPr lang="en-US" sz="3200" dirty="0">
                <a:solidFill>
                  <a:schemeClr val="bg1"/>
                </a:solidFill>
              </a:rPr>
              <a:t>With respect to this they are surprised when you do not join them in the same flood of debauchery, and </a:t>
            </a:r>
            <a:r>
              <a:rPr lang="en-US" sz="3200" dirty="0">
                <a:solidFill>
                  <a:srgbClr val="FFFF00"/>
                </a:solidFill>
              </a:rPr>
              <a:t>they malign you </a:t>
            </a:r>
            <a:r>
              <a:rPr lang="en-US" sz="3200" i="1" dirty="0">
                <a:solidFill>
                  <a:schemeClr val="bg1"/>
                </a:solidFill>
                <a:latin typeface="&amp;quot"/>
              </a:rPr>
              <a:t>																													1 Peter 4:4</a:t>
            </a:r>
            <a:endParaRPr lang="en-US" sz="3200" i="1" dirty="0">
              <a:solidFill>
                <a:schemeClr val="bg1"/>
              </a:solidFill>
            </a:endParaRPr>
          </a:p>
        </p:txBody>
      </p:sp>
    </p:spTree>
    <p:extLst>
      <p:ext uri="{BB962C8B-B14F-4D97-AF65-F5344CB8AC3E}">
        <p14:creationId xmlns:p14="http://schemas.microsoft.com/office/powerpoint/2010/main" val="4144158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5C7E07-2BE8-4BBE-B75B-F653E11CCA0F}"/>
              </a:ext>
            </a:extLst>
          </p:cNvPr>
          <p:cNvSpPr/>
          <p:nvPr/>
        </p:nvSpPr>
        <p:spPr>
          <a:xfrm>
            <a:off x="0" y="1524146"/>
            <a:ext cx="9144000" cy="2554545"/>
          </a:xfrm>
          <a:prstGeom prst="rect">
            <a:avLst/>
          </a:prstGeom>
        </p:spPr>
        <p:txBody>
          <a:bodyPr wrap="square">
            <a:spAutoFit/>
          </a:bodyPr>
          <a:lstStyle/>
          <a:p>
            <a:r>
              <a:rPr lang="en-US" sz="3200" b="1" baseline="30000" dirty="0">
                <a:solidFill>
                  <a:schemeClr val="bg1"/>
                </a:solidFill>
                <a:latin typeface="&amp;quot"/>
              </a:rPr>
              <a:t>1 </a:t>
            </a:r>
            <a:r>
              <a:rPr lang="en-US" sz="3200" dirty="0">
                <a:solidFill>
                  <a:schemeClr val="bg1"/>
                </a:solidFill>
                <a:latin typeface="&amp;quot"/>
              </a:rPr>
              <a:t>Remind them to be subject to rulers, to authorities, to be obedient, to be ready for every good deed,</a:t>
            </a:r>
            <a:r>
              <a:rPr lang="en-US" sz="3200" dirty="0">
                <a:solidFill>
                  <a:schemeClr val="bg1"/>
                </a:solidFill>
                <a:latin typeface="Helvetica Neue"/>
              </a:rPr>
              <a:t> </a:t>
            </a:r>
            <a:r>
              <a:rPr lang="en-US" sz="3200" b="1" baseline="30000" dirty="0">
                <a:solidFill>
                  <a:schemeClr val="bg1"/>
                </a:solidFill>
                <a:latin typeface="&amp;quot"/>
              </a:rPr>
              <a:t>2 </a:t>
            </a:r>
            <a:r>
              <a:rPr lang="en-US" sz="3200" dirty="0">
                <a:solidFill>
                  <a:schemeClr val="bg1"/>
                </a:solidFill>
                <a:latin typeface="&amp;quot"/>
              </a:rPr>
              <a:t>to </a:t>
            </a:r>
            <a:r>
              <a:rPr lang="en-US" sz="3200" dirty="0">
                <a:solidFill>
                  <a:srgbClr val="FFFF00"/>
                </a:solidFill>
                <a:latin typeface="&amp;quot"/>
              </a:rPr>
              <a:t>malign no one</a:t>
            </a:r>
            <a:r>
              <a:rPr lang="en-US" sz="3200" dirty="0">
                <a:solidFill>
                  <a:schemeClr val="bg1"/>
                </a:solidFill>
                <a:latin typeface="&amp;quot"/>
              </a:rPr>
              <a:t>, to be peaceable, gentle, showing every consideration for all men.</a:t>
            </a:r>
          </a:p>
          <a:p>
            <a:r>
              <a:rPr lang="en-US" sz="3200" i="1" dirty="0">
                <a:solidFill>
                  <a:schemeClr val="bg1"/>
                </a:solidFill>
                <a:latin typeface="&amp;quot"/>
              </a:rPr>
              <a:t>															Titus 3:1-2</a:t>
            </a:r>
            <a:endParaRPr lang="en-US" sz="3200" i="1" dirty="0">
              <a:solidFill>
                <a:schemeClr val="bg1"/>
              </a:solidFill>
            </a:endParaRPr>
          </a:p>
        </p:txBody>
      </p:sp>
    </p:spTree>
    <p:extLst>
      <p:ext uri="{BB962C8B-B14F-4D97-AF65-F5344CB8AC3E}">
        <p14:creationId xmlns:p14="http://schemas.microsoft.com/office/powerpoint/2010/main" val="78358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5C7E07-2BE8-4BBE-B75B-F653E11CCA0F}"/>
              </a:ext>
            </a:extLst>
          </p:cNvPr>
          <p:cNvSpPr/>
          <p:nvPr/>
        </p:nvSpPr>
        <p:spPr>
          <a:xfrm>
            <a:off x="0" y="0"/>
            <a:ext cx="9144000" cy="4524315"/>
          </a:xfrm>
          <a:prstGeom prst="rect">
            <a:avLst/>
          </a:prstGeom>
        </p:spPr>
        <p:txBody>
          <a:bodyPr wrap="square">
            <a:spAutoFit/>
          </a:bodyPr>
          <a:lstStyle/>
          <a:p>
            <a:r>
              <a:rPr lang="en-US" sz="3200" b="1" baseline="30000" dirty="0">
                <a:solidFill>
                  <a:schemeClr val="bg1"/>
                </a:solidFill>
              </a:rPr>
              <a:t>7 </a:t>
            </a:r>
            <a:r>
              <a:rPr lang="en-US" sz="3200" dirty="0">
                <a:solidFill>
                  <a:schemeClr val="bg1"/>
                </a:solidFill>
              </a:rPr>
              <a:t>For every kind of beast and bird, of reptile and sea creature, can be tamed and has been tamed by mankind, </a:t>
            </a:r>
            <a:r>
              <a:rPr lang="en-US" sz="3200" b="1" baseline="30000" dirty="0">
                <a:solidFill>
                  <a:schemeClr val="bg1"/>
                </a:solidFill>
              </a:rPr>
              <a:t>8 </a:t>
            </a:r>
            <a:r>
              <a:rPr lang="en-US" sz="3200" dirty="0">
                <a:solidFill>
                  <a:schemeClr val="bg1"/>
                </a:solidFill>
              </a:rPr>
              <a:t>but no human being can tame the tongue. It is a restless evil, full of deadly poison. </a:t>
            </a:r>
            <a:r>
              <a:rPr lang="en-US" sz="3200" b="1" baseline="30000" dirty="0">
                <a:solidFill>
                  <a:schemeClr val="bg1"/>
                </a:solidFill>
              </a:rPr>
              <a:t>9 </a:t>
            </a:r>
            <a:r>
              <a:rPr lang="en-US" sz="3200" dirty="0">
                <a:solidFill>
                  <a:schemeClr val="bg1"/>
                </a:solidFill>
              </a:rPr>
              <a:t>With it we bless our Lord and Father, and with it we curse people who are made in the likeness of God. </a:t>
            </a:r>
            <a:r>
              <a:rPr lang="en-US" sz="3200" b="1" baseline="30000" dirty="0">
                <a:solidFill>
                  <a:schemeClr val="bg1"/>
                </a:solidFill>
              </a:rPr>
              <a:t>10 </a:t>
            </a:r>
            <a:r>
              <a:rPr lang="en-US" sz="3200" dirty="0">
                <a:solidFill>
                  <a:schemeClr val="bg1"/>
                </a:solidFill>
              </a:rPr>
              <a:t>From the same mouth come blessing and cursing. My brothers,</a:t>
            </a:r>
            <a:r>
              <a:rPr lang="en-US" sz="3200" baseline="30000" dirty="0">
                <a:solidFill>
                  <a:schemeClr val="bg1"/>
                </a:solidFill>
              </a:rPr>
              <a:t> </a:t>
            </a:r>
            <a:r>
              <a:rPr lang="en-US" sz="3200" dirty="0">
                <a:solidFill>
                  <a:schemeClr val="bg1"/>
                </a:solidFill>
              </a:rPr>
              <a:t>these things ought not to be so. </a:t>
            </a:r>
            <a:r>
              <a:rPr lang="en-US" sz="3200" i="1" dirty="0">
                <a:solidFill>
                  <a:schemeClr val="bg1"/>
                </a:solidFill>
                <a:latin typeface="&amp;quot"/>
              </a:rPr>
              <a:t>																		                      James 3:7-10</a:t>
            </a:r>
            <a:endParaRPr lang="en-US" sz="3200" i="1" dirty="0">
              <a:solidFill>
                <a:schemeClr val="bg1"/>
              </a:solidFill>
            </a:endParaRPr>
          </a:p>
        </p:txBody>
      </p:sp>
    </p:spTree>
    <p:extLst>
      <p:ext uri="{BB962C8B-B14F-4D97-AF65-F5344CB8AC3E}">
        <p14:creationId xmlns:p14="http://schemas.microsoft.com/office/powerpoint/2010/main" val="693296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5C7E07-2BE8-4BBE-B75B-F653E11CCA0F}"/>
              </a:ext>
            </a:extLst>
          </p:cNvPr>
          <p:cNvSpPr/>
          <p:nvPr/>
        </p:nvSpPr>
        <p:spPr>
          <a:xfrm>
            <a:off x="0" y="145921"/>
            <a:ext cx="9144000" cy="4524315"/>
          </a:xfrm>
          <a:prstGeom prst="rect">
            <a:avLst/>
          </a:prstGeom>
        </p:spPr>
        <p:txBody>
          <a:bodyPr wrap="square">
            <a:spAutoFit/>
          </a:bodyPr>
          <a:lstStyle/>
          <a:p>
            <a:r>
              <a:rPr lang="en-US" sz="3200" b="1" baseline="30000" dirty="0">
                <a:solidFill>
                  <a:schemeClr val="bg1"/>
                </a:solidFill>
              </a:rPr>
              <a:t>7 </a:t>
            </a:r>
            <a:r>
              <a:rPr lang="en-US" sz="3200" dirty="0">
                <a:solidFill>
                  <a:schemeClr val="bg1"/>
                </a:solidFill>
              </a:rPr>
              <a:t>For every kind of beast and bird, of reptile and sea creature, can be tamed and has been tamed by mankind, </a:t>
            </a:r>
            <a:r>
              <a:rPr lang="en-US" sz="3200" b="1" baseline="30000" dirty="0">
                <a:solidFill>
                  <a:schemeClr val="bg1"/>
                </a:solidFill>
              </a:rPr>
              <a:t>8 </a:t>
            </a:r>
            <a:r>
              <a:rPr lang="en-US" sz="3200" dirty="0">
                <a:solidFill>
                  <a:schemeClr val="bg1"/>
                </a:solidFill>
              </a:rPr>
              <a:t>but no human being can tame the tongue. It is a restless evil, full of deadly poison. </a:t>
            </a:r>
            <a:r>
              <a:rPr lang="en-US" sz="3200" b="1" baseline="30000" dirty="0">
                <a:solidFill>
                  <a:schemeClr val="bg1"/>
                </a:solidFill>
              </a:rPr>
              <a:t>9 </a:t>
            </a:r>
            <a:r>
              <a:rPr lang="en-US" sz="3200" dirty="0">
                <a:solidFill>
                  <a:schemeClr val="bg1"/>
                </a:solidFill>
              </a:rPr>
              <a:t>With it we bless our Lord and Father, and with it </a:t>
            </a:r>
            <a:r>
              <a:rPr lang="en-US" sz="3200" dirty="0">
                <a:solidFill>
                  <a:srgbClr val="FFFF00"/>
                </a:solidFill>
              </a:rPr>
              <a:t>we curse people who are made in the likeness of God</a:t>
            </a:r>
            <a:r>
              <a:rPr lang="en-US" sz="3200" dirty="0">
                <a:solidFill>
                  <a:schemeClr val="bg1"/>
                </a:solidFill>
              </a:rPr>
              <a:t>. </a:t>
            </a:r>
            <a:r>
              <a:rPr lang="en-US" sz="3200" b="1" baseline="30000" dirty="0">
                <a:solidFill>
                  <a:schemeClr val="bg1"/>
                </a:solidFill>
              </a:rPr>
              <a:t>10 </a:t>
            </a:r>
            <a:r>
              <a:rPr lang="en-US" sz="3200" dirty="0">
                <a:solidFill>
                  <a:schemeClr val="bg1"/>
                </a:solidFill>
              </a:rPr>
              <a:t>From the same mouth come blessing and cursing. My brothers,</a:t>
            </a:r>
            <a:r>
              <a:rPr lang="en-US" sz="3200" baseline="30000" dirty="0">
                <a:solidFill>
                  <a:schemeClr val="bg1"/>
                </a:solidFill>
              </a:rPr>
              <a:t> </a:t>
            </a:r>
            <a:r>
              <a:rPr lang="en-US" sz="3200" dirty="0">
                <a:solidFill>
                  <a:schemeClr val="bg1"/>
                </a:solidFill>
              </a:rPr>
              <a:t>these things ought not to be so. </a:t>
            </a:r>
            <a:r>
              <a:rPr lang="en-US" sz="3200" i="1" dirty="0">
                <a:solidFill>
                  <a:schemeClr val="bg1"/>
                </a:solidFill>
                <a:latin typeface="&amp;quot"/>
              </a:rPr>
              <a:t>																		                      James 3:7-10</a:t>
            </a:r>
            <a:endParaRPr lang="en-US" sz="3200" i="1" dirty="0">
              <a:solidFill>
                <a:schemeClr val="bg1"/>
              </a:solidFill>
            </a:endParaRPr>
          </a:p>
        </p:txBody>
      </p:sp>
    </p:spTree>
    <p:extLst>
      <p:ext uri="{BB962C8B-B14F-4D97-AF65-F5344CB8AC3E}">
        <p14:creationId xmlns:p14="http://schemas.microsoft.com/office/powerpoint/2010/main" val="393672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373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4031873"/>
          </a:xfrm>
          <a:prstGeom prst="rect">
            <a:avLst/>
          </a:prstGeom>
        </p:spPr>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Now an Israelite woman's son, whose father was an Egyptian, went out among the people of Israel. And the Israelite woman's son and a man of Israel fought in the camp,</a:t>
            </a:r>
            <a:r>
              <a:rPr lang="en-US" sz="3200" dirty="0">
                <a:solidFill>
                  <a:schemeClr val="bg1"/>
                </a:solidFill>
                <a:latin typeface="Helvetica Neue"/>
              </a:rPr>
              <a:t> </a:t>
            </a:r>
            <a:r>
              <a:rPr lang="en-US" sz="3200" b="1" baseline="30000" dirty="0">
                <a:solidFill>
                  <a:schemeClr val="bg1"/>
                </a:solidFill>
                <a:latin typeface="&amp;quot"/>
              </a:rPr>
              <a:t>11 </a:t>
            </a:r>
            <a:r>
              <a:rPr lang="en-US" sz="3200" dirty="0">
                <a:solidFill>
                  <a:schemeClr val="bg1"/>
                </a:solidFill>
                <a:latin typeface="&amp;quot"/>
              </a:rPr>
              <a:t>and the Israelite woman's son blasphemed the Name, and cursed. Then they brought him to Moses. His mother's name was </a:t>
            </a:r>
            <a:r>
              <a:rPr lang="en-US" sz="3200" dirty="0" err="1">
                <a:solidFill>
                  <a:schemeClr val="bg1"/>
                </a:solidFill>
                <a:latin typeface="&amp;quot"/>
              </a:rPr>
              <a:t>Shelomith</a:t>
            </a:r>
            <a:r>
              <a:rPr lang="en-US" sz="3200" dirty="0">
                <a:solidFill>
                  <a:schemeClr val="bg1"/>
                </a:solidFill>
                <a:latin typeface="&amp;quot"/>
              </a:rPr>
              <a:t>, the daughter of </a:t>
            </a:r>
            <a:r>
              <a:rPr lang="en-US" sz="3200" dirty="0" err="1">
                <a:solidFill>
                  <a:schemeClr val="bg1"/>
                </a:solidFill>
                <a:latin typeface="&amp;quot"/>
              </a:rPr>
              <a:t>Dibri</a:t>
            </a:r>
            <a:r>
              <a:rPr lang="en-US" sz="3200" dirty="0">
                <a:solidFill>
                  <a:schemeClr val="bg1"/>
                </a:solidFill>
                <a:latin typeface="&amp;quot"/>
              </a:rPr>
              <a:t>, of the tribe of Dan.</a:t>
            </a:r>
          </a:p>
          <a:p>
            <a:r>
              <a:rPr lang="en-US" sz="3200" dirty="0">
                <a:solidFill>
                  <a:schemeClr val="bg1"/>
                </a:solidFill>
                <a:latin typeface="&amp;quot"/>
              </a:rPr>
              <a:t>												</a:t>
            </a:r>
            <a:r>
              <a:rPr lang="en-US" sz="3200" i="1" dirty="0">
                <a:solidFill>
                  <a:schemeClr val="bg1"/>
                </a:solidFill>
                <a:latin typeface="&amp;quot"/>
              </a:rPr>
              <a:t>Leviticus 24:10-11</a:t>
            </a:r>
            <a:endParaRPr lang="en-US" sz="3200" i="1" dirty="0">
              <a:solidFill>
                <a:schemeClr val="bg1"/>
              </a:solidFill>
            </a:endParaRPr>
          </a:p>
        </p:txBody>
      </p:sp>
    </p:spTree>
    <p:extLst>
      <p:ext uri="{BB962C8B-B14F-4D97-AF65-F5344CB8AC3E}">
        <p14:creationId xmlns:p14="http://schemas.microsoft.com/office/powerpoint/2010/main" val="293989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4031873"/>
          </a:xfrm>
          <a:prstGeom prst="rect">
            <a:avLst/>
          </a:prstGeom>
        </p:spPr>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Now an </a:t>
            </a:r>
            <a:r>
              <a:rPr lang="en-US" sz="3200" b="1" dirty="0">
                <a:solidFill>
                  <a:srgbClr val="FFFF00"/>
                </a:solidFill>
                <a:latin typeface="&amp;quot"/>
              </a:rPr>
              <a:t>Israelite woman's son</a:t>
            </a:r>
            <a:r>
              <a:rPr lang="en-US" sz="3200" dirty="0">
                <a:solidFill>
                  <a:schemeClr val="bg1"/>
                </a:solidFill>
                <a:latin typeface="&amp;quot"/>
              </a:rPr>
              <a:t>, whose father was an Egyptian, went out among the people of Israel. And the Israelite woman's son and a man of Israel fought in the camp,</a:t>
            </a:r>
            <a:r>
              <a:rPr lang="en-US" sz="3200" dirty="0">
                <a:solidFill>
                  <a:schemeClr val="bg1"/>
                </a:solidFill>
                <a:latin typeface="Helvetica Neue"/>
              </a:rPr>
              <a:t> </a:t>
            </a:r>
            <a:r>
              <a:rPr lang="en-US" sz="3200" b="1" baseline="30000" dirty="0">
                <a:solidFill>
                  <a:schemeClr val="bg1"/>
                </a:solidFill>
                <a:latin typeface="&amp;quot"/>
              </a:rPr>
              <a:t>11 </a:t>
            </a:r>
            <a:r>
              <a:rPr lang="en-US" sz="3200" dirty="0">
                <a:solidFill>
                  <a:schemeClr val="bg1"/>
                </a:solidFill>
                <a:latin typeface="&amp;quot"/>
              </a:rPr>
              <a:t>and the Israelite woman's son blasphemed the Name, and cursed. Then they brought him to Moses. </a:t>
            </a:r>
            <a:r>
              <a:rPr lang="en-US" sz="3200" b="1" dirty="0">
                <a:solidFill>
                  <a:srgbClr val="FFFF00"/>
                </a:solidFill>
                <a:latin typeface="&amp;quot"/>
              </a:rPr>
              <a:t>His mother's name was </a:t>
            </a:r>
            <a:r>
              <a:rPr lang="en-US" sz="3200" b="1" dirty="0" err="1">
                <a:solidFill>
                  <a:srgbClr val="FFFF00"/>
                </a:solidFill>
                <a:latin typeface="&amp;quot"/>
              </a:rPr>
              <a:t>Shelomith</a:t>
            </a:r>
            <a:r>
              <a:rPr lang="en-US" sz="3200" dirty="0">
                <a:solidFill>
                  <a:schemeClr val="bg1"/>
                </a:solidFill>
                <a:latin typeface="&amp;quot"/>
              </a:rPr>
              <a:t>, the daughter of </a:t>
            </a:r>
            <a:r>
              <a:rPr lang="en-US" sz="3200" dirty="0" err="1">
                <a:solidFill>
                  <a:schemeClr val="bg1"/>
                </a:solidFill>
                <a:latin typeface="&amp;quot"/>
              </a:rPr>
              <a:t>Dibri</a:t>
            </a:r>
            <a:r>
              <a:rPr lang="en-US" sz="3200" dirty="0">
                <a:solidFill>
                  <a:schemeClr val="bg1"/>
                </a:solidFill>
                <a:latin typeface="&amp;quot"/>
              </a:rPr>
              <a:t>, of the tribe of Dan.</a:t>
            </a:r>
          </a:p>
          <a:p>
            <a:r>
              <a:rPr lang="en-US" sz="3200" dirty="0">
                <a:solidFill>
                  <a:schemeClr val="bg1"/>
                </a:solidFill>
                <a:latin typeface="&amp;quot"/>
              </a:rPr>
              <a:t>												</a:t>
            </a:r>
            <a:r>
              <a:rPr lang="en-US" sz="3200" i="1" dirty="0">
                <a:solidFill>
                  <a:schemeClr val="bg1"/>
                </a:solidFill>
                <a:latin typeface="&amp;quot"/>
              </a:rPr>
              <a:t>Leviticus 24:10-11</a:t>
            </a:r>
            <a:endParaRPr lang="en-US" sz="3200" i="1" dirty="0">
              <a:solidFill>
                <a:schemeClr val="bg1"/>
              </a:solidFill>
            </a:endParaRPr>
          </a:p>
        </p:txBody>
      </p:sp>
    </p:spTree>
    <p:extLst>
      <p:ext uri="{BB962C8B-B14F-4D97-AF65-F5344CB8AC3E}">
        <p14:creationId xmlns:p14="http://schemas.microsoft.com/office/powerpoint/2010/main" val="266925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4031873"/>
          </a:xfrm>
          <a:prstGeom prst="rect">
            <a:avLst/>
          </a:prstGeom>
        </p:spPr>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Now </a:t>
            </a:r>
            <a:r>
              <a:rPr lang="en-US" sz="3200" b="1" dirty="0">
                <a:solidFill>
                  <a:srgbClr val="FFFF00"/>
                </a:solidFill>
                <a:latin typeface="&amp;quot"/>
              </a:rPr>
              <a:t>an Israelite woman's son</a:t>
            </a:r>
            <a:r>
              <a:rPr lang="en-US" sz="3200" dirty="0">
                <a:solidFill>
                  <a:schemeClr val="bg1"/>
                </a:solidFill>
                <a:latin typeface="&amp;quot"/>
              </a:rPr>
              <a:t>, </a:t>
            </a:r>
            <a:r>
              <a:rPr lang="en-US" sz="3200" b="1" dirty="0">
                <a:solidFill>
                  <a:srgbClr val="00B0F0"/>
                </a:solidFill>
                <a:latin typeface="&amp;quot"/>
              </a:rPr>
              <a:t>whose father was an Egyptian</a:t>
            </a:r>
            <a:r>
              <a:rPr lang="en-US" sz="3200" dirty="0">
                <a:solidFill>
                  <a:schemeClr val="bg1"/>
                </a:solidFill>
                <a:latin typeface="&amp;quot"/>
              </a:rPr>
              <a:t>, went out among the people of Israel. And the Israelite woman's son and a man of Israel fought in the camp,</a:t>
            </a:r>
            <a:r>
              <a:rPr lang="en-US" sz="3200" dirty="0">
                <a:solidFill>
                  <a:schemeClr val="bg1"/>
                </a:solidFill>
                <a:latin typeface="Helvetica Neue"/>
              </a:rPr>
              <a:t> </a:t>
            </a:r>
            <a:r>
              <a:rPr lang="en-US" sz="3200" b="1" baseline="30000" dirty="0">
                <a:solidFill>
                  <a:schemeClr val="bg1"/>
                </a:solidFill>
                <a:latin typeface="&amp;quot"/>
              </a:rPr>
              <a:t>11 </a:t>
            </a:r>
            <a:r>
              <a:rPr lang="en-US" sz="3200" dirty="0">
                <a:solidFill>
                  <a:schemeClr val="bg1"/>
                </a:solidFill>
                <a:latin typeface="&amp;quot"/>
              </a:rPr>
              <a:t>and the Israelite woman's son blasphemed the Name, and cursed. Then they brought him to Moses. </a:t>
            </a:r>
            <a:r>
              <a:rPr lang="en-US" sz="3200" b="1" dirty="0">
                <a:solidFill>
                  <a:srgbClr val="FFFF00"/>
                </a:solidFill>
                <a:latin typeface="&amp;quot"/>
              </a:rPr>
              <a:t>His mother's name was </a:t>
            </a:r>
            <a:r>
              <a:rPr lang="en-US" sz="3200" b="1" dirty="0" err="1">
                <a:solidFill>
                  <a:srgbClr val="FFFF00"/>
                </a:solidFill>
                <a:latin typeface="&amp;quot"/>
              </a:rPr>
              <a:t>Shelomith</a:t>
            </a:r>
            <a:r>
              <a:rPr lang="en-US" sz="3200" dirty="0">
                <a:solidFill>
                  <a:schemeClr val="bg1"/>
                </a:solidFill>
                <a:latin typeface="&amp;quot"/>
              </a:rPr>
              <a:t>, the daughter of </a:t>
            </a:r>
            <a:r>
              <a:rPr lang="en-US" sz="3200" dirty="0" err="1">
                <a:solidFill>
                  <a:schemeClr val="bg1"/>
                </a:solidFill>
                <a:latin typeface="&amp;quot"/>
              </a:rPr>
              <a:t>Dibri</a:t>
            </a:r>
            <a:r>
              <a:rPr lang="en-US" sz="3200" dirty="0">
                <a:solidFill>
                  <a:schemeClr val="bg1"/>
                </a:solidFill>
                <a:latin typeface="&amp;quot"/>
              </a:rPr>
              <a:t>, of the tribe of Dan.</a:t>
            </a:r>
          </a:p>
          <a:p>
            <a:r>
              <a:rPr lang="en-US" sz="3200" dirty="0">
                <a:solidFill>
                  <a:schemeClr val="bg1"/>
                </a:solidFill>
                <a:latin typeface="&amp;quot"/>
              </a:rPr>
              <a:t>												</a:t>
            </a:r>
            <a:r>
              <a:rPr lang="en-US" sz="3200" i="1" dirty="0">
                <a:solidFill>
                  <a:schemeClr val="bg1"/>
                </a:solidFill>
                <a:latin typeface="&amp;quot"/>
              </a:rPr>
              <a:t>Leviticus 24:10-11</a:t>
            </a:r>
            <a:endParaRPr lang="en-US" sz="3200" i="1" dirty="0">
              <a:solidFill>
                <a:schemeClr val="bg1"/>
              </a:solidFill>
            </a:endParaRPr>
          </a:p>
        </p:txBody>
      </p:sp>
    </p:spTree>
    <p:extLst>
      <p:ext uri="{BB962C8B-B14F-4D97-AF65-F5344CB8AC3E}">
        <p14:creationId xmlns:p14="http://schemas.microsoft.com/office/powerpoint/2010/main" val="19880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4031873"/>
          </a:xfrm>
          <a:prstGeom prst="rect">
            <a:avLst/>
          </a:prstGeom>
        </p:spPr>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Now </a:t>
            </a:r>
            <a:r>
              <a:rPr lang="en-US" sz="3200" b="1" dirty="0">
                <a:solidFill>
                  <a:srgbClr val="FFFF00"/>
                </a:solidFill>
                <a:latin typeface="&amp;quot"/>
              </a:rPr>
              <a:t>an Israelite woman's son</a:t>
            </a:r>
            <a:r>
              <a:rPr lang="en-US" sz="3200" dirty="0">
                <a:solidFill>
                  <a:schemeClr val="bg1"/>
                </a:solidFill>
                <a:latin typeface="&amp;quot"/>
              </a:rPr>
              <a:t>, </a:t>
            </a:r>
            <a:r>
              <a:rPr lang="en-US" sz="3200" b="1" dirty="0">
                <a:solidFill>
                  <a:srgbClr val="00B0F0"/>
                </a:solidFill>
                <a:latin typeface="&amp;quot"/>
              </a:rPr>
              <a:t>whose father was an Egyptian</a:t>
            </a:r>
            <a:r>
              <a:rPr lang="en-US" sz="3200" dirty="0">
                <a:solidFill>
                  <a:schemeClr val="bg1"/>
                </a:solidFill>
                <a:latin typeface="&amp;quot"/>
              </a:rPr>
              <a:t>, </a:t>
            </a:r>
            <a:r>
              <a:rPr lang="en-US" sz="3200" u="sng" dirty="0">
                <a:solidFill>
                  <a:schemeClr val="bg1"/>
                </a:solidFill>
                <a:latin typeface="&amp;quot"/>
              </a:rPr>
              <a:t>went out among the people of Israel</a:t>
            </a:r>
            <a:r>
              <a:rPr lang="en-US" sz="3200" dirty="0">
                <a:solidFill>
                  <a:schemeClr val="bg1"/>
                </a:solidFill>
                <a:latin typeface="&amp;quot"/>
              </a:rPr>
              <a:t>. And the Israelite woman's son and a man of Israel fought in the camp,</a:t>
            </a:r>
            <a:r>
              <a:rPr lang="en-US" sz="3200" dirty="0">
                <a:solidFill>
                  <a:schemeClr val="bg1"/>
                </a:solidFill>
                <a:latin typeface="Helvetica Neue"/>
              </a:rPr>
              <a:t> </a:t>
            </a:r>
            <a:r>
              <a:rPr lang="en-US" sz="3200" b="1" baseline="30000" dirty="0">
                <a:solidFill>
                  <a:schemeClr val="bg1"/>
                </a:solidFill>
                <a:latin typeface="&amp;quot"/>
              </a:rPr>
              <a:t>11 </a:t>
            </a:r>
            <a:r>
              <a:rPr lang="en-US" sz="3200" dirty="0">
                <a:solidFill>
                  <a:schemeClr val="bg1"/>
                </a:solidFill>
                <a:latin typeface="&amp;quot"/>
              </a:rPr>
              <a:t>and the Israelite woman's son blasphemed the Name, and cursed. Then they brought him to Moses. </a:t>
            </a:r>
            <a:r>
              <a:rPr lang="en-US" sz="3200" b="1" dirty="0">
                <a:solidFill>
                  <a:srgbClr val="FFFF00"/>
                </a:solidFill>
                <a:latin typeface="&amp;quot"/>
              </a:rPr>
              <a:t>His mother's name was </a:t>
            </a:r>
            <a:r>
              <a:rPr lang="en-US" sz="3200" b="1" dirty="0" err="1">
                <a:solidFill>
                  <a:srgbClr val="FFFF00"/>
                </a:solidFill>
                <a:latin typeface="&amp;quot"/>
              </a:rPr>
              <a:t>Shelomith</a:t>
            </a:r>
            <a:r>
              <a:rPr lang="en-US" sz="3200" dirty="0">
                <a:solidFill>
                  <a:schemeClr val="bg1"/>
                </a:solidFill>
                <a:latin typeface="&amp;quot"/>
              </a:rPr>
              <a:t>, the daughter of </a:t>
            </a:r>
            <a:r>
              <a:rPr lang="en-US" sz="3200" dirty="0" err="1">
                <a:solidFill>
                  <a:schemeClr val="bg1"/>
                </a:solidFill>
                <a:latin typeface="&amp;quot"/>
              </a:rPr>
              <a:t>Dibri</a:t>
            </a:r>
            <a:r>
              <a:rPr lang="en-US" sz="3200" dirty="0">
                <a:solidFill>
                  <a:schemeClr val="bg1"/>
                </a:solidFill>
                <a:latin typeface="&amp;quot"/>
              </a:rPr>
              <a:t>, of the tribe of Dan.</a:t>
            </a:r>
          </a:p>
          <a:p>
            <a:r>
              <a:rPr lang="en-US" sz="3200" dirty="0">
                <a:solidFill>
                  <a:schemeClr val="bg1"/>
                </a:solidFill>
                <a:latin typeface="&amp;quot"/>
              </a:rPr>
              <a:t>												</a:t>
            </a:r>
            <a:r>
              <a:rPr lang="en-US" sz="3200" i="1" dirty="0">
                <a:solidFill>
                  <a:schemeClr val="bg1"/>
                </a:solidFill>
                <a:latin typeface="&amp;quot"/>
              </a:rPr>
              <a:t>Leviticus 24:10-11</a:t>
            </a:r>
            <a:endParaRPr lang="en-US" sz="3200" i="1" dirty="0">
              <a:solidFill>
                <a:schemeClr val="bg1"/>
              </a:solidFill>
            </a:endParaRPr>
          </a:p>
        </p:txBody>
      </p:sp>
    </p:spTree>
    <p:extLst>
      <p:ext uri="{BB962C8B-B14F-4D97-AF65-F5344CB8AC3E}">
        <p14:creationId xmlns:p14="http://schemas.microsoft.com/office/powerpoint/2010/main" val="3185807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4031873"/>
          </a:xfrm>
          <a:prstGeom prst="rect">
            <a:avLst/>
          </a:prstGeom>
        </p:spPr>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Now an Israelite woman's son, whose father was an Egyptian, went out among the people of Israel. </a:t>
            </a:r>
            <a:r>
              <a:rPr lang="en-US" sz="3200" b="1" dirty="0">
                <a:solidFill>
                  <a:srgbClr val="FFFF00"/>
                </a:solidFill>
                <a:latin typeface="&amp;quot"/>
              </a:rPr>
              <a:t>And the Israelite woman's son and a man of Israel fought in the camp</a:t>
            </a:r>
            <a:r>
              <a:rPr lang="en-US" sz="3200" dirty="0">
                <a:solidFill>
                  <a:schemeClr val="bg1"/>
                </a:solidFill>
                <a:latin typeface="&amp;quot"/>
              </a:rPr>
              <a:t>,</a:t>
            </a:r>
            <a:r>
              <a:rPr lang="en-US" sz="3200" dirty="0">
                <a:solidFill>
                  <a:schemeClr val="bg1"/>
                </a:solidFill>
                <a:latin typeface="Helvetica Neue"/>
              </a:rPr>
              <a:t> </a:t>
            </a:r>
            <a:r>
              <a:rPr lang="en-US" sz="3200" baseline="30000" dirty="0">
                <a:solidFill>
                  <a:schemeClr val="bg1"/>
                </a:solidFill>
                <a:latin typeface="&amp;quot"/>
              </a:rPr>
              <a:t>11 </a:t>
            </a:r>
            <a:r>
              <a:rPr lang="en-US" sz="3200" dirty="0">
                <a:solidFill>
                  <a:schemeClr val="bg1"/>
                </a:solidFill>
                <a:latin typeface="&amp;quot"/>
              </a:rPr>
              <a:t>and the Israelite woman's son blasphemed the Name, and cursed. Then they brought him to Moses. His mother's name was </a:t>
            </a:r>
            <a:r>
              <a:rPr lang="en-US" sz="3200" dirty="0" err="1">
                <a:solidFill>
                  <a:schemeClr val="bg1"/>
                </a:solidFill>
                <a:latin typeface="&amp;quot"/>
              </a:rPr>
              <a:t>Shelomith</a:t>
            </a:r>
            <a:r>
              <a:rPr lang="en-US" sz="3200" dirty="0">
                <a:solidFill>
                  <a:schemeClr val="bg1"/>
                </a:solidFill>
                <a:latin typeface="&amp;quot"/>
              </a:rPr>
              <a:t>, the daughter of </a:t>
            </a:r>
            <a:r>
              <a:rPr lang="en-US" sz="3200" dirty="0" err="1">
                <a:solidFill>
                  <a:schemeClr val="bg1"/>
                </a:solidFill>
                <a:latin typeface="&amp;quot"/>
              </a:rPr>
              <a:t>Dibri</a:t>
            </a:r>
            <a:r>
              <a:rPr lang="en-US" sz="3200" dirty="0">
                <a:solidFill>
                  <a:schemeClr val="bg1"/>
                </a:solidFill>
                <a:latin typeface="&amp;quot"/>
              </a:rPr>
              <a:t>, of the tribe of Dan.</a:t>
            </a:r>
          </a:p>
          <a:p>
            <a:r>
              <a:rPr lang="en-US" sz="3200" dirty="0">
                <a:solidFill>
                  <a:schemeClr val="bg1"/>
                </a:solidFill>
                <a:latin typeface="&amp;quot"/>
              </a:rPr>
              <a:t>												</a:t>
            </a:r>
            <a:r>
              <a:rPr lang="en-US" sz="3200" i="1" dirty="0">
                <a:solidFill>
                  <a:schemeClr val="bg1"/>
                </a:solidFill>
                <a:latin typeface="&amp;quot"/>
              </a:rPr>
              <a:t>Leviticus 24:10-11</a:t>
            </a:r>
            <a:endParaRPr lang="en-US" sz="3200" i="1" dirty="0">
              <a:solidFill>
                <a:schemeClr val="bg1"/>
              </a:solidFill>
            </a:endParaRPr>
          </a:p>
        </p:txBody>
      </p:sp>
    </p:spTree>
    <p:extLst>
      <p:ext uri="{BB962C8B-B14F-4D97-AF65-F5344CB8AC3E}">
        <p14:creationId xmlns:p14="http://schemas.microsoft.com/office/powerpoint/2010/main" val="2519104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4031873"/>
          </a:xfrm>
          <a:prstGeom prst="rect">
            <a:avLst/>
          </a:prstGeom>
        </p:spPr>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Now an Israelite woman's son, whose father was an Egyptian, went out among the people of Israel. </a:t>
            </a:r>
            <a:r>
              <a:rPr lang="en-US" sz="3200" b="1" dirty="0">
                <a:solidFill>
                  <a:srgbClr val="FFFF00"/>
                </a:solidFill>
                <a:latin typeface="&amp;quot"/>
              </a:rPr>
              <a:t>And the Israelite woman's son and a man of Israel fought in the camp</a:t>
            </a:r>
            <a:r>
              <a:rPr lang="en-US" sz="3200" dirty="0">
                <a:solidFill>
                  <a:schemeClr val="bg1"/>
                </a:solidFill>
                <a:latin typeface="&amp;quot"/>
              </a:rPr>
              <a:t>,</a:t>
            </a:r>
            <a:r>
              <a:rPr lang="en-US" sz="3200" dirty="0">
                <a:solidFill>
                  <a:schemeClr val="bg1"/>
                </a:solidFill>
                <a:latin typeface="Helvetica Neue"/>
              </a:rPr>
              <a:t> </a:t>
            </a:r>
            <a:r>
              <a:rPr lang="en-US" sz="3200" baseline="30000" dirty="0">
                <a:solidFill>
                  <a:schemeClr val="bg1"/>
                </a:solidFill>
                <a:latin typeface="&amp;quot"/>
              </a:rPr>
              <a:t>11 </a:t>
            </a:r>
            <a:r>
              <a:rPr lang="en-US" sz="3200" b="1" dirty="0">
                <a:solidFill>
                  <a:srgbClr val="00B0F0"/>
                </a:solidFill>
                <a:latin typeface="&amp;quot"/>
              </a:rPr>
              <a:t>and the Israelite woman's son blasphemed the Name, and cursed</a:t>
            </a:r>
            <a:r>
              <a:rPr lang="en-US" sz="3200" dirty="0">
                <a:solidFill>
                  <a:schemeClr val="bg1"/>
                </a:solidFill>
                <a:latin typeface="&amp;quot"/>
              </a:rPr>
              <a:t>. Then they brought him to Moses. His mother's name was </a:t>
            </a:r>
            <a:r>
              <a:rPr lang="en-US" sz="3200" dirty="0" err="1">
                <a:solidFill>
                  <a:schemeClr val="bg1"/>
                </a:solidFill>
                <a:latin typeface="&amp;quot"/>
              </a:rPr>
              <a:t>Shelomith</a:t>
            </a:r>
            <a:r>
              <a:rPr lang="en-US" sz="3200" dirty="0">
                <a:solidFill>
                  <a:schemeClr val="bg1"/>
                </a:solidFill>
                <a:latin typeface="&amp;quot"/>
              </a:rPr>
              <a:t>, the daughter of </a:t>
            </a:r>
            <a:r>
              <a:rPr lang="en-US" sz="3200" dirty="0" err="1">
                <a:solidFill>
                  <a:schemeClr val="bg1"/>
                </a:solidFill>
                <a:latin typeface="&amp;quot"/>
              </a:rPr>
              <a:t>Dibri</a:t>
            </a:r>
            <a:r>
              <a:rPr lang="en-US" sz="3200" dirty="0">
                <a:solidFill>
                  <a:schemeClr val="bg1"/>
                </a:solidFill>
                <a:latin typeface="&amp;quot"/>
              </a:rPr>
              <a:t>, of the tribe of Dan.</a:t>
            </a:r>
          </a:p>
          <a:p>
            <a:r>
              <a:rPr lang="en-US" sz="3200" dirty="0">
                <a:solidFill>
                  <a:schemeClr val="bg1"/>
                </a:solidFill>
                <a:latin typeface="&amp;quot"/>
              </a:rPr>
              <a:t>												</a:t>
            </a:r>
            <a:r>
              <a:rPr lang="en-US" sz="3200" i="1" dirty="0">
                <a:solidFill>
                  <a:schemeClr val="bg1"/>
                </a:solidFill>
                <a:latin typeface="&amp;quot"/>
              </a:rPr>
              <a:t>Leviticus 24:10-11</a:t>
            </a:r>
            <a:endParaRPr lang="en-US" sz="3200" i="1" dirty="0">
              <a:solidFill>
                <a:schemeClr val="bg1"/>
              </a:solidFill>
            </a:endParaRPr>
          </a:p>
        </p:txBody>
      </p:sp>
    </p:spTree>
    <p:extLst>
      <p:ext uri="{BB962C8B-B14F-4D97-AF65-F5344CB8AC3E}">
        <p14:creationId xmlns:p14="http://schemas.microsoft.com/office/powerpoint/2010/main" val="70079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88E02-F353-4D9F-A18C-68C1C45F7BFB}"/>
              </a:ext>
            </a:extLst>
          </p:cNvPr>
          <p:cNvSpPr/>
          <p:nvPr/>
        </p:nvSpPr>
        <p:spPr>
          <a:xfrm>
            <a:off x="119270" y="101482"/>
            <a:ext cx="9024730" cy="4031873"/>
          </a:xfrm>
          <a:prstGeom prst="rect">
            <a:avLst/>
          </a:prstGeom>
        </p:spPr>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Now an Israelite woman's son, whose father was an Egyptian, went out among the people of Israel. And the Israelite woman's son and a man of Israel fought in the camp,</a:t>
            </a:r>
            <a:r>
              <a:rPr lang="en-US" sz="3200" dirty="0">
                <a:solidFill>
                  <a:schemeClr val="bg1"/>
                </a:solidFill>
                <a:latin typeface="Helvetica Neue"/>
              </a:rPr>
              <a:t> </a:t>
            </a:r>
            <a:r>
              <a:rPr lang="en-US" sz="3200" baseline="30000" dirty="0">
                <a:solidFill>
                  <a:schemeClr val="bg1"/>
                </a:solidFill>
                <a:latin typeface="&amp;quot"/>
              </a:rPr>
              <a:t>11 </a:t>
            </a:r>
            <a:r>
              <a:rPr lang="en-US" sz="3200" dirty="0">
                <a:solidFill>
                  <a:schemeClr val="bg1"/>
                </a:solidFill>
                <a:latin typeface="&amp;quot"/>
              </a:rPr>
              <a:t>and the Israelite woman's son blasphemed the Name, and cursed. </a:t>
            </a:r>
            <a:r>
              <a:rPr lang="en-US" sz="3200" b="1" dirty="0">
                <a:solidFill>
                  <a:srgbClr val="FFFF00"/>
                </a:solidFill>
                <a:latin typeface="&amp;quot"/>
              </a:rPr>
              <a:t>Then they brought him to Moses</a:t>
            </a:r>
            <a:r>
              <a:rPr lang="en-US" sz="3200" dirty="0">
                <a:solidFill>
                  <a:schemeClr val="bg1"/>
                </a:solidFill>
                <a:latin typeface="&amp;quot"/>
              </a:rPr>
              <a:t>. His mother's name was </a:t>
            </a:r>
            <a:r>
              <a:rPr lang="en-US" sz="3200" dirty="0" err="1">
                <a:solidFill>
                  <a:schemeClr val="bg1"/>
                </a:solidFill>
                <a:latin typeface="&amp;quot"/>
              </a:rPr>
              <a:t>Shelomith</a:t>
            </a:r>
            <a:r>
              <a:rPr lang="en-US" sz="3200" dirty="0">
                <a:solidFill>
                  <a:schemeClr val="bg1"/>
                </a:solidFill>
                <a:latin typeface="&amp;quot"/>
              </a:rPr>
              <a:t>, the daughter of </a:t>
            </a:r>
            <a:r>
              <a:rPr lang="en-US" sz="3200" dirty="0" err="1">
                <a:solidFill>
                  <a:schemeClr val="bg1"/>
                </a:solidFill>
                <a:latin typeface="&amp;quot"/>
              </a:rPr>
              <a:t>Dibri</a:t>
            </a:r>
            <a:r>
              <a:rPr lang="en-US" sz="3200" dirty="0">
                <a:solidFill>
                  <a:schemeClr val="bg1"/>
                </a:solidFill>
                <a:latin typeface="&amp;quot"/>
              </a:rPr>
              <a:t>, of the tribe of Dan.</a:t>
            </a:r>
          </a:p>
          <a:p>
            <a:r>
              <a:rPr lang="en-US" sz="3200" dirty="0">
                <a:solidFill>
                  <a:schemeClr val="bg1"/>
                </a:solidFill>
                <a:latin typeface="&amp;quot"/>
              </a:rPr>
              <a:t>												</a:t>
            </a:r>
            <a:r>
              <a:rPr lang="en-US" sz="3200" i="1" dirty="0">
                <a:solidFill>
                  <a:schemeClr val="bg1"/>
                </a:solidFill>
                <a:latin typeface="&amp;quot"/>
              </a:rPr>
              <a:t>Leviticus 24:10-11</a:t>
            </a:r>
            <a:endParaRPr lang="en-US" sz="3200" i="1" dirty="0">
              <a:solidFill>
                <a:schemeClr val="bg1"/>
              </a:solidFill>
            </a:endParaRPr>
          </a:p>
        </p:txBody>
      </p:sp>
    </p:spTree>
    <p:extLst>
      <p:ext uri="{BB962C8B-B14F-4D97-AF65-F5344CB8AC3E}">
        <p14:creationId xmlns:p14="http://schemas.microsoft.com/office/powerpoint/2010/main" val="2140685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173</Words>
  <Application>Microsoft Office PowerPoint</Application>
  <PresentationFormat>On-screen Show (4:3)</PresentationFormat>
  <Paragraphs>57</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&amp;quot</vt:lpstr>
      <vt:lpstr>Arial</vt:lpstr>
      <vt:lpstr>Calibri</vt:lpstr>
      <vt:lpstr>Calibri Light</vt:lpstr>
      <vt:lpstr>Helvetica Neue</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9</cp:revision>
  <dcterms:created xsi:type="dcterms:W3CDTF">2019-05-15T17:16:43Z</dcterms:created>
  <dcterms:modified xsi:type="dcterms:W3CDTF">2019-05-17T18:22:32Z</dcterms:modified>
</cp:coreProperties>
</file>