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7" r:id="rId3"/>
    <p:sldId id="259" r:id="rId4"/>
    <p:sldId id="343" r:id="rId5"/>
    <p:sldId id="386" r:id="rId6"/>
    <p:sldId id="387" r:id="rId7"/>
    <p:sldId id="409" r:id="rId8"/>
    <p:sldId id="389" r:id="rId9"/>
    <p:sldId id="388" r:id="rId10"/>
    <p:sldId id="390" r:id="rId11"/>
    <p:sldId id="391" r:id="rId12"/>
    <p:sldId id="392" r:id="rId13"/>
    <p:sldId id="393" r:id="rId14"/>
    <p:sldId id="394" r:id="rId15"/>
    <p:sldId id="385" r:id="rId16"/>
    <p:sldId id="395" r:id="rId17"/>
    <p:sldId id="396" r:id="rId18"/>
    <p:sldId id="397" r:id="rId19"/>
    <p:sldId id="398" r:id="rId20"/>
    <p:sldId id="399" r:id="rId21"/>
    <p:sldId id="400" r:id="rId22"/>
    <p:sldId id="404" r:id="rId23"/>
    <p:sldId id="405" r:id="rId24"/>
    <p:sldId id="406" r:id="rId25"/>
    <p:sldId id="345" r:id="rId26"/>
    <p:sldId id="407" r:id="rId27"/>
    <p:sldId id="408" r:id="rId28"/>
    <p:sldId id="360" r:id="rId29"/>
    <p:sldId id="402" r:id="rId30"/>
    <p:sldId id="403" r:id="rId31"/>
    <p:sldId id="410" r:id="rId32"/>
    <p:sldId id="384"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68841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90113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193098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17494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1D93B5-80B5-40F6-8A79-B4B6398E12F3}"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53065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D93B5-80B5-40F6-8A79-B4B6398E12F3}"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988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D93B5-80B5-40F6-8A79-B4B6398E12F3}" type="datetimeFigureOut">
              <a:rPr lang="en-US" smtClean="0"/>
              <a:t>5/10/2019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4096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D93B5-80B5-40F6-8A79-B4B6398E12F3}" type="datetimeFigureOut">
              <a:rPr lang="en-US" smtClean="0"/>
              <a:t>5/10/2019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78454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D93B5-80B5-40F6-8A79-B4B6398E12F3}" type="datetimeFigureOut">
              <a:rPr lang="en-US" smtClean="0"/>
              <a:t>5/10/2019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411072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5810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93315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D93B5-80B5-40F6-8A79-B4B6398E12F3}" type="datetimeFigureOut">
              <a:rPr lang="en-US" smtClean="0"/>
              <a:t>5/10/2019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3BC4B-3C7B-4315-8107-FEC9B27E4B63}" type="slidenum">
              <a:rPr lang="en-US" smtClean="0"/>
              <a:t>‹#›</a:t>
            </a:fld>
            <a:endParaRPr lang="en-US"/>
          </a:p>
        </p:txBody>
      </p:sp>
    </p:spTree>
    <p:extLst>
      <p:ext uri="{BB962C8B-B14F-4D97-AF65-F5344CB8AC3E}">
        <p14:creationId xmlns:p14="http://schemas.microsoft.com/office/powerpoint/2010/main" val="4016172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841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9C9D77-DD77-4D27-9CE6-7DCF8ED9B8B3}"/>
              </a:ext>
            </a:extLst>
          </p:cNvPr>
          <p:cNvSpPr txBox="1"/>
          <p:nvPr/>
        </p:nvSpPr>
        <p:spPr>
          <a:xfrm>
            <a:off x="0" y="0"/>
            <a:ext cx="9144000" cy="584775"/>
          </a:xfrm>
          <a:prstGeom prst="rect">
            <a:avLst/>
          </a:prstGeom>
          <a:noFill/>
        </p:spPr>
        <p:txBody>
          <a:bodyPr wrap="square" rtlCol="0">
            <a:spAutoFit/>
          </a:bodyPr>
          <a:lstStyle/>
          <a:p>
            <a:r>
              <a:rPr lang="en-US" sz="3200" b="1" dirty="0"/>
              <a:t>*Spiritual contemplation and dependence on God. </a:t>
            </a:r>
          </a:p>
        </p:txBody>
      </p:sp>
      <p:sp>
        <p:nvSpPr>
          <p:cNvPr id="5" name="Rectangle 4">
            <a:extLst>
              <a:ext uri="{FF2B5EF4-FFF2-40B4-BE49-F238E27FC236}">
                <a16:creationId xmlns:a16="http://schemas.microsoft.com/office/drawing/2014/main" id="{D35E7280-089C-4F1A-A9EF-F4BC742FB75B}"/>
              </a:ext>
            </a:extLst>
          </p:cNvPr>
          <p:cNvSpPr/>
          <p:nvPr/>
        </p:nvSpPr>
        <p:spPr>
          <a:xfrm>
            <a:off x="0" y="584775"/>
            <a:ext cx="9144000" cy="6001643"/>
          </a:xfrm>
          <a:prstGeom prst="rect">
            <a:avLst/>
          </a:prstGeom>
        </p:spPr>
        <p:txBody>
          <a:bodyPr wrap="square">
            <a:spAutoFit/>
          </a:bodyPr>
          <a:lstStyle/>
          <a:p>
            <a:r>
              <a:rPr lang="en-US" sz="3200" b="1" baseline="30000" dirty="0"/>
              <a:t>21 </a:t>
            </a:r>
            <a:r>
              <a:rPr lang="en-US" sz="3200" dirty="0"/>
              <a:t>Then I proclaimed a </a:t>
            </a:r>
            <a:r>
              <a:rPr lang="en-US" sz="3200" b="1" dirty="0">
                <a:solidFill>
                  <a:srgbClr val="0070C0"/>
                </a:solidFill>
              </a:rPr>
              <a:t>fast</a:t>
            </a:r>
            <a:r>
              <a:rPr lang="en-US" sz="3200" dirty="0"/>
              <a:t> there at the river of </a:t>
            </a:r>
            <a:r>
              <a:rPr lang="en-US" sz="3200" dirty="0" err="1"/>
              <a:t>Ahava</a:t>
            </a:r>
            <a:r>
              <a:rPr lang="en-US" sz="3200" dirty="0"/>
              <a:t>, that </a:t>
            </a:r>
            <a:r>
              <a:rPr lang="en-US" sz="3200" u="sng" dirty="0"/>
              <a:t>we might humble ourselves before our God to seek from Him a safe journey for us</a:t>
            </a:r>
            <a:r>
              <a:rPr lang="en-US" sz="3200" dirty="0"/>
              <a:t>, our little ones, and all our possessions. </a:t>
            </a:r>
            <a:r>
              <a:rPr lang="en-US" sz="3200" b="1" baseline="30000" dirty="0"/>
              <a:t>22 </a:t>
            </a:r>
            <a:r>
              <a:rPr lang="en-US" sz="3200" dirty="0"/>
              <a:t>For I was ashamed to request from the king troops and horsemen to protect us from the enemy on the way, because we had said to the king, “The hand of our God is favorably disposed to all those who seek Him, but His power and His anger are against all those who forsake Him.” </a:t>
            </a:r>
            <a:r>
              <a:rPr lang="en-US" sz="3200" b="1" baseline="30000" dirty="0"/>
              <a:t>23 </a:t>
            </a:r>
            <a:r>
              <a:rPr lang="en-US" sz="3200" dirty="0"/>
              <a:t>So </a:t>
            </a:r>
            <a:r>
              <a:rPr lang="en-US" sz="3200" b="1" dirty="0">
                <a:solidFill>
                  <a:srgbClr val="0070C0"/>
                </a:solidFill>
              </a:rPr>
              <a:t>we fasted and sought our God concerning this matter, and He listened to our entreaty</a:t>
            </a:r>
            <a:r>
              <a:rPr lang="en-US" sz="3200" dirty="0"/>
              <a:t>.																			</a:t>
            </a:r>
            <a:r>
              <a:rPr lang="en-US" sz="3200" i="1" dirty="0"/>
              <a:t>Ezra 8:21-23</a:t>
            </a:r>
          </a:p>
        </p:txBody>
      </p:sp>
    </p:spTree>
    <p:extLst>
      <p:ext uri="{BB962C8B-B14F-4D97-AF65-F5344CB8AC3E}">
        <p14:creationId xmlns:p14="http://schemas.microsoft.com/office/powerpoint/2010/main" val="34619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9C9D77-DD77-4D27-9CE6-7DCF8ED9B8B3}"/>
              </a:ext>
            </a:extLst>
          </p:cNvPr>
          <p:cNvSpPr txBox="1"/>
          <p:nvPr/>
        </p:nvSpPr>
        <p:spPr>
          <a:xfrm>
            <a:off x="0" y="0"/>
            <a:ext cx="9144000" cy="584775"/>
          </a:xfrm>
          <a:prstGeom prst="rect">
            <a:avLst/>
          </a:prstGeom>
          <a:noFill/>
        </p:spPr>
        <p:txBody>
          <a:bodyPr wrap="square" rtlCol="0">
            <a:spAutoFit/>
          </a:bodyPr>
          <a:lstStyle/>
          <a:p>
            <a:r>
              <a:rPr lang="en-US" sz="3200" b="1" dirty="0"/>
              <a:t>*Spiritual contemplation and dependence on God. </a:t>
            </a:r>
          </a:p>
        </p:txBody>
      </p:sp>
      <p:sp>
        <p:nvSpPr>
          <p:cNvPr id="5" name="Rectangle 4">
            <a:extLst>
              <a:ext uri="{FF2B5EF4-FFF2-40B4-BE49-F238E27FC236}">
                <a16:creationId xmlns:a16="http://schemas.microsoft.com/office/drawing/2014/main" id="{D35E7280-089C-4F1A-A9EF-F4BC742FB75B}"/>
              </a:ext>
            </a:extLst>
          </p:cNvPr>
          <p:cNvSpPr/>
          <p:nvPr/>
        </p:nvSpPr>
        <p:spPr>
          <a:xfrm>
            <a:off x="0" y="492010"/>
            <a:ext cx="9144000" cy="6494085"/>
          </a:xfrm>
          <a:prstGeom prst="rect">
            <a:avLst/>
          </a:prstGeom>
        </p:spPr>
        <p:txBody>
          <a:bodyPr wrap="square">
            <a:spAutoFit/>
          </a:bodyPr>
          <a:lstStyle/>
          <a:p>
            <a:r>
              <a:rPr lang="en-US" sz="3200" b="1" baseline="30000" dirty="0"/>
              <a:t>4 </a:t>
            </a:r>
            <a:r>
              <a:rPr lang="en-US" sz="3200" dirty="0"/>
              <a:t>When I heard these words, I sat down and wept and mourned for days; and </a:t>
            </a:r>
            <a:r>
              <a:rPr lang="en-US" sz="3200" u="sng" dirty="0"/>
              <a:t>I was </a:t>
            </a:r>
            <a:r>
              <a:rPr lang="en-US" sz="3200" b="1" u="sng" dirty="0">
                <a:solidFill>
                  <a:srgbClr val="0070C0"/>
                </a:solidFill>
              </a:rPr>
              <a:t>fasting</a:t>
            </a:r>
            <a:r>
              <a:rPr lang="en-US" sz="3200" dirty="0"/>
              <a:t> and praying before the God of heaven. </a:t>
            </a:r>
            <a:r>
              <a:rPr lang="en-US" sz="3200" b="1" baseline="30000" dirty="0"/>
              <a:t>5 </a:t>
            </a:r>
            <a:r>
              <a:rPr lang="en-US" sz="3200" dirty="0"/>
              <a:t>I said, “I beseech You, O </a:t>
            </a:r>
            <a:r>
              <a:rPr lang="en-US" sz="3200" cap="small" dirty="0"/>
              <a:t>Lord</a:t>
            </a:r>
            <a:r>
              <a:rPr lang="en-US" sz="3200" dirty="0"/>
              <a:t> God of heaven, the great and awesome God, who preserves the covenant and lovingkindness for those who love Him and keep His commandments, </a:t>
            </a:r>
            <a:r>
              <a:rPr lang="en-US" sz="3200" b="1" baseline="30000" dirty="0"/>
              <a:t>6 </a:t>
            </a:r>
            <a:r>
              <a:rPr lang="en-US" sz="3200" dirty="0"/>
              <a:t>let Your ear now be attentive and Your eyes open to hear the prayer of Your servant which I am praying before You now, day and night, on behalf of the sons of Israel Your servants, confessing the sins of the sons of Israel which we have sinned against You; I and my father’s house have sinned.																							</a:t>
            </a:r>
            <a:r>
              <a:rPr lang="en-US" sz="3200" i="1" dirty="0"/>
              <a:t>Nehemiah 1:4-6</a:t>
            </a:r>
          </a:p>
        </p:txBody>
      </p:sp>
    </p:spTree>
    <p:extLst>
      <p:ext uri="{BB962C8B-B14F-4D97-AF65-F5344CB8AC3E}">
        <p14:creationId xmlns:p14="http://schemas.microsoft.com/office/powerpoint/2010/main" val="2820172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9C9D77-DD77-4D27-9CE6-7DCF8ED9B8B3}"/>
              </a:ext>
            </a:extLst>
          </p:cNvPr>
          <p:cNvSpPr txBox="1"/>
          <p:nvPr/>
        </p:nvSpPr>
        <p:spPr>
          <a:xfrm>
            <a:off x="0" y="0"/>
            <a:ext cx="9144000" cy="584775"/>
          </a:xfrm>
          <a:prstGeom prst="rect">
            <a:avLst/>
          </a:prstGeom>
          <a:noFill/>
        </p:spPr>
        <p:txBody>
          <a:bodyPr wrap="square" rtlCol="0">
            <a:spAutoFit/>
          </a:bodyPr>
          <a:lstStyle/>
          <a:p>
            <a:r>
              <a:rPr lang="en-US" sz="3200" b="1" dirty="0"/>
              <a:t>*Spiritual contemplation and dependence on God. </a:t>
            </a:r>
          </a:p>
        </p:txBody>
      </p:sp>
      <p:sp>
        <p:nvSpPr>
          <p:cNvPr id="5" name="Rectangle 4">
            <a:extLst>
              <a:ext uri="{FF2B5EF4-FFF2-40B4-BE49-F238E27FC236}">
                <a16:creationId xmlns:a16="http://schemas.microsoft.com/office/drawing/2014/main" id="{D35E7280-089C-4F1A-A9EF-F4BC742FB75B}"/>
              </a:ext>
            </a:extLst>
          </p:cNvPr>
          <p:cNvSpPr/>
          <p:nvPr/>
        </p:nvSpPr>
        <p:spPr>
          <a:xfrm>
            <a:off x="0" y="823314"/>
            <a:ext cx="9144000" cy="5016758"/>
          </a:xfrm>
          <a:prstGeom prst="rect">
            <a:avLst/>
          </a:prstGeom>
        </p:spPr>
        <p:txBody>
          <a:bodyPr wrap="square">
            <a:spAutoFit/>
          </a:bodyPr>
          <a:lstStyle/>
          <a:p>
            <a:r>
              <a:rPr lang="en-US" sz="3200" b="1" baseline="30000" dirty="0"/>
              <a:t>27 </a:t>
            </a:r>
            <a:r>
              <a:rPr lang="en-US" sz="3200" dirty="0"/>
              <a:t>It came about when Ahab heard these words, that he tore his clothes and put on sackcloth and </a:t>
            </a:r>
            <a:r>
              <a:rPr lang="en-US" sz="3200" b="1" dirty="0">
                <a:solidFill>
                  <a:srgbClr val="0070C0"/>
                </a:solidFill>
              </a:rPr>
              <a:t>fasted</a:t>
            </a:r>
            <a:r>
              <a:rPr lang="en-US" sz="3200" dirty="0"/>
              <a:t>, and he lay in sackcloth and went about despondently. </a:t>
            </a:r>
            <a:r>
              <a:rPr lang="en-US" sz="3200" b="1" baseline="30000" dirty="0"/>
              <a:t>28 </a:t>
            </a:r>
            <a:r>
              <a:rPr lang="en-US" sz="3200" dirty="0"/>
              <a:t>Then the word of the </a:t>
            </a:r>
            <a:r>
              <a:rPr lang="en-US" sz="3200" cap="small" dirty="0"/>
              <a:t>Lord</a:t>
            </a:r>
            <a:r>
              <a:rPr lang="en-US" sz="3200" dirty="0"/>
              <a:t> came to Elijah the </a:t>
            </a:r>
            <a:r>
              <a:rPr lang="en-US" sz="3200" dirty="0" err="1"/>
              <a:t>Tishbite</a:t>
            </a:r>
            <a:r>
              <a:rPr lang="en-US" sz="3200" dirty="0"/>
              <a:t>, saying, </a:t>
            </a:r>
            <a:r>
              <a:rPr lang="en-US" sz="3200" b="1" baseline="30000" dirty="0"/>
              <a:t>29 </a:t>
            </a:r>
            <a:r>
              <a:rPr lang="en-US" sz="3200" dirty="0"/>
              <a:t>“Do you see how </a:t>
            </a:r>
            <a:r>
              <a:rPr lang="en-US" sz="3200" u="sng" dirty="0"/>
              <a:t>Ahab has humbled himself before Me</a:t>
            </a:r>
            <a:r>
              <a:rPr lang="en-US" sz="3200" dirty="0"/>
              <a:t>? Because he has humbled himself before Me, I will not bring the evil in his days, but I will bring the evil upon his house in his son’s days.”																												</a:t>
            </a:r>
            <a:r>
              <a:rPr lang="en-US" sz="3200" i="1" dirty="0"/>
              <a:t>1 Kings 21:27-29</a:t>
            </a:r>
          </a:p>
        </p:txBody>
      </p:sp>
    </p:spTree>
    <p:extLst>
      <p:ext uri="{BB962C8B-B14F-4D97-AF65-F5344CB8AC3E}">
        <p14:creationId xmlns:p14="http://schemas.microsoft.com/office/powerpoint/2010/main" val="4186503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9C9D77-DD77-4D27-9CE6-7DCF8ED9B8B3}"/>
              </a:ext>
            </a:extLst>
          </p:cNvPr>
          <p:cNvSpPr txBox="1"/>
          <p:nvPr/>
        </p:nvSpPr>
        <p:spPr>
          <a:xfrm>
            <a:off x="0" y="0"/>
            <a:ext cx="9144000" cy="584775"/>
          </a:xfrm>
          <a:prstGeom prst="rect">
            <a:avLst/>
          </a:prstGeom>
          <a:noFill/>
        </p:spPr>
        <p:txBody>
          <a:bodyPr wrap="square" rtlCol="0">
            <a:spAutoFit/>
          </a:bodyPr>
          <a:lstStyle/>
          <a:p>
            <a:r>
              <a:rPr lang="en-US" sz="3200" b="1" dirty="0"/>
              <a:t>*Spiritual contemplation and dependence on God. </a:t>
            </a:r>
          </a:p>
        </p:txBody>
      </p:sp>
      <p:sp>
        <p:nvSpPr>
          <p:cNvPr id="5" name="Rectangle 4">
            <a:extLst>
              <a:ext uri="{FF2B5EF4-FFF2-40B4-BE49-F238E27FC236}">
                <a16:creationId xmlns:a16="http://schemas.microsoft.com/office/drawing/2014/main" id="{D35E7280-089C-4F1A-A9EF-F4BC742FB75B}"/>
              </a:ext>
            </a:extLst>
          </p:cNvPr>
          <p:cNvSpPr/>
          <p:nvPr/>
        </p:nvSpPr>
        <p:spPr>
          <a:xfrm>
            <a:off x="119269" y="874455"/>
            <a:ext cx="9144000" cy="2554545"/>
          </a:xfrm>
          <a:prstGeom prst="rect">
            <a:avLst/>
          </a:prstGeom>
        </p:spPr>
        <p:txBody>
          <a:bodyPr wrap="square">
            <a:spAutoFit/>
          </a:bodyPr>
          <a:lstStyle/>
          <a:p>
            <a:r>
              <a:rPr lang="en-US" sz="3200" dirty="0"/>
              <a:t>…Then the </a:t>
            </a:r>
            <a:r>
              <a:rPr lang="en-US" sz="3200" cap="small" dirty="0"/>
              <a:t>Lord</a:t>
            </a:r>
            <a:r>
              <a:rPr lang="en-US" sz="3200" dirty="0"/>
              <a:t> struck the child that Uriah’s widow bore to David, so that he was very sick. </a:t>
            </a:r>
            <a:r>
              <a:rPr lang="en-US" sz="3200" b="1" baseline="30000" dirty="0"/>
              <a:t>16 </a:t>
            </a:r>
            <a:r>
              <a:rPr lang="en-US" sz="3200" u="sng" dirty="0"/>
              <a:t>David therefore inquired of God for the child</a:t>
            </a:r>
            <a:r>
              <a:rPr lang="en-US" sz="3200" dirty="0"/>
              <a:t>; and David </a:t>
            </a:r>
            <a:r>
              <a:rPr lang="en-US" sz="3200" b="1" dirty="0">
                <a:solidFill>
                  <a:srgbClr val="0070C0"/>
                </a:solidFill>
              </a:rPr>
              <a:t>fasted</a:t>
            </a:r>
            <a:r>
              <a:rPr lang="en-US" sz="3200" dirty="0"/>
              <a:t> and went and lay all night on the ground.														</a:t>
            </a:r>
            <a:r>
              <a:rPr lang="en-US" sz="3200" i="1" dirty="0"/>
              <a:t>2 Samuel 12:15-16</a:t>
            </a:r>
          </a:p>
        </p:txBody>
      </p:sp>
    </p:spTree>
    <p:extLst>
      <p:ext uri="{BB962C8B-B14F-4D97-AF65-F5344CB8AC3E}">
        <p14:creationId xmlns:p14="http://schemas.microsoft.com/office/powerpoint/2010/main" val="1017543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9C9D77-DD77-4D27-9CE6-7DCF8ED9B8B3}"/>
              </a:ext>
            </a:extLst>
          </p:cNvPr>
          <p:cNvSpPr txBox="1"/>
          <p:nvPr/>
        </p:nvSpPr>
        <p:spPr>
          <a:xfrm>
            <a:off x="0" y="0"/>
            <a:ext cx="9144000" cy="584775"/>
          </a:xfrm>
          <a:prstGeom prst="rect">
            <a:avLst/>
          </a:prstGeom>
          <a:noFill/>
        </p:spPr>
        <p:txBody>
          <a:bodyPr wrap="square" rtlCol="0">
            <a:spAutoFit/>
          </a:bodyPr>
          <a:lstStyle/>
          <a:p>
            <a:r>
              <a:rPr lang="en-US" sz="3200" b="1" dirty="0"/>
              <a:t>*Spiritual contemplation and dependence on God. </a:t>
            </a:r>
          </a:p>
        </p:txBody>
      </p:sp>
      <p:sp>
        <p:nvSpPr>
          <p:cNvPr id="5" name="Rectangle 4">
            <a:extLst>
              <a:ext uri="{FF2B5EF4-FFF2-40B4-BE49-F238E27FC236}">
                <a16:creationId xmlns:a16="http://schemas.microsoft.com/office/drawing/2014/main" id="{D35E7280-089C-4F1A-A9EF-F4BC742FB75B}"/>
              </a:ext>
            </a:extLst>
          </p:cNvPr>
          <p:cNvSpPr/>
          <p:nvPr/>
        </p:nvSpPr>
        <p:spPr>
          <a:xfrm>
            <a:off x="59634" y="920621"/>
            <a:ext cx="9024731" cy="5016758"/>
          </a:xfrm>
          <a:prstGeom prst="rect">
            <a:avLst/>
          </a:prstGeom>
        </p:spPr>
        <p:txBody>
          <a:bodyPr wrap="square">
            <a:spAutoFit/>
          </a:bodyPr>
          <a:lstStyle/>
          <a:p>
            <a:r>
              <a:rPr lang="en-US" sz="3200" b="1" baseline="30000" dirty="0"/>
              <a:t>3 </a:t>
            </a:r>
            <a:r>
              <a:rPr lang="en-US" sz="3200" dirty="0"/>
              <a:t>So </a:t>
            </a:r>
            <a:r>
              <a:rPr lang="en-US" sz="3200" u="sng" dirty="0"/>
              <a:t>I gave my attention to the Lord God to seek Him </a:t>
            </a:r>
            <a:r>
              <a:rPr lang="en-US" sz="3200" dirty="0"/>
              <a:t>by prayer and supplications, with </a:t>
            </a:r>
            <a:r>
              <a:rPr lang="en-US" sz="3200" b="1" dirty="0">
                <a:solidFill>
                  <a:srgbClr val="0070C0"/>
                </a:solidFill>
              </a:rPr>
              <a:t>fasting</a:t>
            </a:r>
            <a:r>
              <a:rPr lang="en-US" sz="3200" dirty="0"/>
              <a:t>, sackcloth and ashes. </a:t>
            </a:r>
            <a:r>
              <a:rPr lang="en-US" sz="3200" b="1" baseline="30000" dirty="0"/>
              <a:t>4 </a:t>
            </a:r>
            <a:r>
              <a:rPr lang="en-US" sz="3200" dirty="0"/>
              <a:t>I prayed to the </a:t>
            </a:r>
            <a:r>
              <a:rPr lang="en-US" sz="3200" cap="small" dirty="0"/>
              <a:t>Lord</a:t>
            </a:r>
            <a:r>
              <a:rPr lang="en-US" sz="3200" dirty="0"/>
              <a:t> my God and confessed and said, “Alas, O Lord, the great and awesome God, who keeps His covenant and lovingkindness for those who love Him and keep His commandments, </a:t>
            </a:r>
            <a:r>
              <a:rPr lang="en-US" sz="3200" b="1" baseline="30000" dirty="0"/>
              <a:t>5 </a:t>
            </a:r>
            <a:r>
              <a:rPr lang="en-US" sz="3200" dirty="0"/>
              <a:t>we have sinned, committed iniquity, acted wickedly and rebelled, even turning aside from Your commandments and ordinances.																</a:t>
            </a:r>
            <a:r>
              <a:rPr lang="en-US" sz="3200" i="1" dirty="0"/>
              <a:t>Daniel 9:3-5</a:t>
            </a:r>
          </a:p>
        </p:txBody>
      </p:sp>
    </p:spTree>
    <p:extLst>
      <p:ext uri="{BB962C8B-B14F-4D97-AF65-F5344CB8AC3E}">
        <p14:creationId xmlns:p14="http://schemas.microsoft.com/office/powerpoint/2010/main" val="3158118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ck in the middle of a watch&#10;&#10;Description automatically generated">
            <a:extLst>
              <a:ext uri="{FF2B5EF4-FFF2-40B4-BE49-F238E27FC236}">
                <a16:creationId xmlns:a16="http://schemas.microsoft.com/office/drawing/2014/main" id="{C5FD39F2-50C8-43F1-BAE3-6BECADED025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48774" y="4187687"/>
            <a:ext cx="2157613" cy="2670313"/>
          </a:xfrm>
          <a:prstGeom prst="rect">
            <a:avLst/>
          </a:prstGeom>
        </p:spPr>
      </p:pic>
      <p:sp>
        <p:nvSpPr>
          <p:cNvPr id="5" name="Rectangle 4">
            <a:extLst>
              <a:ext uri="{FF2B5EF4-FFF2-40B4-BE49-F238E27FC236}">
                <a16:creationId xmlns:a16="http://schemas.microsoft.com/office/drawing/2014/main" id="{AFC035D0-A712-455C-811D-335046580BC6}"/>
              </a:ext>
            </a:extLst>
          </p:cNvPr>
          <p:cNvSpPr/>
          <p:nvPr/>
        </p:nvSpPr>
        <p:spPr>
          <a:xfrm>
            <a:off x="0" y="244662"/>
            <a:ext cx="9037983" cy="2554545"/>
          </a:xfrm>
          <a:prstGeom prst="rect">
            <a:avLst/>
          </a:prstGeom>
        </p:spPr>
        <p:txBody>
          <a:bodyPr wrap="square">
            <a:spAutoFit/>
          </a:bodyPr>
          <a:lstStyle/>
          <a:p>
            <a:r>
              <a:rPr lang="en-US" sz="3200" dirty="0">
                <a:solidFill>
                  <a:srgbClr val="000000"/>
                </a:solidFill>
                <a:latin typeface="&amp;quot"/>
              </a:rPr>
              <a:t>They mourned and wept and </a:t>
            </a:r>
            <a:r>
              <a:rPr lang="en-US" sz="3200" b="1" dirty="0">
                <a:solidFill>
                  <a:srgbClr val="0070C0"/>
                </a:solidFill>
                <a:latin typeface="&amp;quot"/>
              </a:rPr>
              <a:t>fasted until evening </a:t>
            </a:r>
            <a:r>
              <a:rPr lang="en-US" sz="3200" dirty="0">
                <a:solidFill>
                  <a:srgbClr val="000000"/>
                </a:solidFill>
                <a:latin typeface="&amp;quot"/>
              </a:rPr>
              <a:t>for Saul and his son Jonathan and for the people of the </a:t>
            </a:r>
            <a:r>
              <a:rPr lang="en-US" sz="3200" cap="small" dirty="0">
                <a:solidFill>
                  <a:srgbClr val="000000"/>
                </a:solidFill>
                <a:latin typeface="&amp;quot"/>
              </a:rPr>
              <a:t>Lord</a:t>
            </a:r>
            <a:r>
              <a:rPr lang="en-US" sz="3200" dirty="0">
                <a:solidFill>
                  <a:srgbClr val="000000"/>
                </a:solidFill>
                <a:latin typeface="&amp;quot"/>
              </a:rPr>
              <a:t> and the house of Israel, because they had fallen by the sword.</a:t>
            </a:r>
            <a:r>
              <a:rPr lang="en-US" sz="3200" dirty="0">
                <a:solidFill>
                  <a:srgbClr val="000000"/>
                </a:solidFill>
                <a:latin typeface="Helvetica Neue"/>
              </a:rPr>
              <a:t> </a:t>
            </a:r>
          </a:p>
          <a:p>
            <a:r>
              <a:rPr lang="en-US" sz="3200" dirty="0">
                <a:solidFill>
                  <a:srgbClr val="000000"/>
                </a:solidFill>
                <a:latin typeface="Helvetica Neue"/>
              </a:rPr>
              <a:t>													</a:t>
            </a:r>
            <a:r>
              <a:rPr lang="en-US" sz="3200" i="1" dirty="0">
                <a:solidFill>
                  <a:srgbClr val="000000"/>
                </a:solidFill>
                <a:latin typeface="Helvetica Neue"/>
              </a:rPr>
              <a:t>2 Samuel 1:12</a:t>
            </a:r>
            <a:endParaRPr lang="en-US" sz="3200" i="1" dirty="0"/>
          </a:p>
        </p:txBody>
      </p:sp>
    </p:spTree>
    <p:extLst>
      <p:ext uri="{BB962C8B-B14F-4D97-AF65-F5344CB8AC3E}">
        <p14:creationId xmlns:p14="http://schemas.microsoft.com/office/powerpoint/2010/main" val="769226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ck in the middle of a watch&#10;&#10;Description automatically generated">
            <a:extLst>
              <a:ext uri="{FF2B5EF4-FFF2-40B4-BE49-F238E27FC236}">
                <a16:creationId xmlns:a16="http://schemas.microsoft.com/office/drawing/2014/main" id="{C5FD39F2-50C8-43F1-BAE3-6BECADED025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48774" y="4187687"/>
            <a:ext cx="2157613" cy="2670313"/>
          </a:xfrm>
          <a:prstGeom prst="rect">
            <a:avLst/>
          </a:prstGeom>
        </p:spPr>
      </p:pic>
      <p:sp>
        <p:nvSpPr>
          <p:cNvPr id="5" name="Rectangle 4">
            <a:extLst>
              <a:ext uri="{FF2B5EF4-FFF2-40B4-BE49-F238E27FC236}">
                <a16:creationId xmlns:a16="http://schemas.microsoft.com/office/drawing/2014/main" id="{AFC035D0-A712-455C-811D-335046580BC6}"/>
              </a:ext>
            </a:extLst>
          </p:cNvPr>
          <p:cNvSpPr/>
          <p:nvPr/>
        </p:nvSpPr>
        <p:spPr>
          <a:xfrm>
            <a:off x="0" y="244662"/>
            <a:ext cx="9037983" cy="3539430"/>
          </a:xfrm>
          <a:prstGeom prst="rect">
            <a:avLst/>
          </a:prstGeom>
        </p:spPr>
        <p:txBody>
          <a:bodyPr wrap="square">
            <a:spAutoFit/>
          </a:bodyPr>
          <a:lstStyle/>
          <a:p>
            <a:r>
              <a:rPr lang="en-US" sz="3200" b="1" baseline="30000" dirty="0"/>
              <a:t>15 </a:t>
            </a:r>
            <a:r>
              <a:rPr lang="en-US" sz="3200" dirty="0"/>
              <a:t>Then Esther told them to reply to Mordecai, </a:t>
            </a:r>
            <a:r>
              <a:rPr lang="en-US" sz="3200" b="1" baseline="30000" dirty="0"/>
              <a:t>16 </a:t>
            </a:r>
            <a:r>
              <a:rPr lang="en-US" sz="3200" dirty="0"/>
              <a:t>“Go, assemble all the Jews who are found in Susa, and </a:t>
            </a:r>
            <a:r>
              <a:rPr lang="en-US" sz="3200" b="1" dirty="0">
                <a:solidFill>
                  <a:srgbClr val="0070C0"/>
                </a:solidFill>
              </a:rPr>
              <a:t>fast for me</a:t>
            </a:r>
            <a:r>
              <a:rPr lang="en-US" sz="3200" dirty="0"/>
              <a:t>; </a:t>
            </a:r>
            <a:r>
              <a:rPr lang="en-US" sz="3200" u="sng" dirty="0"/>
              <a:t>do not eat or drink for three days</a:t>
            </a:r>
            <a:r>
              <a:rPr lang="en-US" sz="3200" dirty="0"/>
              <a:t>, night or day. </a:t>
            </a:r>
            <a:r>
              <a:rPr lang="en-US" sz="3200" b="1" dirty="0"/>
              <a:t>I and my maidens also will fast </a:t>
            </a:r>
            <a:r>
              <a:rPr lang="en-US" sz="3200" dirty="0"/>
              <a:t>in the same way. And thus I will go in to the king, which is not according to the law; and if I perish, I perish.” </a:t>
            </a:r>
          </a:p>
          <a:p>
            <a:r>
              <a:rPr lang="en-US" sz="3200" dirty="0">
                <a:solidFill>
                  <a:srgbClr val="000000"/>
                </a:solidFill>
              </a:rPr>
              <a:t>													</a:t>
            </a:r>
            <a:r>
              <a:rPr lang="en-US" sz="3200" i="1" dirty="0">
                <a:solidFill>
                  <a:srgbClr val="000000"/>
                </a:solidFill>
              </a:rPr>
              <a:t>Esther 4:15-16</a:t>
            </a:r>
            <a:endParaRPr lang="en-US" sz="3200" i="1" dirty="0"/>
          </a:p>
        </p:txBody>
      </p:sp>
    </p:spTree>
    <p:extLst>
      <p:ext uri="{BB962C8B-B14F-4D97-AF65-F5344CB8AC3E}">
        <p14:creationId xmlns:p14="http://schemas.microsoft.com/office/powerpoint/2010/main" val="300535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ck in the middle of a watch&#10;&#10;Description automatically generated">
            <a:extLst>
              <a:ext uri="{FF2B5EF4-FFF2-40B4-BE49-F238E27FC236}">
                <a16:creationId xmlns:a16="http://schemas.microsoft.com/office/drawing/2014/main" id="{C5FD39F2-50C8-43F1-BAE3-6BECADED025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48774" y="4187687"/>
            <a:ext cx="2157613" cy="2670313"/>
          </a:xfrm>
          <a:prstGeom prst="rect">
            <a:avLst/>
          </a:prstGeom>
        </p:spPr>
      </p:pic>
      <p:sp>
        <p:nvSpPr>
          <p:cNvPr id="5" name="Rectangle 4">
            <a:extLst>
              <a:ext uri="{FF2B5EF4-FFF2-40B4-BE49-F238E27FC236}">
                <a16:creationId xmlns:a16="http://schemas.microsoft.com/office/drawing/2014/main" id="{AFC035D0-A712-455C-811D-335046580BC6}"/>
              </a:ext>
            </a:extLst>
          </p:cNvPr>
          <p:cNvSpPr/>
          <p:nvPr/>
        </p:nvSpPr>
        <p:spPr>
          <a:xfrm>
            <a:off x="0" y="244662"/>
            <a:ext cx="9144000" cy="3046988"/>
          </a:xfrm>
          <a:prstGeom prst="rect">
            <a:avLst/>
          </a:prstGeom>
        </p:spPr>
        <p:txBody>
          <a:bodyPr wrap="square">
            <a:spAutoFit/>
          </a:bodyPr>
          <a:lstStyle/>
          <a:p>
            <a:r>
              <a:rPr lang="en-US" sz="3200" b="1" baseline="30000" dirty="0"/>
              <a:t>11 </a:t>
            </a:r>
            <a:r>
              <a:rPr lang="en-US" sz="3200" dirty="0"/>
              <a:t>When all </a:t>
            </a:r>
            <a:r>
              <a:rPr lang="en-US" sz="3200" dirty="0" err="1"/>
              <a:t>Jabesh-gilead</a:t>
            </a:r>
            <a:r>
              <a:rPr lang="en-US" sz="3200" dirty="0"/>
              <a:t> heard all that the Philistines had done to Saul, </a:t>
            </a:r>
            <a:r>
              <a:rPr lang="en-US" sz="3200" b="1" baseline="30000" dirty="0"/>
              <a:t>12 </a:t>
            </a:r>
            <a:r>
              <a:rPr lang="en-US" sz="3200" dirty="0"/>
              <a:t>all the valiant men arose and took away the body of Saul and the bodies of his sons and brought them to </a:t>
            </a:r>
            <a:r>
              <a:rPr lang="en-US" sz="3200" dirty="0" err="1"/>
              <a:t>Jabesh</a:t>
            </a:r>
            <a:r>
              <a:rPr lang="en-US" sz="3200" dirty="0"/>
              <a:t>, and they buried their bones under the oak in </a:t>
            </a:r>
            <a:r>
              <a:rPr lang="en-US" sz="3200" dirty="0" err="1"/>
              <a:t>Jabesh</a:t>
            </a:r>
            <a:r>
              <a:rPr lang="en-US" sz="3200" dirty="0"/>
              <a:t>, and </a:t>
            </a:r>
            <a:r>
              <a:rPr lang="en-US" sz="3200" b="1" dirty="0">
                <a:solidFill>
                  <a:srgbClr val="0070C0"/>
                </a:solidFill>
              </a:rPr>
              <a:t>fasted seven days</a:t>
            </a:r>
            <a:r>
              <a:rPr lang="en-US" sz="3200" dirty="0">
                <a:solidFill>
                  <a:srgbClr val="000000"/>
                </a:solidFill>
              </a:rPr>
              <a:t>													</a:t>
            </a:r>
            <a:r>
              <a:rPr lang="en-US" sz="3200" i="1" dirty="0">
                <a:solidFill>
                  <a:srgbClr val="000000"/>
                </a:solidFill>
              </a:rPr>
              <a:t>1 Chronicles 10:11-12</a:t>
            </a:r>
            <a:endParaRPr lang="en-US" sz="3200" i="1" dirty="0"/>
          </a:p>
        </p:txBody>
      </p:sp>
    </p:spTree>
    <p:extLst>
      <p:ext uri="{BB962C8B-B14F-4D97-AF65-F5344CB8AC3E}">
        <p14:creationId xmlns:p14="http://schemas.microsoft.com/office/powerpoint/2010/main" val="285469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FC035D0-A712-455C-811D-335046580BC6}"/>
              </a:ext>
            </a:extLst>
          </p:cNvPr>
          <p:cNvSpPr/>
          <p:nvPr/>
        </p:nvSpPr>
        <p:spPr>
          <a:xfrm>
            <a:off x="0" y="181957"/>
            <a:ext cx="9144000" cy="6494085"/>
          </a:xfrm>
          <a:prstGeom prst="rect">
            <a:avLst/>
          </a:prstGeom>
        </p:spPr>
        <p:txBody>
          <a:bodyPr wrap="square">
            <a:spAutoFit/>
          </a:bodyPr>
          <a:lstStyle/>
          <a:p>
            <a:r>
              <a:rPr lang="en-US" sz="3200" b="1" baseline="30000" dirty="0"/>
              <a:t>3 </a:t>
            </a:r>
            <a:r>
              <a:rPr lang="en-US" sz="3200" dirty="0"/>
              <a:t>‘Why have we fasted and You do not see?</a:t>
            </a:r>
            <a:br>
              <a:rPr lang="en-US" sz="3200" dirty="0"/>
            </a:br>
            <a:r>
              <a:rPr lang="en-US" sz="3200" dirty="0"/>
              <a:t>Why have we humbled ourselves and You do not notice?</a:t>
            </a:r>
            <a:r>
              <a:rPr lang="en-US" sz="3200" dirty="0">
                <a:solidFill>
                  <a:srgbClr val="000000"/>
                </a:solidFill>
              </a:rPr>
              <a:t>	…											</a:t>
            </a:r>
          </a:p>
          <a:p>
            <a:r>
              <a:rPr lang="en-US" sz="3200" b="1" baseline="30000" dirty="0"/>
              <a:t>6 </a:t>
            </a:r>
            <a:r>
              <a:rPr lang="en-US" sz="3200" dirty="0"/>
              <a:t>“Is this not the fast which I choose,</a:t>
            </a:r>
            <a:br>
              <a:rPr lang="en-US" sz="3200" dirty="0"/>
            </a:br>
            <a:r>
              <a:rPr lang="en-US" sz="3200" dirty="0"/>
              <a:t>To loosen the bonds of wickedness,</a:t>
            </a:r>
            <a:br>
              <a:rPr lang="en-US" sz="3200" dirty="0"/>
            </a:br>
            <a:r>
              <a:rPr lang="en-US" sz="3200" dirty="0"/>
              <a:t>To undo the bands of the yoke,</a:t>
            </a:r>
            <a:br>
              <a:rPr lang="en-US" sz="3200" dirty="0"/>
            </a:br>
            <a:r>
              <a:rPr lang="en-US" sz="3200" dirty="0"/>
              <a:t>And to let the oppressed go free</a:t>
            </a:r>
            <a:br>
              <a:rPr lang="en-US" sz="3200" dirty="0"/>
            </a:br>
            <a:r>
              <a:rPr lang="en-US" sz="3200" dirty="0"/>
              <a:t>And break every yoke?</a:t>
            </a:r>
            <a:br>
              <a:rPr lang="en-US" sz="3200" dirty="0"/>
            </a:br>
            <a:r>
              <a:rPr lang="en-US" sz="3200" b="1" baseline="30000" dirty="0"/>
              <a:t>7 </a:t>
            </a:r>
            <a:r>
              <a:rPr lang="en-US" sz="3200" dirty="0"/>
              <a:t>“Is it not to divide your bread with the hungry</a:t>
            </a:r>
            <a:br>
              <a:rPr lang="en-US" sz="3200" dirty="0"/>
            </a:br>
            <a:r>
              <a:rPr lang="en-US" sz="3200" dirty="0"/>
              <a:t>And bring the homeless poor into the house;</a:t>
            </a:r>
            <a:br>
              <a:rPr lang="en-US" sz="3200" dirty="0"/>
            </a:br>
            <a:r>
              <a:rPr lang="en-US" sz="3200" dirty="0"/>
              <a:t>When you see the naked, to cover him;</a:t>
            </a:r>
            <a:br>
              <a:rPr lang="en-US" sz="3200" dirty="0"/>
            </a:br>
            <a:r>
              <a:rPr lang="en-US" sz="3200" dirty="0"/>
              <a:t>And not to hide yourself from your own flesh?</a:t>
            </a:r>
            <a:endParaRPr lang="en-US" sz="3200" i="1" dirty="0">
              <a:solidFill>
                <a:srgbClr val="000000"/>
              </a:solidFill>
            </a:endParaRPr>
          </a:p>
          <a:p>
            <a:r>
              <a:rPr lang="en-US" sz="3200" i="1" dirty="0">
                <a:solidFill>
                  <a:srgbClr val="000000"/>
                </a:solidFill>
              </a:rPr>
              <a:t>													Isaiah 58:3, 6-7</a:t>
            </a:r>
            <a:endParaRPr lang="en-US" sz="3200" i="1" dirty="0"/>
          </a:p>
        </p:txBody>
      </p:sp>
    </p:spTree>
    <p:extLst>
      <p:ext uri="{BB962C8B-B14F-4D97-AF65-F5344CB8AC3E}">
        <p14:creationId xmlns:p14="http://schemas.microsoft.com/office/powerpoint/2010/main" val="2006062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FC035D0-A712-455C-811D-335046580BC6}"/>
              </a:ext>
            </a:extLst>
          </p:cNvPr>
          <p:cNvSpPr/>
          <p:nvPr/>
        </p:nvSpPr>
        <p:spPr>
          <a:xfrm>
            <a:off x="0" y="181957"/>
            <a:ext cx="9144000" cy="5509200"/>
          </a:xfrm>
          <a:prstGeom prst="rect">
            <a:avLst/>
          </a:prstGeom>
        </p:spPr>
        <p:txBody>
          <a:bodyPr wrap="square">
            <a:spAutoFit/>
          </a:bodyPr>
          <a:lstStyle/>
          <a:p>
            <a:r>
              <a:rPr lang="en-US" sz="3200" b="1" baseline="30000" dirty="0"/>
              <a:t>5 </a:t>
            </a:r>
            <a:r>
              <a:rPr lang="en-US" sz="3200" dirty="0"/>
              <a:t>“Say to all the people of the land and to the priests, ‘When you fasted and mourned in the fifth and seventh months these seventy years, was it actually for Me that you fasted? …</a:t>
            </a:r>
            <a:r>
              <a:rPr lang="en-US" sz="3200" b="1" baseline="30000" dirty="0"/>
              <a:t> 8 </a:t>
            </a:r>
            <a:r>
              <a:rPr lang="en-US" sz="3200" dirty="0"/>
              <a:t>Then the word of the </a:t>
            </a:r>
            <a:r>
              <a:rPr lang="en-US" sz="3200" cap="small" dirty="0"/>
              <a:t>Lord</a:t>
            </a:r>
            <a:r>
              <a:rPr lang="en-US" sz="3200" dirty="0"/>
              <a:t> came to Zechariah saying, </a:t>
            </a:r>
            <a:r>
              <a:rPr lang="en-US" sz="3200" b="1" baseline="30000" dirty="0"/>
              <a:t>9 </a:t>
            </a:r>
            <a:r>
              <a:rPr lang="en-US" sz="3200" dirty="0"/>
              <a:t>“Thus has the </a:t>
            </a:r>
            <a:r>
              <a:rPr lang="en-US" sz="3200" cap="small" dirty="0"/>
              <a:t>Lord</a:t>
            </a:r>
            <a:r>
              <a:rPr lang="en-US" sz="3200" dirty="0"/>
              <a:t> of hosts said, ‘Dispense true justice and practice kindness and compassion each to his brother; </a:t>
            </a:r>
            <a:r>
              <a:rPr lang="en-US" sz="3200" b="1" baseline="30000" dirty="0"/>
              <a:t>10 </a:t>
            </a:r>
            <a:r>
              <a:rPr lang="en-US" sz="3200" dirty="0"/>
              <a:t>and do not oppress the widow or the orphan, the stranger or the poor; and do not devise evil in your hearts against one another.’</a:t>
            </a:r>
          </a:p>
          <a:p>
            <a:r>
              <a:rPr lang="en-US" sz="3200" i="1" dirty="0"/>
              <a:t>												Zechariah 7:5, 8-10</a:t>
            </a:r>
          </a:p>
        </p:txBody>
      </p:sp>
    </p:spTree>
    <p:extLst>
      <p:ext uri="{BB962C8B-B14F-4D97-AF65-F5344CB8AC3E}">
        <p14:creationId xmlns:p14="http://schemas.microsoft.com/office/powerpoint/2010/main" val="226543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 y="2198896"/>
            <a:ext cx="4386470" cy="646331"/>
          </a:xfrm>
          <a:prstGeom prst="rect">
            <a:avLst/>
          </a:prstGeom>
          <a:noFill/>
        </p:spPr>
        <p:txBody>
          <a:bodyPr wrap="square" rtlCol="0">
            <a:spAutoFit/>
          </a:bodyPr>
          <a:lstStyle/>
          <a:p>
            <a:r>
              <a:rPr lang="en-US" sz="3600" b="1" dirty="0"/>
              <a:t>The Disciples’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4386469" y="-1"/>
            <a:ext cx="2729947" cy="5044127"/>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844209" y="212035"/>
            <a:ext cx="3154017" cy="4832092"/>
          </a:xfrm>
          <a:prstGeom prst="rect">
            <a:avLst/>
          </a:prstGeom>
          <a:noFill/>
        </p:spPr>
        <p:txBody>
          <a:bodyPr wrap="square" rtlCol="0">
            <a:spAutoFit/>
          </a:bodyPr>
          <a:lstStyle/>
          <a:p>
            <a:pPr marL="342900" indent="-342900">
              <a:buAutoNum type="arabicPeriod"/>
            </a:pPr>
            <a:r>
              <a:rPr lang="en-US" sz="2800" dirty="0"/>
              <a:t>Poor in spirit</a:t>
            </a:r>
          </a:p>
          <a:p>
            <a:pPr marL="342900" indent="-342900">
              <a:buAutoNum type="arabicPeriod"/>
            </a:pPr>
            <a:r>
              <a:rPr lang="en-US" sz="2800" dirty="0"/>
              <a:t>Mourn</a:t>
            </a:r>
          </a:p>
          <a:p>
            <a:pPr marL="342900" indent="-342900">
              <a:buAutoNum type="arabicPeriod"/>
            </a:pPr>
            <a:r>
              <a:rPr lang="en-US" sz="2800" dirty="0"/>
              <a:t>Meek</a:t>
            </a:r>
          </a:p>
          <a:p>
            <a:pPr marL="342900" indent="-342900">
              <a:buAutoNum type="arabicPeriod"/>
            </a:pPr>
            <a:r>
              <a:rPr lang="en-US" sz="2800" dirty="0"/>
              <a:t>Hunger and thirst for righteousness</a:t>
            </a:r>
          </a:p>
          <a:p>
            <a:pPr marL="342900" indent="-342900">
              <a:buAutoNum type="arabicPeriod"/>
            </a:pPr>
            <a:r>
              <a:rPr lang="en-US" sz="2800" dirty="0"/>
              <a:t>Merciful</a:t>
            </a:r>
          </a:p>
          <a:p>
            <a:pPr marL="342900" indent="-342900">
              <a:buAutoNum type="arabicPeriod"/>
            </a:pPr>
            <a:r>
              <a:rPr lang="en-US" sz="2800" dirty="0"/>
              <a:t>Pure in heart</a:t>
            </a:r>
          </a:p>
          <a:p>
            <a:pPr marL="342900" indent="-342900">
              <a:buAutoNum type="arabicPeriod"/>
            </a:pPr>
            <a:r>
              <a:rPr lang="en-US" sz="2800" dirty="0"/>
              <a:t>Peacemakers</a:t>
            </a:r>
          </a:p>
          <a:p>
            <a:pPr marL="342900" indent="-342900">
              <a:buAutoNum type="arabicPeriod"/>
            </a:pPr>
            <a:r>
              <a:rPr lang="en-US" sz="2800" dirty="0"/>
              <a:t>Persecuted</a:t>
            </a:r>
          </a:p>
          <a:p>
            <a:pPr marL="342900" indent="-342900">
              <a:buAutoNum type="arabicPeriod"/>
            </a:pPr>
            <a:r>
              <a:rPr lang="en-US" sz="2800" dirty="0"/>
              <a:t>Reviled and persecuted</a:t>
            </a:r>
          </a:p>
        </p:txBody>
      </p:sp>
      <p:sp>
        <p:nvSpPr>
          <p:cNvPr id="8" name="TextBox 7">
            <a:extLst>
              <a:ext uri="{FF2B5EF4-FFF2-40B4-BE49-F238E27FC236}">
                <a16:creationId xmlns:a16="http://schemas.microsoft.com/office/drawing/2014/main" id="{CD9D7175-6244-4206-8E40-6B951402EB9C}"/>
              </a:ext>
            </a:extLst>
          </p:cNvPr>
          <p:cNvSpPr txBox="1"/>
          <p:nvPr/>
        </p:nvSpPr>
        <p:spPr>
          <a:xfrm>
            <a:off x="788506" y="2840235"/>
            <a:ext cx="2478156" cy="584775"/>
          </a:xfrm>
          <a:prstGeom prst="rect">
            <a:avLst/>
          </a:prstGeom>
          <a:noFill/>
        </p:spPr>
        <p:txBody>
          <a:bodyPr wrap="square" rtlCol="0">
            <a:spAutoFit/>
          </a:bodyPr>
          <a:lstStyle/>
          <a:p>
            <a:r>
              <a:rPr lang="en-US" sz="3200" i="1" dirty="0"/>
              <a:t>Matt 5:3-12</a:t>
            </a:r>
          </a:p>
        </p:txBody>
      </p:sp>
    </p:spTree>
    <p:extLst>
      <p:ext uri="{BB962C8B-B14F-4D97-AF65-F5344CB8AC3E}">
        <p14:creationId xmlns:p14="http://schemas.microsoft.com/office/powerpoint/2010/main" val="233326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FC035D0-A712-455C-811D-335046580BC6}"/>
              </a:ext>
            </a:extLst>
          </p:cNvPr>
          <p:cNvSpPr/>
          <p:nvPr/>
        </p:nvSpPr>
        <p:spPr>
          <a:xfrm>
            <a:off x="0" y="1083105"/>
            <a:ext cx="9144000" cy="3539430"/>
          </a:xfrm>
          <a:prstGeom prst="rect">
            <a:avLst/>
          </a:prstGeom>
        </p:spPr>
        <p:txBody>
          <a:bodyPr wrap="square">
            <a:spAutoFit/>
          </a:bodyPr>
          <a:lstStyle/>
          <a:p>
            <a:r>
              <a:rPr lang="en-US" sz="3200" b="1" baseline="30000" dirty="0"/>
              <a:t>11 </a:t>
            </a:r>
            <a:r>
              <a:rPr lang="en-US" sz="3200" dirty="0"/>
              <a:t>So the </a:t>
            </a:r>
            <a:r>
              <a:rPr lang="en-US" sz="3200" cap="small" dirty="0"/>
              <a:t>Lord</a:t>
            </a:r>
            <a:r>
              <a:rPr lang="en-US" sz="3200" dirty="0"/>
              <a:t> said to me, “Do not pray for the welfare of this people. </a:t>
            </a:r>
            <a:r>
              <a:rPr lang="en-US" sz="3200" b="1" baseline="30000" dirty="0"/>
              <a:t>12 </a:t>
            </a:r>
            <a:r>
              <a:rPr lang="en-US" sz="3200" dirty="0"/>
              <a:t>When they fast, I am not going to listen to their cry; and when they offer burnt offering and grain offering, I am not going to accept them. Rather I am going to make an end of them by the sword, famine and pestilence.” </a:t>
            </a:r>
            <a:r>
              <a:rPr lang="en-US" sz="3200" i="1" dirty="0"/>
              <a:t>						</a:t>
            </a:r>
          </a:p>
          <a:p>
            <a:r>
              <a:rPr lang="en-US" sz="3200" i="1" dirty="0"/>
              <a:t>												Jeremiah 14:11-12</a:t>
            </a:r>
          </a:p>
        </p:txBody>
      </p:sp>
    </p:spTree>
    <p:extLst>
      <p:ext uri="{BB962C8B-B14F-4D97-AF65-F5344CB8AC3E}">
        <p14:creationId xmlns:p14="http://schemas.microsoft.com/office/powerpoint/2010/main" val="115706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FC035D0-A712-455C-811D-335046580BC6}"/>
              </a:ext>
            </a:extLst>
          </p:cNvPr>
          <p:cNvSpPr/>
          <p:nvPr/>
        </p:nvSpPr>
        <p:spPr>
          <a:xfrm>
            <a:off x="0" y="1083105"/>
            <a:ext cx="9144000" cy="4524315"/>
          </a:xfrm>
          <a:prstGeom prst="rect">
            <a:avLst/>
          </a:prstGeom>
        </p:spPr>
        <p:txBody>
          <a:bodyPr wrap="square">
            <a:spAutoFit/>
          </a:bodyPr>
          <a:lstStyle/>
          <a:p>
            <a:r>
              <a:rPr lang="en-US" sz="3200" b="1" baseline="30000" dirty="0"/>
              <a:t>12 </a:t>
            </a:r>
            <a:r>
              <a:rPr lang="en-US" sz="3200" dirty="0"/>
              <a:t>“Yet even now,” declares the </a:t>
            </a:r>
            <a:r>
              <a:rPr lang="en-US" sz="3200" cap="small" dirty="0"/>
              <a:t>Lord</a:t>
            </a:r>
            <a:r>
              <a:rPr lang="en-US" sz="3200" dirty="0"/>
              <a:t>,</a:t>
            </a:r>
            <a:br>
              <a:rPr lang="en-US" sz="3200" dirty="0"/>
            </a:br>
            <a:r>
              <a:rPr lang="en-US" sz="3200" dirty="0"/>
              <a:t>“Return to Me with all your </a:t>
            </a:r>
            <a:r>
              <a:rPr lang="en-US" sz="3200" b="1" dirty="0">
                <a:solidFill>
                  <a:srgbClr val="0070C0"/>
                </a:solidFill>
              </a:rPr>
              <a:t>heart</a:t>
            </a:r>
            <a:r>
              <a:rPr lang="en-US" sz="3200" dirty="0"/>
              <a:t>,</a:t>
            </a:r>
            <a:br>
              <a:rPr lang="en-US" sz="3200" dirty="0"/>
            </a:br>
            <a:r>
              <a:rPr lang="en-US" sz="3200" dirty="0"/>
              <a:t>And with </a:t>
            </a:r>
            <a:r>
              <a:rPr lang="en-US" sz="3200" u="sng" dirty="0"/>
              <a:t>fasting</a:t>
            </a:r>
            <a:r>
              <a:rPr lang="en-US" sz="3200" dirty="0"/>
              <a:t>, weeping and mourning;</a:t>
            </a:r>
            <a:br>
              <a:rPr lang="en-US" sz="3200" dirty="0"/>
            </a:br>
            <a:r>
              <a:rPr lang="en-US" sz="3200" b="1" baseline="30000" dirty="0"/>
              <a:t>13 </a:t>
            </a:r>
            <a:r>
              <a:rPr lang="en-US" sz="3200" dirty="0"/>
              <a:t>And </a:t>
            </a:r>
            <a:r>
              <a:rPr lang="en-US" sz="3200" b="1" dirty="0">
                <a:solidFill>
                  <a:srgbClr val="0070C0"/>
                </a:solidFill>
              </a:rPr>
              <a:t>rend your heart and not your garments</a:t>
            </a:r>
            <a:r>
              <a:rPr lang="en-US" sz="3200" dirty="0"/>
              <a:t>.”</a:t>
            </a:r>
            <a:br>
              <a:rPr lang="en-US" sz="3200" dirty="0"/>
            </a:br>
            <a:r>
              <a:rPr lang="en-US" sz="3200" dirty="0"/>
              <a:t>Now return to the </a:t>
            </a:r>
            <a:r>
              <a:rPr lang="en-US" sz="3200" cap="small" dirty="0"/>
              <a:t>Lord</a:t>
            </a:r>
            <a:r>
              <a:rPr lang="en-US" sz="3200" dirty="0"/>
              <a:t> your God,</a:t>
            </a:r>
            <a:br>
              <a:rPr lang="en-US" sz="3200" dirty="0"/>
            </a:br>
            <a:r>
              <a:rPr lang="en-US" sz="3200" dirty="0"/>
              <a:t>For He is gracious and compassionate,</a:t>
            </a:r>
            <a:br>
              <a:rPr lang="en-US" sz="3200" dirty="0"/>
            </a:br>
            <a:r>
              <a:rPr lang="en-US" sz="3200" dirty="0"/>
              <a:t>Slow to anger, abounding in lovingkindness</a:t>
            </a:r>
            <a:br>
              <a:rPr lang="en-US" sz="3200" dirty="0"/>
            </a:br>
            <a:r>
              <a:rPr lang="en-US" sz="3200" dirty="0"/>
              <a:t>And relenting of evil. </a:t>
            </a:r>
            <a:r>
              <a:rPr lang="en-US" sz="3200" i="1" dirty="0"/>
              <a:t>						</a:t>
            </a:r>
          </a:p>
          <a:p>
            <a:r>
              <a:rPr lang="en-US" sz="3200" i="1" dirty="0"/>
              <a:t>														Joel 2:12-13</a:t>
            </a:r>
          </a:p>
        </p:txBody>
      </p:sp>
    </p:spTree>
    <p:extLst>
      <p:ext uri="{BB962C8B-B14F-4D97-AF65-F5344CB8AC3E}">
        <p14:creationId xmlns:p14="http://schemas.microsoft.com/office/powerpoint/2010/main" val="3624760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FC035D0-A712-455C-811D-335046580BC6}"/>
              </a:ext>
            </a:extLst>
          </p:cNvPr>
          <p:cNvSpPr/>
          <p:nvPr/>
        </p:nvSpPr>
        <p:spPr>
          <a:xfrm>
            <a:off x="0" y="314479"/>
            <a:ext cx="9144000" cy="5016758"/>
          </a:xfrm>
          <a:prstGeom prst="rect">
            <a:avLst/>
          </a:prstGeom>
        </p:spPr>
        <p:txBody>
          <a:bodyPr wrap="square">
            <a:spAutoFit/>
          </a:bodyPr>
          <a:lstStyle/>
          <a:p>
            <a:r>
              <a:rPr lang="en-US" sz="3200" b="1" baseline="30000" dirty="0"/>
              <a:t>9 </a:t>
            </a:r>
            <a:r>
              <a:rPr lang="en-US" sz="3200" dirty="0"/>
              <a:t>He also told this parable to some who trusted in themselves that they were righteous, and treated others with contempt: </a:t>
            </a:r>
            <a:r>
              <a:rPr lang="en-US" sz="3200" b="1" baseline="30000" dirty="0"/>
              <a:t>10 </a:t>
            </a:r>
            <a:r>
              <a:rPr lang="en-US" sz="3200" dirty="0"/>
              <a:t>“Two men went up into the temple to pray, one a Pharisee and the other a tax collector. </a:t>
            </a:r>
            <a:r>
              <a:rPr lang="en-US" sz="3200" b="1" baseline="30000" dirty="0"/>
              <a:t>11 </a:t>
            </a:r>
            <a:r>
              <a:rPr lang="en-US" sz="3200" dirty="0"/>
              <a:t>The Pharisee, standing by himself, prayed</a:t>
            </a:r>
            <a:r>
              <a:rPr lang="en-US" sz="3200" baseline="30000" dirty="0"/>
              <a:t> </a:t>
            </a:r>
            <a:r>
              <a:rPr lang="en-US" sz="3200" dirty="0"/>
              <a:t>thus: ‘God, I thank you that I am not like other men, extortioners, unjust, adulterers, or even like this tax collector. </a:t>
            </a:r>
            <a:r>
              <a:rPr lang="en-US" sz="3200" b="1" baseline="30000" dirty="0"/>
              <a:t>12 </a:t>
            </a:r>
            <a:r>
              <a:rPr lang="en-US" sz="3200" dirty="0"/>
              <a:t>I fast twice a week; I give tithes of all that I get.’ </a:t>
            </a:r>
            <a:r>
              <a:rPr lang="en-US" sz="3200" i="1" dirty="0"/>
              <a:t>					</a:t>
            </a:r>
          </a:p>
          <a:p>
            <a:r>
              <a:rPr lang="en-US" sz="3200" i="1" dirty="0"/>
              <a:t>														Luke 18:9-12</a:t>
            </a:r>
          </a:p>
        </p:txBody>
      </p:sp>
    </p:spTree>
    <p:extLst>
      <p:ext uri="{BB962C8B-B14F-4D97-AF65-F5344CB8AC3E}">
        <p14:creationId xmlns:p14="http://schemas.microsoft.com/office/powerpoint/2010/main" val="3289136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FC035D0-A712-455C-811D-335046580BC6}"/>
              </a:ext>
            </a:extLst>
          </p:cNvPr>
          <p:cNvSpPr/>
          <p:nvPr/>
        </p:nvSpPr>
        <p:spPr>
          <a:xfrm>
            <a:off x="0" y="314479"/>
            <a:ext cx="9144000" cy="5016758"/>
          </a:xfrm>
          <a:prstGeom prst="rect">
            <a:avLst/>
          </a:prstGeom>
        </p:spPr>
        <p:txBody>
          <a:bodyPr wrap="square">
            <a:spAutoFit/>
          </a:bodyPr>
          <a:lstStyle/>
          <a:p>
            <a:r>
              <a:rPr lang="en-US" sz="3200" b="1" baseline="30000" dirty="0"/>
              <a:t>9 </a:t>
            </a:r>
            <a:r>
              <a:rPr lang="en-US" sz="3200" dirty="0"/>
              <a:t>He also told this parable to some who trusted in themselves that they were righteous, and </a:t>
            </a:r>
            <a:r>
              <a:rPr lang="en-US" sz="3200" u="sng" dirty="0"/>
              <a:t>treated others with contempt</a:t>
            </a:r>
            <a:r>
              <a:rPr lang="en-US" sz="3200" dirty="0"/>
              <a:t>: </a:t>
            </a:r>
            <a:r>
              <a:rPr lang="en-US" sz="3200" b="1" baseline="30000" dirty="0"/>
              <a:t>10 </a:t>
            </a:r>
            <a:r>
              <a:rPr lang="en-US" sz="3200" dirty="0"/>
              <a:t>“Two men went up into the temple to pray, one a Pharisee and the other a tax collector. </a:t>
            </a:r>
            <a:r>
              <a:rPr lang="en-US" sz="3200" b="1" baseline="30000" dirty="0"/>
              <a:t>11 </a:t>
            </a:r>
            <a:r>
              <a:rPr lang="en-US" sz="3200" dirty="0"/>
              <a:t>The Pharisee, standing by himself, prayed</a:t>
            </a:r>
            <a:r>
              <a:rPr lang="en-US" sz="3200" baseline="30000" dirty="0"/>
              <a:t> </a:t>
            </a:r>
            <a:r>
              <a:rPr lang="en-US" sz="3200" dirty="0"/>
              <a:t>thus: ‘God, I thank you that I am not like other men, extortioners, unjust, adulterers, or even like this tax collector. </a:t>
            </a:r>
            <a:r>
              <a:rPr lang="en-US" sz="3200" b="1" baseline="30000" dirty="0"/>
              <a:t>12 </a:t>
            </a:r>
            <a:r>
              <a:rPr lang="en-US" sz="3200" dirty="0"/>
              <a:t>I fast twice a week; I give tithes of all that I get.’ </a:t>
            </a:r>
            <a:r>
              <a:rPr lang="en-US" sz="3200" i="1" dirty="0"/>
              <a:t>					</a:t>
            </a:r>
          </a:p>
          <a:p>
            <a:r>
              <a:rPr lang="en-US" sz="3200" i="1" dirty="0"/>
              <a:t>														Luke 18:9-12</a:t>
            </a:r>
          </a:p>
        </p:txBody>
      </p:sp>
    </p:spTree>
    <p:extLst>
      <p:ext uri="{BB962C8B-B14F-4D97-AF65-F5344CB8AC3E}">
        <p14:creationId xmlns:p14="http://schemas.microsoft.com/office/powerpoint/2010/main" val="1580245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FC035D0-A712-455C-811D-335046580BC6}"/>
              </a:ext>
            </a:extLst>
          </p:cNvPr>
          <p:cNvSpPr/>
          <p:nvPr/>
        </p:nvSpPr>
        <p:spPr>
          <a:xfrm>
            <a:off x="0" y="314479"/>
            <a:ext cx="9144000" cy="5016758"/>
          </a:xfrm>
          <a:prstGeom prst="rect">
            <a:avLst/>
          </a:prstGeom>
        </p:spPr>
        <p:txBody>
          <a:bodyPr wrap="square">
            <a:spAutoFit/>
          </a:bodyPr>
          <a:lstStyle/>
          <a:p>
            <a:r>
              <a:rPr lang="en-US" sz="3200" b="1" baseline="30000" dirty="0"/>
              <a:t>9 </a:t>
            </a:r>
            <a:r>
              <a:rPr lang="en-US" sz="3200" dirty="0"/>
              <a:t>He also told this parable to some who trusted in themselves that they were righteous, and treated others with contempt: </a:t>
            </a:r>
            <a:r>
              <a:rPr lang="en-US" sz="3200" b="1" baseline="30000" dirty="0"/>
              <a:t>10 </a:t>
            </a:r>
            <a:r>
              <a:rPr lang="en-US" sz="3200" dirty="0"/>
              <a:t>“Two men went up into the temple to pray, one a Pharisee and the other a tax collector. </a:t>
            </a:r>
            <a:r>
              <a:rPr lang="en-US" sz="3200" b="1" baseline="30000" dirty="0"/>
              <a:t>11 </a:t>
            </a:r>
            <a:r>
              <a:rPr lang="en-US" sz="3200" dirty="0"/>
              <a:t>The Pharisee, standing by himself, </a:t>
            </a:r>
            <a:r>
              <a:rPr lang="en-US" sz="3200" b="1" dirty="0">
                <a:solidFill>
                  <a:srgbClr val="0070C0"/>
                </a:solidFill>
              </a:rPr>
              <a:t>prayed</a:t>
            </a:r>
            <a:r>
              <a:rPr lang="en-US" sz="3200" b="1" baseline="30000" dirty="0">
                <a:solidFill>
                  <a:srgbClr val="0070C0"/>
                </a:solidFill>
              </a:rPr>
              <a:t> </a:t>
            </a:r>
            <a:r>
              <a:rPr lang="en-US" sz="3200" dirty="0"/>
              <a:t>thus: ‘God, I thank you that I am not like other men, extortioners, unjust, adulterers, or even like this tax collector. </a:t>
            </a:r>
            <a:r>
              <a:rPr lang="en-US" sz="3200" b="1" baseline="30000" dirty="0"/>
              <a:t>12 </a:t>
            </a:r>
            <a:r>
              <a:rPr lang="en-US" sz="3200" dirty="0"/>
              <a:t>I </a:t>
            </a:r>
            <a:r>
              <a:rPr lang="en-US" sz="3200" b="1" dirty="0">
                <a:solidFill>
                  <a:srgbClr val="0070C0"/>
                </a:solidFill>
              </a:rPr>
              <a:t>fast</a:t>
            </a:r>
            <a:r>
              <a:rPr lang="en-US" sz="3200" dirty="0"/>
              <a:t> twice a week; I </a:t>
            </a:r>
            <a:r>
              <a:rPr lang="en-US" sz="3200" b="1" dirty="0">
                <a:solidFill>
                  <a:srgbClr val="0070C0"/>
                </a:solidFill>
              </a:rPr>
              <a:t>give</a:t>
            </a:r>
            <a:r>
              <a:rPr lang="en-US" sz="3200" dirty="0"/>
              <a:t> tithes of all that I get.’ </a:t>
            </a:r>
            <a:r>
              <a:rPr lang="en-US" sz="3200" i="1" dirty="0"/>
              <a:t>					</a:t>
            </a:r>
          </a:p>
          <a:p>
            <a:r>
              <a:rPr lang="en-US" sz="3200" i="1" dirty="0"/>
              <a:t>														Luke 18:9-12</a:t>
            </a:r>
          </a:p>
        </p:txBody>
      </p:sp>
    </p:spTree>
    <p:extLst>
      <p:ext uri="{BB962C8B-B14F-4D97-AF65-F5344CB8AC3E}">
        <p14:creationId xmlns:p14="http://schemas.microsoft.com/office/powerpoint/2010/main" val="747267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Pious Act</a:t>
            </a:r>
          </a:p>
        </p:txBody>
      </p:sp>
      <p:sp>
        <p:nvSpPr>
          <p:cNvPr id="4" name="Rectangle 3">
            <a:extLst>
              <a:ext uri="{FF2B5EF4-FFF2-40B4-BE49-F238E27FC236}">
                <a16:creationId xmlns:a16="http://schemas.microsoft.com/office/drawing/2014/main" id="{F567FA83-821A-4289-8241-3AC576142C54}"/>
              </a:ext>
            </a:extLst>
          </p:cNvPr>
          <p:cNvSpPr/>
          <p:nvPr/>
        </p:nvSpPr>
        <p:spPr>
          <a:xfrm>
            <a:off x="94906" y="646331"/>
            <a:ext cx="8954188" cy="1077218"/>
          </a:xfrm>
          <a:prstGeom prst="rect">
            <a:avLst/>
          </a:prstGeom>
        </p:spPr>
        <p:txBody>
          <a:bodyPr wrap="square">
            <a:spAutoFit/>
          </a:bodyPr>
          <a:lstStyle/>
          <a:p>
            <a:r>
              <a:rPr lang="en-US" sz="3200" b="1" baseline="30000" dirty="0">
                <a:solidFill>
                  <a:srgbClr val="000000"/>
                </a:solidFill>
              </a:rPr>
              <a:t>16</a:t>
            </a:r>
            <a:r>
              <a:rPr lang="en-US" sz="3200" dirty="0">
                <a:solidFill>
                  <a:srgbClr val="000000"/>
                </a:solidFill>
              </a:rPr>
              <a:t> “And when you fast…</a:t>
            </a:r>
          </a:p>
          <a:p>
            <a:r>
              <a:rPr lang="en-US" sz="3200" dirty="0">
                <a:solidFill>
                  <a:srgbClr val="000000"/>
                </a:solidFill>
              </a:rPr>
              <a:t>														</a:t>
            </a:r>
            <a:r>
              <a:rPr lang="en-US" sz="3200" i="1" dirty="0">
                <a:solidFill>
                  <a:srgbClr val="000000"/>
                </a:solidFill>
              </a:rPr>
              <a:t>Matthew 6:16</a:t>
            </a:r>
            <a:endParaRPr lang="en-US" sz="3200" i="1" dirty="0"/>
          </a:p>
        </p:txBody>
      </p:sp>
      <p:sp>
        <p:nvSpPr>
          <p:cNvPr id="3" name="Rectangle 2">
            <a:extLst>
              <a:ext uri="{FF2B5EF4-FFF2-40B4-BE49-F238E27FC236}">
                <a16:creationId xmlns:a16="http://schemas.microsoft.com/office/drawing/2014/main" id="{9FEBD6D9-8AAC-4CAC-BCC6-7EE8713146EE}"/>
              </a:ext>
            </a:extLst>
          </p:cNvPr>
          <p:cNvSpPr/>
          <p:nvPr/>
        </p:nvSpPr>
        <p:spPr>
          <a:xfrm>
            <a:off x="0" y="2274838"/>
            <a:ext cx="9144000" cy="403187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baseline="30000" dirty="0">
                <a:solidFill>
                  <a:schemeClr val="bg1"/>
                </a:solidFill>
              </a:rPr>
              <a:t>14 </a:t>
            </a:r>
            <a:r>
              <a:rPr lang="en-US" sz="3200" dirty="0">
                <a:solidFill>
                  <a:schemeClr val="bg1"/>
                </a:solidFill>
              </a:rPr>
              <a:t>Then the disciples of John came to Him, asking, “Why do we and the Pharisees fast, but </a:t>
            </a:r>
            <a:r>
              <a:rPr lang="en-US" sz="3200" u="sng" dirty="0">
                <a:solidFill>
                  <a:schemeClr val="bg1"/>
                </a:solidFill>
              </a:rPr>
              <a:t>Your disciples do not fast</a:t>
            </a:r>
            <a:r>
              <a:rPr lang="en-US" sz="3200" dirty="0">
                <a:solidFill>
                  <a:schemeClr val="bg1"/>
                </a:solidFill>
              </a:rPr>
              <a:t>?” </a:t>
            </a:r>
            <a:r>
              <a:rPr lang="en-US" sz="3200" b="1" baseline="30000" dirty="0">
                <a:solidFill>
                  <a:schemeClr val="bg1"/>
                </a:solidFill>
              </a:rPr>
              <a:t>15 </a:t>
            </a:r>
            <a:r>
              <a:rPr lang="en-US" sz="3200" dirty="0">
                <a:solidFill>
                  <a:schemeClr val="bg1"/>
                </a:solidFill>
              </a:rPr>
              <a:t>And Jesus said to them, “The attendants of the bridegroom cannot mourn as long as the bridegroom is with them, can they? But the days will come when the bridegroom is taken away from them, and then they will fast. </a:t>
            </a:r>
          </a:p>
          <a:p>
            <a:r>
              <a:rPr lang="en-US" sz="3200" dirty="0">
                <a:solidFill>
                  <a:schemeClr val="bg1"/>
                </a:solidFill>
              </a:rPr>
              <a:t>													</a:t>
            </a:r>
            <a:r>
              <a:rPr lang="en-US" sz="3200" i="1" dirty="0">
                <a:solidFill>
                  <a:schemeClr val="bg1"/>
                </a:solidFill>
              </a:rPr>
              <a:t>Matthew 9:14-15</a:t>
            </a:r>
          </a:p>
        </p:txBody>
      </p:sp>
    </p:spTree>
    <p:extLst>
      <p:ext uri="{BB962C8B-B14F-4D97-AF65-F5344CB8AC3E}">
        <p14:creationId xmlns:p14="http://schemas.microsoft.com/office/powerpoint/2010/main" val="2577134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Pious Act</a:t>
            </a:r>
          </a:p>
        </p:txBody>
      </p:sp>
      <p:sp>
        <p:nvSpPr>
          <p:cNvPr id="4" name="Rectangle 3">
            <a:extLst>
              <a:ext uri="{FF2B5EF4-FFF2-40B4-BE49-F238E27FC236}">
                <a16:creationId xmlns:a16="http://schemas.microsoft.com/office/drawing/2014/main" id="{F567FA83-821A-4289-8241-3AC576142C54}"/>
              </a:ext>
            </a:extLst>
          </p:cNvPr>
          <p:cNvSpPr/>
          <p:nvPr/>
        </p:nvSpPr>
        <p:spPr>
          <a:xfrm>
            <a:off x="94906" y="646331"/>
            <a:ext cx="8954188" cy="1077218"/>
          </a:xfrm>
          <a:prstGeom prst="rect">
            <a:avLst/>
          </a:prstGeom>
        </p:spPr>
        <p:txBody>
          <a:bodyPr wrap="square">
            <a:spAutoFit/>
          </a:bodyPr>
          <a:lstStyle/>
          <a:p>
            <a:r>
              <a:rPr lang="en-US" sz="3200" b="1" baseline="30000" dirty="0">
                <a:solidFill>
                  <a:srgbClr val="000000"/>
                </a:solidFill>
              </a:rPr>
              <a:t>16</a:t>
            </a:r>
            <a:r>
              <a:rPr lang="en-US" sz="3200" dirty="0">
                <a:solidFill>
                  <a:srgbClr val="000000"/>
                </a:solidFill>
              </a:rPr>
              <a:t> “And when you fast…</a:t>
            </a:r>
          </a:p>
          <a:p>
            <a:r>
              <a:rPr lang="en-US" sz="3200" dirty="0">
                <a:solidFill>
                  <a:srgbClr val="000000"/>
                </a:solidFill>
              </a:rPr>
              <a:t>														</a:t>
            </a:r>
            <a:r>
              <a:rPr lang="en-US" sz="3200" i="1" dirty="0">
                <a:solidFill>
                  <a:srgbClr val="000000"/>
                </a:solidFill>
              </a:rPr>
              <a:t>Matthew 6:16</a:t>
            </a:r>
            <a:endParaRPr lang="en-US" sz="3200" i="1" dirty="0"/>
          </a:p>
        </p:txBody>
      </p:sp>
      <p:sp>
        <p:nvSpPr>
          <p:cNvPr id="3" name="Rectangle 2">
            <a:extLst>
              <a:ext uri="{FF2B5EF4-FFF2-40B4-BE49-F238E27FC236}">
                <a16:creationId xmlns:a16="http://schemas.microsoft.com/office/drawing/2014/main" id="{9FEBD6D9-8AAC-4CAC-BCC6-7EE8713146EE}"/>
              </a:ext>
            </a:extLst>
          </p:cNvPr>
          <p:cNvSpPr/>
          <p:nvPr/>
        </p:nvSpPr>
        <p:spPr>
          <a:xfrm>
            <a:off x="0" y="2028885"/>
            <a:ext cx="9144000" cy="452431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b="1" baseline="30000" dirty="0"/>
              <a:t>1 </a:t>
            </a:r>
            <a:r>
              <a:rPr lang="en-US" sz="3200" dirty="0"/>
              <a:t>Now there were in the church at Antioch prophets and teachers, Barnabas, Simeon who was called Niger,</a:t>
            </a:r>
            <a:r>
              <a:rPr lang="en-US" sz="3200" baseline="30000" dirty="0"/>
              <a:t> </a:t>
            </a:r>
            <a:r>
              <a:rPr lang="en-US" sz="3200" dirty="0"/>
              <a:t>Lucius of Cyrene, Manaen a lifelong friend of Herod the tetrarch, and Saul. </a:t>
            </a:r>
            <a:r>
              <a:rPr lang="en-US" sz="3200" b="1" baseline="30000" dirty="0"/>
              <a:t>2 </a:t>
            </a:r>
            <a:r>
              <a:rPr lang="en-US" sz="3200" dirty="0"/>
              <a:t>While they were worshiping the Lord and </a:t>
            </a:r>
            <a:r>
              <a:rPr lang="en-US" sz="3200" u="sng" dirty="0"/>
              <a:t>fasting</a:t>
            </a:r>
            <a:r>
              <a:rPr lang="en-US" sz="3200" dirty="0"/>
              <a:t>, the Holy Spirit said, “Set apart for me Barnabas and Saul for the work to which I have called them.” </a:t>
            </a:r>
            <a:r>
              <a:rPr lang="en-US" sz="3200" b="1" baseline="30000" dirty="0"/>
              <a:t>3 </a:t>
            </a:r>
            <a:r>
              <a:rPr lang="en-US" sz="3200" dirty="0"/>
              <a:t>Then after </a:t>
            </a:r>
            <a:r>
              <a:rPr lang="en-US" sz="3200" u="sng" dirty="0"/>
              <a:t>fasting</a:t>
            </a:r>
            <a:r>
              <a:rPr lang="en-US" sz="3200" dirty="0"/>
              <a:t> and praying they laid their hands on them and sent them off. </a:t>
            </a:r>
            <a:r>
              <a:rPr lang="en-US" sz="3200" dirty="0">
                <a:solidFill>
                  <a:schemeClr val="bg1"/>
                </a:solidFill>
              </a:rPr>
              <a:t>																				</a:t>
            </a:r>
            <a:r>
              <a:rPr lang="en-US" sz="3200" i="1" dirty="0">
                <a:solidFill>
                  <a:schemeClr val="bg1"/>
                </a:solidFill>
              </a:rPr>
              <a:t>Acts 13:1-3</a:t>
            </a:r>
          </a:p>
        </p:txBody>
      </p:sp>
    </p:spTree>
    <p:extLst>
      <p:ext uri="{BB962C8B-B14F-4D97-AF65-F5344CB8AC3E}">
        <p14:creationId xmlns:p14="http://schemas.microsoft.com/office/powerpoint/2010/main" val="31644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The Pious Act</a:t>
            </a:r>
          </a:p>
        </p:txBody>
      </p:sp>
      <p:sp>
        <p:nvSpPr>
          <p:cNvPr id="4" name="Rectangle 3">
            <a:extLst>
              <a:ext uri="{FF2B5EF4-FFF2-40B4-BE49-F238E27FC236}">
                <a16:creationId xmlns:a16="http://schemas.microsoft.com/office/drawing/2014/main" id="{F567FA83-821A-4289-8241-3AC576142C54}"/>
              </a:ext>
            </a:extLst>
          </p:cNvPr>
          <p:cNvSpPr/>
          <p:nvPr/>
        </p:nvSpPr>
        <p:spPr>
          <a:xfrm>
            <a:off x="94906" y="646331"/>
            <a:ext cx="8954188" cy="1077218"/>
          </a:xfrm>
          <a:prstGeom prst="rect">
            <a:avLst/>
          </a:prstGeom>
        </p:spPr>
        <p:txBody>
          <a:bodyPr wrap="square">
            <a:spAutoFit/>
          </a:bodyPr>
          <a:lstStyle/>
          <a:p>
            <a:r>
              <a:rPr lang="en-US" sz="3200" b="1" baseline="30000" dirty="0">
                <a:solidFill>
                  <a:srgbClr val="000000"/>
                </a:solidFill>
              </a:rPr>
              <a:t>16</a:t>
            </a:r>
            <a:r>
              <a:rPr lang="en-US" sz="3200" dirty="0">
                <a:solidFill>
                  <a:srgbClr val="000000"/>
                </a:solidFill>
              </a:rPr>
              <a:t> “And when you fast…</a:t>
            </a:r>
          </a:p>
          <a:p>
            <a:r>
              <a:rPr lang="en-US" sz="3200" dirty="0">
                <a:solidFill>
                  <a:srgbClr val="000000"/>
                </a:solidFill>
              </a:rPr>
              <a:t>														</a:t>
            </a:r>
            <a:r>
              <a:rPr lang="en-US" sz="3200" i="1" dirty="0">
                <a:solidFill>
                  <a:srgbClr val="000000"/>
                </a:solidFill>
              </a:rPr>
              <a:t>Matthew 6:16</a:t>
            </a:r>
            <a:endParaRPr lang="en-US" sz="3200" i="1" dirty="0"/>
          </a:p>
        </p:txBody>
      </p:sp>
      <p:sp>
        <p:nvSpPr>
          <p:cNvPr id="3" name="Rectangle 2">
            <a:extLst>
              <a:ext uri="{FF2B5EF4-FFF2-40B4-BE49-F238E27FC236}">
                <a16:creationId xmlns:a16="http://schemas.microsoft.com/office/drawing/2014/main" id="{9FEBD6D9-8AAC-4CAC-BCC6-7EE8713146EE}"/>
              </a:ext>
            </a:extLst>
          </p:cNvPr>
          <p:cNvSpPr/>
          <p:nvPr/>
        </p:nvSpPr>
        <p:spPr>
          <a:xfrm>
            <a:off x="0" y="2585477"/>
            <a:ext cx="9144000" cy="206210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And when they had appointed elders for them in every church, with prayer and </a:t>
            </a:r>
            <a:r>
              <a:rPr lang="en-US" sz="3200" u="sng" dirty="0"/>
              <a:t>fasting</a:t>
            </a:r>
            <a:r>
              <a:rPr lang="en-US" sz="3200" dirty="0"/>
              <a:t> they committed them to the Lord in whom they had believed. </a:t>
            </a:r>
            <a:r>
              <a:rPr lang="en-US" sz="3200" dirty="0">
                <a:solidFill>
                  <a:schemeClr val="bg1"/>
                </a:solidFill>
              </a:rPr>
              <a:t>																		</a:t>
            </a:r>
            <a:r>
              <a:rPr lang="en-US" sz="3200" i="1" dirty="0">
                <a:solidFill>
                  <a:schemeClr val="bg1"/>
                </a:solidFill>
              </a:rPr>
              <a:t>Acts 14:23</a:t>
            </a:r>
          </a:p>
        </p:txBody>
      </p:sp>
    </p:spTree>
    <p:extLst>
      <p:ext uri="{BB962C8B-B14F-4D97-AF65-F5344CB8AC3E}">
        <p14:creationId xmlns:p14="http://schemas.microsoft.com/office/powerpoint/2010/main" val="216486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Prohibition</a:t>
            </a:r>
          </a:p>
        </p:txBody>
      </p:sp>
      <p:sp>
        <p:nvSpPr>
          <p:cNvPr id="4" name="Rectangle 3">
            <a:extLst>
              <a:ext uri="{FF2B5EF4-FFF2-40B4-BE49-F238E27FC236}">
                <a16:creationId xmlns:a16="http://schemas.microsoft.com/office/drawing/2014/main" id="{F567FA83-821A-4289-8241-3AC576142C54}"/>
              </a:ext>
            </a:extLst>
          </p:cNvPr>
          <p:cNvSpPr/>
          <p:nvPr/>
        </p:nvSpPr>
        <p:spPr>
          <a:xfrm>
            <a:off x="0" y="646331"/>
            <a:ext cx="8954188" cy="2554545"/>
          </a:xfrm>
          <a:prstGeom prst="rect">
            <a:avLst/>
          </a:prstGeom>
        </p:spPr>
        <p:txBody>
          <a:bodyPr wrap="square">
            <a:spAutoFit/>
          </a:bodyPr>
          <a:lstStyle/>
          <a:p>
            <a:r>
              <a:rPr lang="en-US" sz="3200" b="1" baseline="30000" dirty="0"/>
              <a:t>16 </a:t>
            </a:r>
            <a:r>
              <a:rPr lang="en-US" sz="3200" dirty="0"/>
              <a:t>“And when you fast, do not look gloomy like the hypocrites, for they disfigure their faces that their fasting may be seen by others. Truly, I say to you, they have received their reward. </a:t>
            </a:r>
            <a:r>
              <a:rPr lang="en-US" sz="3200" dirty="0">
                <a:solidFill>
                  <a:srgbClr val="000000"/>
                </a:solidFill>
              </a:rPr>
              <a:t>																						</a:t>
            </a:r>
            <a:r>
              <a:rPr lang="en-US" sz="3200" i="1" dirty="0">
                <a:solidFill>
                  <a:srgbClr val="000000"/>
                </a:solidFill>
              </a:rPr>
              <a:t>Matthew 6:16</a:t>
            </a:r>
            <a:endParaRPr lang="en-US" sz="3200" i="1" dirty="0"/>
          </a:p>
        </p:txBody>
      </p:sp>
    </p:spTree>
    <p:extLst>
      <p:ext uri="{BB962C8B-B14F-4D97-AF65-F5344CB8AC3E}">
        <p14:creationId xmlns:p14="http://schemas.microsoft.com/office/powerpoint/2010/main" val="2985318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Prohibition </a:t>
            </a:r>
          </a:p>
        </p:txBody>
      </p:sp>
      <p:sp>
        <p:nvSpPr>
          <p:cNvPr id="4" name="Rectangle 3">
            <a:extLst>
              <a:ext uri="{FF2B5EF4-FFF2-40B4-BE49-F238E27FC236}">
                <a16:creationId xmlns:a16="http://schemas.microsoft.com/office/drawing/2014/main" id="{F567FA83-821A-4289-8241-3AC576142C54}"/>
              </a:ext>
            </a:extLst>
          </p:cNvPr>
          <p:cNvSpPr/>
          <p:nvPr/>
        </p:nvSpPr>
        <p:spPr>
          <a:xfrm>
            <a:off x="0" y="646331"/>
            <a:ext cx="8954188" cy="2554545"/>
          </a:xfrm>
          <a:prstGeom prst="rect">
            <a:avLst/>
          </a:prstGeom>
        </p:spPr>
        <p:txBody>
          <a:bodyPr wrap="square">
            <a:spAutoFit/>
          </a:bodyPr>
          <a:lstStyle/>
          <a:p>
            <a:r>
              <a:rPr lang="en-US" sz="3200" b="1" baseline="30000" dirty="0"/>
              <a:t>16 </a:t>
            </a:r>
            <a:r>
              <a:rPr lang="en-US" sz="3200" dirty="0"/>
              <a:t>“And when you fast, do not look </a:t>
            </a:r>
            <a:r>
              <a:rPr lang="en-US" sz="3200" b="1" dirty="0">
                <a:solidFill>
                  <a:srgbClr val="0070C0"/>
                </a:solidFill>
              </a:rPr>
              <a:t>gloomy</a:t>
            </a:r>
            <a:r>
              <a:rPr lang="en-US" sz="3200" dirty="0"/>
              <a:t> like the </a:t>
            </a:r>
            <a:r>
              <a:rPr lang="en-US" sz="3200" u="sng" dirty="0"/>
              <a:t>hypocrites</a:t>
            </a:r>
            <a:r>
              <a:rPr lang="en-US" sz="3200" dirty="0"/>
              <a:t>, for they </a:t>
            </a:r>
            <a:r>
              <a:rPr lang="en-US" sz="3200" b="1" dirty="0">
                <a:solidFill>
                  <a:srgbClr val="0070C0"/>
                </a:solidFill>
              </a:rPr>
              <a:t>disfigure their faces </a:t>
            </a:r>
            <a:r>
              <a:rPr lang="en-US" sz="3200" dirty="0"/>
              <a:t>that their fasting may be seen by others. Truly, I say to you, they have received their reward. </a:t>
            </a:r>
            <a:r>
              <a:rPr lang="en-US" sz="3200" dirty="0">
                <a:solidFill>
                  <a:srgbClr val="000000"/>
                </a:solidFill>
              </a:rPr>
              <a:t>																						</a:t>
            </a:r>
            <a:r>
              <a:rPr lang="en-US" sz="3200" i="1" dirty="0">
                <a:solidFill>
                  <a:srgbClr val="000000"/>
                </a:solidFill>
              </a:rPr>
              <a:t>Matthew 6:16</a:t>
            </a:r>
            <a:endParaRPr lang="en-US" sz="3200" i="1" dirty="0"/>
          </a:p>
        </p:txBody>
      </p:sp>
      <p:pic>
        <p:nvPicPr>
          <p:cNvPr id="5" name="Picture 4" descr="A picture containing sitting, wall, sculpture&#10;&#10;Description automatically generated">
            <a:extLst>
              <a:ext uri="{FF2B5EF4-FFF2-40B4-BE49-F238E27FC236}">
                <a16:creationId xmlns:a16="http://schemas.microsoft.com/office/drawing/2014/main" id="{C88FEDEE-1A2F-4E4A-8E24-A9F94B0093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4425" y="3034748"/>
            <a:ext cx="4712791" cy="3823252"/>
          </a:xfrm>
          <a:prstGeom prst="rect">
            <a:avLst/>
          </a:prstGeom>
        </p:spPr>
      </p:pic>
    </p:spTree>
    <p:extLst>
      <p:ext uri="{BB962C8B-B14F-4D97-AF65-F5344CB8AC3E}">
        <p14:creationId xmlns:p14="http://schemas.microsoft.com/office/powerpoint/2010/main" val="3082755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33126" y="2335692"/>
            <a:ext cx="4386470" cy="1200329"/>
          </a:xfrm>
          <a:prstGeom prst="rect">
            <a:avLst/>
          </a:prstGeom>
          <a:noFill/>
        </p:spPr>
        <p:txBody>
          <a:bodyPr wrap="square" rtlCol="0">
            <a:spAutoFit/>
          </a:bodyPr>
          <a:lstStyle/>
          <a:p>
            <a:pPr algn="ctr"/>
            <a:r>
              <a:rPr lang="en-US" sz="3600" b="1" dirty="0"/>
              <a:t>Greater</a:t>
            </a:r>
            <a:br>
              <a:rPr lang="en-US" sz="3600" b="1" dirty="0"/>
            </a:br>
            <a:r>
              <a:rPr lang="en-US" sz="3600" b="1" dirty="0"/>
              <a:t>Righteousness</a:t>
            </a:r>
          </a:p>
        </p:txBody>
      </p:sp>
      <p:sp>
        <p:nvSpPr>
          <p:cNvPr id="6" name="Left Brace 5">
            <a:extLst>
              <a:ext uri="{FF2B5EF4-FFF2-40B4-BE49-F238E27FC236}">
                <a16:creationId xmlns:a16="http://schemas.microsoft.com/office/drawing/2014/main" id="{397DFA0D-C2D5-4265-85C4-C0680611DC34}"/>
              </a:ext>
            </a:extLst>
          </p:cNvPr>
          <p:cNvSpPr/>
          <p:nvPr/>
        </p:nvSpPr>
        <p:spPr>
          <a:xfrm>
            <a:off x="3796753" y="179696"/>
            <a:ext cx="2729947" cy="6122503"/>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347257" y="470160"/>
            <a:ext cx="3154017" cy="5509200"/>
          </a:xfrm>
          <a:prstGeom prst="rect">
            <a:avLst/>
          </a:prstGeom>
          <a:noFill/>
        </p:spPr>
        <p:txBody>
          <a:bodyPr wrap="square" rtlCol="0">
            <a:spAutoFit/>
          </a:bodyPr>
          <a:lstStyle/>
          <a:p>
            <a:r>
              <a:rPr lang="en-US" sz="3200" dirty="0"/>
              <a:t>1. </a:t>
            </a:r>
          </a:p>
          <a:p>
            <a:endParaRPr lang="en-US" sz="3200" dirty="0"/>
          </a:p>
          <a:p>
            <a:r>
              <a:rPr lang="en-US" sz="3200" dirty="0"/>
              <a:t>2.</a:t>
            </a:r>
          </a:p>
          <a:p>
            <a:r>
              <a:rPr lang="en-US" sz="3200" dirty="0"/>
              <a:t> </a:t>
            </a:r>
          </a:p>
          <a:p>
            <a:r>
              <a:rPr lang="en-US" sz="3200" dirty="0"/>
              <a:t>3.</a:t>
            </a:r>
          </a:p>
          <a:p>
            <a:r>
              <a:rPr lang="en-US" sz="3200" dirty="0"/>
              <a:t> </a:t>
            </a:r>
          </a:p>
          <a:p>
            <a:r>
              <a:rPr lang="en-US" sz="3200" dirty="0"/>
              <a:t>4.</a:t>
            </a:r>
          </a:p>
          <a:p>
            <a:r>
              <a:rPr lang="en-US" sz="3200" dirty="0"/>
              <a:t> </a:t>
            </a:r>
          </a:p>
          <a:p>
            <a:r>
              <a:rPr lang="en-US" sz="3200" dirty="0"/>
              <a:t>5.</a:t>
            </a:r>
          </a:p>
          <a:p>
            <a:endParaRPr lang="en-US" sz="3200" dirty="0"/>
          </a:p>
          <a:p>
            <a:r>
              <a:rPr lang="en-US" sz="3200" dirty="0"/>
              <a:t>6. </a:t>
            </a:r>
          </a:p>
        </p:txBody>
      </p:sp>
      <p:sp>
        <p:nvSpPr>
          <p:cNvPr id="8" name="TextBox 7">
            <a:extLst>
              <a:ext uri="{FF2B5EF4-FFF2-40B4-BE49-F238E27FC236}">
                <a16:creationId xmlns:a16="http://schemas.microsoft.com/office/drawing/2014/main" id="{CD9D7175-6244-4206-8E40-6B951402EB9C}"/>
              </a:ext>
            </a:extLst>
          </p:cNvPr>
          <p:cNvSpPr txBox="1"/>
          <p:nvPr/>
        </p:nvSpPr>
        <p:spPr>
          <a:xfrm>
            <a:off x="921031" y="3429000"/>
            <a:ext cx="2478156" cy="584775"/>
          </a:xfrm>
          <a:prstGeom prst="rect">
            <a:avLst/>
          </a:prstGeom>
          <a:noFill/>
        </p:spPr>
        <p:txBody>
          <a:bodyPr wrap="square" rtlCol="0">
            <a:spAutoFit/>
          </a:bodyPr>
          <a:lstStyle/>
          <a:p>
            <a:pPr algn="ctr"/>
            <a:r>
              <a:rPr lang="en-US" sz="3200" i="1" dirty="0"/>
              <a:t>Matt 5:20-48</a:t>
            </a:r>
          </a:p>
        </p:txBody>
      </p:sp>
      <p:sp>
        <p:nvSpPr>
          <p:cNvPr id="5" name="TextBox 4">
            <a:extLst>
              <a:ext uri="{FF2B5EF4-FFF2-40B4-BE49-F238E27FC236}">
                <a16:creationId xmlns:a16="http://schemas.microsoft.com/office/drawing/2014/main" id="{34B6C338-179E-4A5A-B0F0-71BAFEC5F1B5}"/>
              </a:ext>
            </a:extLst>
          </p:cNvPr>
          <p:cNvSpPr txBox="1"/>
          <p:nvPr/>
        </p:nvSpPr>
        <p:spPr>
          <a:xfrm>
            <a:off x="5754759" y="486346"/>
            <a:ext cx="2746515" cy="584775"/>
          </a:xfrm>
          <a:prstGeom prst="rect">
            <a:avLst/>
          </a:prstGeom>
          <a:noFill/>
        </p:spPr>
        <p:txBody>
          <a:bodyPr wrap="square" rtlCol="0">
            <a:spAutoFit/>
          </a:bodyPr>
          <a:lstStyle/>
          <a:p>
            <a:r>
              <a:rPr lang="en-US" sz="3200" b="1" dirty="0">
                <a:solidFill>
                  <a:srgbClr val="0070C0"/>
                </a:solidFill>
              </a:rPr>
              <a:t>Murder</a:t>
            </a:r>
          </a:p>
        </p:txBody>
      </p:sp>
      <p:sp>
        <p:nvSpPr>
          <p:cNvPr id="9" name="TextBox 8">
            <a:extLst>
              <a:ext uri="{FF2B5EF4-FFF2-40B4-BE49-F238E27FC236}">
                <a16:creationId xmlns:a16="http://schemas.microsoft.com/office/drawing/2014/main" id="{0F44AD21-D580-421A-B8CE-027C44665E81}"/>
              </a:ext>
            </a:extLst>
          </p:cNvPr>
          <p:cNvSpPr txBox="1"/>
          <p:nvPr/>
        </p:nvSpPr>
        <p:spPr>
          <a:xfrm>
            <a:off x="5758074" y="1421850"/>
            <a:ext cx="2746515" cy="584775"/>
          </a:xfrm>
          <a:prstGeom prst="rect">
            <a:avLst/>
          </a:prstGeom>
          <a:noFill/>
        </p:spPr>
        <p:txBody>
          <a:bodyPr wrap="square" rtlCol="0">
            <a:spAutoFit/>
          </a:bodyPr>
          <a:lstStyle/>
          <a:p>
            <a:r>
              <a:rPr lang="en-US" sz="3200" b="1" dirty="0">
                <a:solidFill>
                  <a:srgbClr val="0070C0"/>
                </a:solidFill>
              </a:rPr>
              <a:t>Adultery</a:t>
            </a:r>
          </a:p>
        </p:txBody>
      </p:sp>
      <p:sp>
        <p:nvSpPr>
          <p:cNvPr id="10" name="TextBox 9">
            <a:extLst>
              <a:ext uri="{FF2B5EF4-FFF2-40B4-BE49-F238E27FC236}">
                <a16:creationId xmlns:a16="http://schemas.microsoft.com/office/drawing/2014/main" id="{E2F9A621-5167-483E-80B0-B9198B19C720}"/>
              </a:ext>
            </a:extLst>
          </p:cNvPr>
          <p:cNvSpPr txBox="1"/>
          <p:nvPr/>
        </p:nvSpPr>
        <p:spPr>
          <a:xfrm>
            <a:off x="5754757" y="2425286"/>
            <a:ext cx="2746515" cy="584775"/>
          </a:xfrm>
          <a:prstGeom prst="rect">
            <a:avLst/>
          </a:prstGeom>
          <a:noFill/>
        </p:spPr>
        <p:txBody>
          <a:bodyPr wrap="square" rtlCol="0">
            <a:spAutoFit/>
          </a:bodyPr>
          <a:lstStyle/>
          <a:p>
            <a:r>
              <a:rPr lang="en-US" sz="3200" b="1" dirty="0">
                <a:solidFill>
                  <a:srgbClr val="0070C0"/>
                </a:solidFill>
              </a:rPr>
              <a:t>Divorce</a:t>
            </a:r>
          </a:p>
        </p:txBody>
      </p:sp>
      <p:sp>
        <p:nvSpPr>
          <p:cNvPr id="11" name="TextBox 10">
            <a:extLst>
              <a:ext uri="{FF2B5EF4-FFF2-40B4-BE49-F238E27FC236}">
                <a16:creationId xmlns:a16="http://schemas.microsoft.com/office/drawing/2014/main" id="{42E9BF42-D28C-487B-A200-8EAFE895A780}"/>
              </a:ext>
            </a:extLst>
          </p:cNvPr>
          <p:cNvSpPr txBox="1"/>
          <p:nvPr/>
        </p:nvSpPr>
        <p:spPr>
          <a:xfrm>
            <a:off x="5754758" y="3414843"/>
            <a:ext cx="2746515" cy="584775"/>
          </a:xfrm>
          <a:prstGeom prst="rect">
            <a:avLst/>
          </a:prstGeom>
          <a:noFill/>
        </p:spPr>
        <p:txBody>
          <a:bodyPr wrap="square" rtlCol="0">
            <a:spAutoFit/>
          </a:bodyPr>
          <a:lstStyle/>
          <a:p>
            <a:r>
              <a:rPr lang="en-US" sz="3200" b="1" dirty="0">
                <a:solidFill>
                  <a:srgbClr val="0070C0"/>
                </a:solidFill>
              </a:rPr>
              <a:t>Oaths</a:t>
            </a:r>
          </a:p>
        </p:txBody>
      </p:sp>
      <p:sp>
        <p:nvSpPr>
          <p:cNvPr id="12" name="TextBox 11">
            <a:extLst>
              <a:ext uri="{FF2B5EF4-FFF2-40B4-BE49-F238E27FC236}">
                <a16:creationId xmlns:a16="http://schemas.microsoft.com/office/drawing/2014/main" id="{4D886719-027E-4BF0-96ED-961049780AB7}"/>
              </a:ext>
            </a:extLst>
          </p:cNvPr>
          <p:cNvSpPr txBox="1"/>
          <p:nvPr/>
        </p:nvSpPr>
        <p:spPr>
          <a:xfrm>
            <a:off x="5754757" y="4378817"/>
            <a:ext cx="2746515" cy="584775"/>
          </a:xfrm>
          <a:prstGeom prst="rect">
            <a:avLst/>
          </a:prstGeom>
          <a:noFill/>
        </p:spPr>
        <p:txBody>
          <a:bodyPr wrap="square" rtlCol="0">
            <a:spAutoFit/>
          </a:bodyPr>
          <a:lstStyle/>
          <a:p>
            <a:r>
              <a:rPr lang="en-US" sz="3200" b="1" dirty="0">
                <a:solidFill>
                  <a:srgbClr val="0070C0"/>
                </a:solidFill>
              </a:rPr>
              <a:t>Retaliation</a:t>
            </a:r>
          </a:p>
        </p:txBody>
      </p:sp>
      <p:sp>
        <p:nvSpPr>
          <p:cNvPr id="13" name="TextBox 12">
            <a:extLst>
              <a:ext uri="{FF2B5EF4-FFF2-40B4-BE49-F238E27FC236}">
                <a16:creationId xmlns:a16="http://schemas.microsoft.com/office/drawing/2014/main" id="{3FD0B6DF-ACED-4050-A663-56D29137208E}"/>
              </a:ext>
            </a:extLst>
          </p:cNvPr>
          <p:cNvSpPr txBox="1"/>
          <p:nvPr/>
        </p:nvSpPr>
        <p:spPr>
          <a:xfrm>
            <a:off x="5754758" y="5368374"/>
            <a:ext cx="2746515" cy="584775"/>
          </a:xfrm>
          <a:prstGeom prst="rect">
            <a:avLst/>
          </a:prstGeom>
          <a:noFill/>
        </p:spPr>
        <p:txBody>
          <a:bodyPr wrap="square" rtlCol="0">
            <a:spAutoFit/>
          </a:bodyPr>
          <a:lstStyle/>
          <a:p>
            <a:r>
              <a:rPr lang="en-US" sz="3200" b="1" dirty="0">
                <a:solidFill>
                  <a:srgbClr val="0070C0"/>
                </a:solidFill>
              </a:rPr>
              <a:t>Love</a:t>
            </a:r>
          </a:p>
        </p:txBody>
      </p:sp>
      <p:sp>
        <p:nvSpPr>
          <p:cNvPr id="2" name="Rectangle 1">
            <a:extLst>
              <a:ext uri="{FF2B5EF4-FFF2-40B4-BE49-F238E27FC236}">
                <a16:creationId xmlns:a16="http://schemas.microsoft.com/office/drawing/2014/main" id="{1B403444-B1A7-4BAE-B5B5-43C7C867E6E3}"/>
              </a:ext>
            </a:extLst>
          </p:cNvPr>
          <p:cNvSpPr/>
          <p:nvPr/>
        </p:nvSpPr>
        <p:spPr>
          <a:xfrm>
            <a:off x="0" y="4013775"/>
            <a:ext cx="5194848" cy="2554545"/>
          </a:xfrm>
          <a:prstGeom prst="rect">
            <a:avLst/>
          </a:prstGeom>
        </p:spPr>
        <p:txBody>
          <a:bodyPr wrap="square">
            <a:spAutoFit/>
          </a:bodyPr>
          <a:lstStyle/>
          <a:p>
            <a:r>
              <a:rPr lang="en-US" sz="3200" b="1" dirty="0">
                <a:solidFill>
                  <a:srgbClr val="000000"/>
                </a:solidFill>
                <a:latin typeface="+mj-lt"/>
              </a:rPr>
              <a:t>For I tell you, unless your righteousness exceeds that of the scribes and Pharisees, you will never enter the kingdom of heaven. </a:t>
            </a:r>
            <a:r>
              <a:rPr lang="en-US" sz="3200" b="1" i="1" dirty="0">
                <a:solidFill>
                  <a:srgbClr val="000000"/>
                </a:solidFill>
                <a:latin typeface="+mj-lt"/>
              </a:rPr>
              <a:t>5:20</a:t>
            </a:r>
            <a:endParaRPr lang="en-US" sz="3200" b="1" i="1" dirty="0">
              <a:latin typeface="+mj-lt"/>
            </a:endParaRPr>
          </a:p>
        </p:txBody>
      </p:sp>
    </p:spTree>
    <p:extLst>
      <p:ext uri="{BB962C8B-B14F-4D97-AF65-F5344CB8AC3E}">
        <p14:creationId xmlns:p14="http://schemas.microsoft.com/office/powerpoint/2010/main" val="2095850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5" grpId="0"/>
      <p:bldP spid="9" grpId="0"/>
      <p:bldP spid="10" grpId="0"/>
      <p:bldP spid="11" grpId="0"/>
      <p:bldP spid="12" grpId="0"/>
      <p:bldP spid="13" grpId="0"/>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820BC7-740F-481E-B7E3-B575BCA33BCD}"/>
              </a:ext>
            </a:extLst>
          </p:cNvPr>
          <p:cNvSpPr txBox="1"/>
          <p:nvPr/>
        </p:nvSpPr>
        <p:spPr>
          <a:xfrm>
            <a:off x="0" y="0"/>
            <a:ext cx="9144000" cy="646331"/>
          </a:xfrm>
          <a:prstGeom prst="rect">
            <a:avLst/>
          </a:prstGeom>
          <a:noFill/>
        </p:spPr>
        <p:txBody>
          <a:bodyPr wrap="square" rtlCol="0">
            <a:spAutoFit/>
          </a:bodyPr>
          <a:lstStyle/>
          <a:p>
            <a:r>
              <a:rPr lang="en-US" sz="3600" b="1" dirty="0"/>
              <a:t>Prescription</a:t>
            </a:r>
          </a:p>
        </p:txBody>
      </p:sp>
      <p:sp>
        <p:nvSpPr>
          <p:cNvPr id="4" name="Rectangle 3">
            <a:extLst>
              <a:ext uri="{FF2B5EF4-FFF2-40B4-BE49-F238E27FC236}">
                <a16:creationId xmlns:a16="http://schemas.microsoft.com/office/drawing/2014/main" id="{F567FA83-821A-4289-8241-3AC576142C54}"/>
              </a:ext>
            </a:extLst>
          </p:cNvPr>
          <p:cNvSpPr/>
          <p:nvPr/>
        </p:nvSpPr>
        <p:spPr>
          <a:xfrm>
            <a:off x="0" y="646331"/>
            <a:ext cx="8954188" cy="2554545"/>
          </a:xfrm>
          <a:prstGeom prst="rect">
            <a:avLst/>
          </a:prstGeom>
        </p:spPr>
        <p:txBody>
          <a:bodyPr wrap="square">
            <a:spAutoFit/>
          </a:bodyPr>
          <a:lstStyle/>
          <a:p>
            <a:r>
              <a:rPr lang="en-US" sz="3200" b="1" baseline="30000" dirty="0"/>
              <a:t>17 </a:t>
            </a:r>
            <a:r>
              <a:rPr lang="en-US" sz="3200" dirty="0"/>
              <a:t>But when you fast, anoint your head and wash your face, </a:t>
            </a:r>
            <a:r>
              <a:rPr lang="en-US" sz="3200" b="1" baseline="30000" dirty="0"/>
              <a:t>18 </a:t>
            </a:r>
            <a:r>
              <a:rPr lang="en-US" sz="3200" dirty="0"/>
              <a:t>that your fasting may not be seen by others but by your Father who is in secret. And your Father who sees in secret will reward you. </a:t>
            </a:r>
            <a:r>
              <a:rPr lang="en-US" sz="3200" dirty="0">
                <a:solidFill>
                  <a:srgbClr val="000000"/>
                </a:solidFill>
              </a:rPr>
              <a:t>																</a:t>
            </a:r>
            <a:r>
              <a:rPr lang="en-US" sz="3200" i="1" dirty="0">
                <a:solidFill>
                  <a:srgbClr val="000000"/>
                </a:solidFill>
              </a:rPr>
              <a:t>Matthew 6:17-18</a:t>
            </a:r>
            <a:endParaRPr lang="en-US" sz="3200" i="1" dirty="0"/>
          </a:p>
        </p:txBody>
      </p:sp>
    </p:spTree>
    <p:extLst>
      <p:ext uri="{BB962C8B-B14F-4D97-AF65-F5344CB8AC3E}">
        <p14:creationId xmlns:p14="http://schemas.microsoft.com/office/powerpoint/2010/main" val="1228484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EF625A-D721-4BB1-9F05-3BB7C2DF873D}"/>
              </a:ext>
            </a:extLst>
          </p:cNvPr>
          <p:cNvSpPr txBox="1"/>
          <p:nvPr/>
        </p:nvSpPr>
        <p:spPr>
          <a:xfrm>
            <a:off x="0" y="159026"/>
            <a:ext cx="9144000" cy="2554545"/>
          </a:xfrm>
          <a:prstGeom prst="rect">
            <a:avLst/>
          </a:prstGeom>
          <a:noFill/>
        </p:spPr>
        <p:txBody>
          <a:bodyPr wrap="square" rtlCol="0">
            <a:spAutoFit/>
          </a:bodyPr>
          <a:lstStyle/>
          <a:p>
            <a:r>
              <a:rPr lang="en-US" sz="3200" dirty="0"/>
              <a:t>When you ______________ </a:t>
            </a:r>
          </a:p>
          <a:p>
            <a:r>
              <a:rPr lang="en-US" sz="3200" dirty="0"/>
              <a:t>do not ________________. </a:t>
            </a:r>
          </a:p>
          <a:p>
            <a:endParaRPr lang="en-US" sz="3200" dirty="0"/>
          </a:p>
          <a:p>
            <a:r>
              <a:rPr lang="en-US" sz="3200" dirty="0"/>
              <a:t>But when you ___________, _____________________.</a:t>
            </a:r>
          </a:p>
        </p:txBody>
      </p:sp>
    </p:spTree>
    <p:extLst>
      <p:ext uri="{BB962C8B-B14F-4D97-AF65-F5344CB8AC3E}">
        <p14:creationId xmlns:p14="http://schemas.microsoft.com/office/powerpoint/2010/main" val="322616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7117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65649" y="1448111"/>
            <a:ext cx="4386470" cy="646331"/>
          </a:xfrm>
          <a:prstGeom prst="rect">
            <a:avLst/>
          </a:prstGeom>
          <a:noFill/>
        </p:spPr>
        <p:txBody>
          <a:bodyPr wrap="square" rtlCol="0">
            <a:spAutoFit/>
          </a:bodyPr>
          <a:lstStyle/>
          <a:p>
            <a:pPr algn="ctr"/>
            <a:r>
              <a:rPr lang="en-US" sz="3600" b="1" dirty="0"/>
              <a:t>Quiet Righteousness </a:t>
            </a:r>
          </a:p>
        </p:txBody>
      </p:sp>
      <p:sp>
        <p:nvSpPr>
          <p:cNvPr id="6" name="Left Brace 5">
            <a:extLst>
              <a:ext uri="{FF2B5EF4-FFF2-40B4-BE49-F238E27FC236}">
                <a16:creationId xmlns:a16="http://schemas.microsoft.com/office/drawing/2014/main" id="{397DFA0D-C2D5-4265-85C4-C0680611DC34}"/>
              </a:ext>
            </a:extLst>
          </p:cNvPr>
          <p:cNvSpPr/>
          <p:nvPr/>
        </p:nvSpPr>
        <p:spPr>
          <a:xfrm>
            <a:off x="4220821" y="163508"/>
            <a:ext cx="2339005" cy="335364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565913" y="470160"/>
            <a:ext cx="2935361" cy="3046988"/>
          </a:xfrm>
          <a:prstGeom prst="rect">
            <a:avLst/>
          </a:prstGeom>
          <a:noFill/>
        </p:spPr>
        <p:txBody>
          <a:bodyPr wrap="square" rtlCol="0">
            <a:spAutoFit/>
          </a:bodyPr>
          <a:lstStyle/>
          <a:p>
            <a:r>
              <a:rPr lang="en-US" sz="3200" dirty="0"/>
              <a:t>1. </a:t>
            </a:r>
          </a:p>
          <a:p>
            <a:endParaRPr lang="en-US" sz="3200" dirty="0"/>
          </a:p>
          <a:p>
            <a:r>
              <a:rPr lang="en-US" sz="3200" dirty="0"/>
              <a:t>2.</a:t>
            </a:r>
          </a:p>
          <a:p>
            <a:r>
              <a:rPr lang="en-US" sz="3200" dirty="0"/>
              <a:t> </a:t>
            </a:r>
          </a:p>
          <a:p>
            <a:r>
              <a:rPr lang="en-US" sz="3200" dirty="0"/>
              <a:t>3.</a:t>
            </a:r>
          </a:p>
          <a:p>
            <a:r>
              <a:rPr lang="en-US" sz="3200" dirty="0"/>
              <a:t> </a:t>
            </a:r>
          </a:p>
        </p:txBody>
      </p:sp>
      <p:sp>
        <p:nvSpPr>
          <p:cNvPr id="8" name="TextBox 7">
            <a:extLst>
              <a:ext uri="{FF2B5EF4-FFF2-40B4-BE49-F238E27FC236}">
                <a16:creationId xmlns:a16="http://schemas.microsoft.com/office/drawing/2014/main" id="{CD9D7175-6244-4206-8E40-6B951402EB9C}"/>
              </a:ext>
            </a:extLst>
          </p:cNvPr>
          <p:cNvSpPr txBox="1"/>
          <p:nvPr/>
        </p:nvSpPr>
        <p:spPr>
          <a:xfrm>
            <a:off x="642726" y="1993654"/>
            <a:ext cx="2478156" cy="584775"/>
          </a:xfrm>
          <a:prstGeom prst="rect">
            <a:avLst/>
          </a:prstGeom>
          <a:noFill/>
        </p:spPr>
        <p:txBody>
          <a:bodyPr wrap="square" rtlCol="0">
            <a:spAutoFit/>
          </a:bodyPr>
          <a:lstStyle/>
          <a:p>
            <a:pPr algn="ctr"/>
            <a:r>
              <a:rPr lang="en-US" sz="3200" i="1" dirty="0"/>
              <a:t>Matt 6:1-18</a:t>
            </a:r>
          </a:p>
        </p:txBody>
      </p:sp>
      <p:sp>
        <p:nvSpPr>
          <p:cNvPr id="14" name="Rectangle 13">
            <a:extLst>
              <a:ext uri="{FF2B5EF4-FFF2-40B4-BE49-F238E27FC236}">
                <a16:creationId xmlns:a16="http://schemas.microsoft.com/office/drawing/2014/main" id="{C93C9088-0AE2-4782-A91B-7F50E0D73D91}"/>
              </a:ext>
            </a:extLst>
          </p:cNvPr>
          <p:cNvSpPr/>
          <p:nvPr/>
        </p:nvSpPr>
        <p:spPr>
          <a:xfrm>
            <a:off x="-19880" y="3732507"/>
            <a:ext cx="9144000" cy="2062103"/>
          </a:xfrm>
          <a:prstGeom prst="rect">
            <a:avLst/>
          </a:prstGeom>
        </p:spPr>
        <p:txBody>
          <a:bodyPr wrap="square">
            <a:spAutoFit/>
          </a:bodyPr>
          <a:lstStyle/>
          <a:p>
            <a:r>
              <a:rPr lang="en-US" sz="3200" dirty="0"/>
              <a:t>Beware of practicing your righteousness before other people in order to be seen by them, for then you will have no reward from your Father who is in heaven.</a:t>
            </a:r>
          </a:p>
          <a:p>
            <a:r>
              <a:rPr lang="en-US" sz="3200" dirty="0"/>
              <a:t>														    </a:t>
            </a:r>
            <a:r>
              <a:rPr lang="en-US" sz="3200" i="1" dirty="0"/>
              <a:t>Matthew 6:1</a:t>
            </a:r>
          </a:p>
        </p:txBody>
      </p:sp>
      <p:sp>
        <p:nvSpPr>
          <p:cNvPr id="2" name="TextBox 1">
            <a:extLst>
              <a:ext uri="{FF2B5EF4-FFF2-40B4-BE49-F238E27FC236}">
                <a16:creationId xmlns:a16="http://schemas.microsoft.com/office/drawing/2014/main" id="{B424B1A0-6DF8-46DF-B69C-ED605FD08A1E}"/>
              </a:ext>
            </a:extLst>
          </p:cNvPr>
          <p:cNvSpPr txBox="1"/>
          <p:nvPr/>
        </p:nvSpPr>
        <p:spPr>
          <a:xfrm>
            <a:off x="6003236" y="463242"/>
            <a:ext cx="2743200" cy="584775"/>
          </a:xfrm>
          <a:prstGeom prst="rect">
            <a:avLst/>
          </a:prstGeom>
          <a:noFill/>
        </p:spPr>
        <p:txBody>
          <a:bodyPr wrap="square" rtlCol="0">
            <a:spAutoFit/>
          </a:bodyPr>
          <a:lstStyle/>
          <a:p>
            <a:r>
              <a:rPr lang="en-US" sz="3200" b="1" dirty="0">
                <a:solidFill>
                  <a:srgbClr val="0070C0"/>
                </a:solidFill>
              </a:rPr>
              <a:t>when you give</a:t>
            </a:r>
          </a:p>
        </p:txBody>
      </p:sp>
      <p:sp>
        <p:nvSpPr>
          <p:cNvPr id="10" name="TextBox 9">
            <a:extLst>
              <a:ext uri="{FF2B5EF4-FFF2-40B4-BE49-F238E27FC236}">
                <a16:creationId xmlns:a16="http://schemas.microsoft.com/office/drawing/2014/main" id="{085738E6-52C8-41FE-9A62-315BCB526006}"/>
              </a:ext>
            </a:extLst>
          </p:cNvPr>
          <p:cNvSpPr txBox="1"/>
          <p:nvPr/>
        </p:nvSpPr>
        <p:spPr>
          <a:xfrm>
            <a:off x="6003236" y="1405420"/>
            <a:ext cx="2743200" cy="584775"/>
          </a:xfrm>
          <a:prstGeom prst="rect">
            <a:avLst/>
          </a:prstGeom>
          <a:noFill/>
        </p:spPr>
        <p:txBody>
          <a:bodyPr wrap="square" rtlCol="0">
            <a:spAutoFit/>
          </a:bodyPr>
          <a:lstStyle/>
          <a:p>
            <a:r>
              <a:rPr lang="en-US" sz="3200" b="1" dirty="0">
                <a:solidFill>
                  <a:srgbClr val="0070C0"/>
                </a:solidFill>
              </a:rPr>
              <a:t>when you pray</a:t>
            </a:r>
          </a:p>
        </p:txBody>
      </p:sp>
      <p:sp>
        <p:nvSpPr>
          <p:cNvPr id="9" name="TextBox 8">
            <a:extLst>
              <a:ext uri="{FF2B5EF4-FFF2-40B4-BE49-F238E27FC236}">
                <a16:creationId xmlns:a16="http://schemas.microsoft.com/office/drawing/2014/main" id="{DCB84327-B428-4F95-B667-1E30B4CAF6D1}"/>
              </a:ext>
            </a:extLst>
          </p:cNvPr>
          <p:cNvSpPr txBox="1"/>
          <p:nvPr/>
        </p:nvSpPr>
        <p:spPr>
          <a:xfrm>
            <a:off x="6003236" y="2395622"/>
            <a:ext cx="2743200" cy="584775"/>
          </a:xfrm>
          <a:prstGeom prst="rect">
            <a:avLst/>
          </a:prstGeom>
          <a:noFill/>
        </p:spPr>
        <p:txBody>
          <a:bodyPr wrap="square" rtlCol="0">
            <a:spAutoFit/>
          </a:bodyPr>
          <a:lstStyle/>
          <a:p>
            <a:r>
              <a:rPr lang="en-US" sz="3200" b="1" dirty="0">
                <a:solidFill>
                  <a:srgbClr val="0070C0"/>
                </a:solidFill>
              </a:rPr>
              <a:t>when you fast</a:t>
            </a:r>
          </a:p>
        </p:txBody>
      </p:sp>
    </p:spTree>
    <p:extLst>
      <p:ext uri="{BB962C8B-B14F-4D97-AF65-F5344CB8AC3E}">
        <p14:creationId xmlns:p14="http://schemas.microsoft.com/office/powerpoint/2010/main" val="179213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0"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asting">
            <a:extLst>
              <a:ext uri="{FF2B5EF4-FFF2-40B4-BE49-F238E27FC236}">
                <a16:creationId xmlns:a16="http://schemas.microsoft.com/office/drawing/2014/main" id="{7FEA5CF7-0B8B-41FC-9383-83AE139542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3549" y="4023455"/>
            <a:ext cx="4280452" cy="283454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AD81238-AA30-4210-97A9-597F95AE4C43}"/>
              </a:ext>
            </a:extLst>
          </p:cNvPr>
          <p:cNvSpPr txBox="1"/>
          <p:nvPr/>
        </p:nvSpPr>
        <p:spPr>
          <a:xfrm>
            <a:off x="0" y="0"/>
            <a:ext cx="9144000" cy="1323439"/>
          </a:xfrm>
          <a:prstGeom prst="rect">
            <a:avLst/>
          </a:prstGeom>
          <a:noFill/>
        </p:spPr>
        <p:txBody>
          <a:bodyPr wrap="square" rtlCol="0">
            <a:spAutoFit/>
          </a:bodyPr>
          <a:lstStyle/>
          <a:p>
            <a:r>
              <a:rPr lang="en-US" sz="4000" b="1" dirty="0">
                <a:solidFill>
                  <a:srgbClr val="0070C0"/>
                </a:solidFill>
              </a:rPr>
              <a:t>Fasting</a:t>
            </a:r>
            <a:r>
              <a:rPr lang="en-US" sz="4000" dirty="0"/>
              <a:t>-abstinence from food for a specific period of time.</a:t>
            </a:r>
          </a:p>
        </p:txBody>
      </p:sp>
    </p:spTree>
    <p:extLst>
      <p:ext uri="{BB962C8B-B14F-4D97-AF65-F5344CB8AC3E}">
        <p14:creationId xmlns:p14="http://schemas.microsoft.com/office/powerpoint/2010/main" val="924214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9C9D77-DD77-4D27-9CE6-7DCF8ED9B8B3}"/>
              </a:ext>
            </a:extLst>
          </p:cNvPr>
          <p:cNvSpPr txBox="1"/>
          <p:nvPr/>
        </p:nvSpPr>
        <p:spPr>
          <a:xfrm>
            <a:off x="0" y="0"/>
            <a:ext cx="9144000" cy="584775"/>
          </a:xfrm>
          <a:prstGeom prst="rect">
            <a:avLst/>
          </a:prstGeom>
          <a:noFill/>
        </p:spPr>
        <p:txBody>
          <a:bodyPr wrap="square" rtlCol="0">
            <a:spAutoFit/>
          </a:bodyPr>
          <a:lstStyle/>
          <a:p>
            <a:r>
              <a:rPr lang="en-US" sz="3200" b="1" dirty="0"/>
              <a:t>*Spiritual contemplation and dependence on God. </a:t>
            </a:r>
          </a:p>
        </p:txBody>
      </p:sp>
      <p:sp>
        <p:nvSpPr>
          <p:cNvPr id="5" name="Rectangle 4">
            <a:extLst>
              <a:ext uri="{FF2B5EF4-FFF2-40B4-BE49-F238E27FC236}">
                <a16:creationId xmlns:a16="http://schemas.microsoft.com/office/drawing/2014/main" id="{D35E7280-089C-4F1A-A9EF-F4BC742FB75B}"/>
              </a:ext>
            </a:extLst>
          </p:cNvPr>
          <p:cNvSpPr/>
          <p:nvPr/>
        </p:nvSpPr>
        <p:spPr>
          <a:xfrm>
            <a:off x="0" y="1333550"/>
            <a:ext cx="9144000" cy="3539430"/>
          </a:xfrm>
          <a:prstGeom prst="rect">
            <a:avLst/>
          </a:prstGeom>
        </p:spPr>
        <p:txBody>
          <a:bodyPr wrap="square">
            <a:spAutoFit/>
          </a:bodyPr>
          <a:lstStyle/>
          <a:p>
            <a:r>
              <a:rPr lang="en-US" sz="3200" dirty="0"/>
              <a:t>He humbled you and let you be hungry, and fed you with manna which you did not know, nor did your fathers know, that He might make you understand that </a:t>
            </a:r>
            <a:r>
              <a:rPr lang="en-US" sz="3200" b="1" dirty="0">
                <a:solidFill>
                  <a:srgbClr val="0070C0"/>
                </a:solidFill>
              </a:rPr>
              <a:t>man does not live by bread alone</a:t>
            </a:r>
            <a:r>
              <a:rPr lang="en-US" sz="3200" dirty="0"/>
              <a:t>, but man lives by everything that proceeds out of the mouth of the </a:t>
            </a:r>
            <a:r>
              <a:rPr lang="en-US" sz="3200" cap="small" dirty="0"/>
              <a:t>Lord</a:t>
            </a:r>
            <a:r>
              <a:rPr lang="en-US" sz="3200" dirty="0"/>
              <a:t>.</a:t>
            </a:r>
          </a:p>
          <a:p>
            <a:r>
              <a:rPr lang="en-US" sz="3200" i="1" dirty="0"/>
              <a:t>													Deuteronomy 8:3</a:t>
            </a:r>
          </a:p>
        </p:txBody>
      </p:sp>
    </p:spTree>
    <p:extLst>
      <p:ext uri="{BB962C8B-B14F-4D97-AF65-F5344CB8AC3E}">
        <p14:creationId xmlns:p14="http://schemas.microsoft.com/office/powerpoint/2010/main" val="1861568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9C9D77-DD77-4D27-9CE6-7DCF8ED9B8B3}"/>
              </a:ext>
            </a:extLst>
          </p:cNvPr>
          <p:cNvSpPr txBox="1"/>
          <p:nvPr/>
        </p:nvSpPr>
        <p:spPr>
          <a:xfrm>
            <a:off x="0" y="0"/>
            <a:ext cx="9144000" cy="584775"/>
          </a:xfrm>
          <a:prstGeom prst="rect">
            <a:avLst/>
          </a:prstGeom>
          <a:noFill/>
        </p:spPr>
        <p:txBody>
          <a:bodyPr wrap="square" rtlCol="0">
            <a:spAutoFit/>
          </a:bodyPr>
          <a:lstStyle/>
          <a:p>
            <a:r>
              <a:rPr lang="en-US" sz="3200" b="1" dirty="0"/>
              <a:t>*Spiritual contemplation and dependence on God. </a:t>
            </a:r>
          </a:p>
        </p:txBody>
      </p:sp>
      <p:sp>
        <p:nvSpPr>
          <p:cNvPr id="5" name="Rectangle 4">
            <a:extLst>
              <a:ext uri="{FF2B5EF4-FFF2-40B4-BE49-F238E27FC236}">
                <a16:creationId xmlns:a16="http://schemas.microsoft.com/office/drawing/2014/main" id="{D35E7280-089C-4F1A-A9EF-F4BC742FB75B}"/>
              </a:ext>
            </a:extLst>
          </p:cNvPr>
          <p:cNvSpPr/>
          <p:nvPr/>
        </p:nvSpPr>
        <p:spPr>
          <a:xfrm>
            <a:off x="0" y="1333550"/>
            <a:ext cx="9144000" cy="4031873"/>
          </a:xfrm>
          <a:prstGeom prst="rect">
            <a:avLst/>
          </a:prstGeom>
        </p:spPr>
        <p:txBody>
          <a:bodyPr wrap="square">
            <a:spAutoFit/>
          </a:bodyPr>
          <a:lstStyle/>
          <a:p>
            <a:r>
              <a:rPr lang="en-US" sz="3200" b="1" baseline="30000" dirty="0"/>
              <a:t>27 </a:t>
            </a:r>
            <a:r>
              <a:rPr lang="en-US" sz="3200" dirty="0"/>
              <a:t>And the </a:t>
            </a:r>
            <a:r>
              <a:rPr lang="en-US" sz="3200" cap="small" dirty="0"/>
              <a:t>Lord</a:t>
            </a:r>
            <a:r>
              <a:rPr lang="en-US" sz="3200" dirty="0"/>
              <a:t> said to Moses, “Write these words, for in accordance with these words I have made a covenant with you and with Israel.” </a:t>
            </a:r>
            <a:r>
              <a:rPr lang="en-US" sz="3200" b="1" baseline="30000" dirty="0"/>
              <a:t>28 </a:t>
            </a:r>
            <a:r>
              <a:rPr lang="en-US" sz="3200" dirty="0"/>
              <a:t>So he was there </a:t>
            </a:r>
            <a:r>
              <a:rPr lang="en-US" sz="3200" b="1" dirty="0">
                <a:solidFill>
                  <a:srgbClr val="0070C0"/>
                </a:solidFill>
              </a:rPr>
              <a:t>with the </a:t>
            </a:r>
            <a:r>
              <a:rPr lang="en-US" sz="3200" b="1" cap="small" dirty="0">
                <a:solidFill>
                  <a:srgbClr val="0070C0"/>
                </a:solidFill>
              </a:rPr>
              <a:t>Lord</a:t>
            </a:r>
            <a:r>
              <a:rPr lang="en-US" sz="3200" b="1" dirty="0">
                <a:solidFill>
                  <a:srgbClr val="0070C0"/>
                </a:solidFill>
              </a:rPr>
              <a:t> forty days and forty nights. He neither ate bread nor drank water</a:t>
            </a:r>
            <a:r>
              <a:rPr lang="en-US" sz="3200" dirty="0"/>
              <a:t>. And he wrote on the tablets the words of the covenant, the Ten Commandments.</a:t>
            </a:r>
            <a:r>
              <a:rPr lang="en-US" sz="3200" i="1" dirty="0"/>
              <a:t>																										Exodus 34:27-28</a:t>
            </a:r>
          </a:p>
        </p:txBody>
      </p:sp>
    </p:spTree>
    <p:extLst>
      <p:ext uri="{BB962C8B-B14F-4D97-AF65-F5344CB8AC3E}">
        <p14:creationId xmlns:p14="http://schemas.microsoft.com/office/powerpoint/2010/main" val="1646699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9C9D77-DD77-4D27-9CE6-7DCF8ED9B8B3}"/>
              </a:ext>
            </a:extLst>
          </p:cNvPr>
          <p:cNvSpPr txBox="1"/>
          <p:nvPr/>
        </p:nvSpPr>
        <p:spPr>
          <a:xfrm>
            <a:off x="0" y="0"/>
            <a:ext cx="9144000" cy="584775"/>
          </a:xfrm>
          <a:prstGeom prst="rect">
            <a:avLst/>
          </a:prstGeom>
          <a:noFill/>
        </p:spPr>
        <p:txBody>
          <a:bodyPr wrap="square" rtlCol="0">
            <a:spAutoFit/>
          </a:bodyPr>
          <a:lstStyle/>
          <a:p>
            <a:r>
              <a:rPr lang="en-US" sz="3200" b="1" dirty="0"/>
              <a:t>*Spiritual contemplation and dependence on God. </a:t>
            </a:r>
          </a:p>
        </p:txBody>
      </p:sp>
      <p:sp>
        <p:nvSpPr>
          <p:cNvPr id="5" name="Rectangle 4">
            <a:extLst>
              <a:ext uri="{FF2B5EF4-FFF2-40B4-BE49-F238E27FC236}">
                <a16:creationId xmlns:a16="http://schemas.microsoft.com/office/drawing/2014/main" id="{D35E7280-089C-4F1A-A9EF-F4BC742FB75B}"/>
              </a:ext>
            </a:extLst>
          </p:cNvPr>
          <p:cNvSpPr/>
          <p:nvPr/>
        </p:nvSpPr>
        <p:spPr>
          <a:xfrm>
            <a:off x="0" y="1214280"/>
            <a:ext cx="9144000" cy="1569660"/>
          </a:xfrm>
          <a:prstGeom prst="rect">
            <a:avLst/>
          </a:prstGeom>
        </p:spPr>
        <p:txBody>
          <a:bodyPr wrap="square">
            <a:spAutoFit/>
          </a:bodyPr>
          <a:lstStyle/>
          <a:p>
            <a:r>
              <a:rPr lang="en-US" sz="3200" dirty="0"/>
              <a:t>And after He had </a:t>
            </a:r>
            <a:r>
              <a:rPr lang="en-US" sz="3200" b="1" dirty="0">
                <a:solidFill>
                  <a:srgbClr val="0070C0"/>
                </a:solidFill>
              </a:rPr>
              <a:t>fasted forty days and forty nights</a:t>
            </a:r>
            <a:r>
              <a:rPr lang="en-US" sz="3200" dirty="0"/>
              <a:t>, He then became hungry.</a:t>
            </a:r>
            <a:r>
              <a:rPr lang="en-US" sz="3200" dirty="0">
                <a:solidFill>
                  <a:srgbClr val="000000"/>
                </a:solidFill>
              </a:rPr>
              <a:t>																									</a:t>
            </a:r>
            <a:r>
              <a:rPr lang="en-US" sz="3200" i="1" dirty="0">
                <a:solidFill>
                  <a:srgbClr val="000000"/>
                </a:solidFill>
              </a:rPr>
              <a:t>Matthew 4:2</a:t>
            </a:r>
            <a:endParaRPr lang="en-US" sz="3200" i="1" dirty="0"/>
          </a:p>
        </p:txBody>
      </p:sp>
    </p:spTree>
    <p:extLst>
      <p:ext uri="{BB962C8B-B14F-4D97-AF65-F5344CB8AC3E}">
        <p14:creationId xmlns:p14="http://schemas.microsoft.com/office/powerpoint/2010/main" val="2992892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9C9D77-DD77-4D27-9CE6-7DCF8ED9B8B3}"/>
              </a:ext>
            </a:extLst>
          </p:cNvPr>
          <p:cNvSpPr txBox="1"/>
          <p:nvPr/>
        </p:nvSpPr>
        <p:spPr>
          <a:xfrm>
            <a:off x="0" y="0"/>
            <a:ext cx="9144000" cy="584775"/>
          </a:xfrm>
          <a:prstGeom prst="rect">
            <a:avLst/>
          </a:prstGeom>
          <a:noFill/>
        </p:spPr>
        <p:txBody>
          <a:bodyPr wrap="square" rtlCol="0">
            <a:spAutoFit/>
          </a:bodyPr>
          <a:lstStyle/>
          <a:p>
            <a:r>
              <a:rPr lang="en-US" sz="3200" b="1" dirty="0"/>
              <a:t>*Spiritual contemplation and dependence on God. </a:t>
            </a:r>
          </a:p>
        </p:txBody>
      </p:sp>
      <p:sp>
        <p:nvSpPr>
          <p:cNvPr id="5" name="Rectangle 4">
            <a:extLst>
              <a:ext uri="{FF2B5EF4-FFF2-40B4-BE49-F238E27FC236}">
                <a16:creationId xmlns:a16="http://schemas.microsoft.com/office/drawing/2014/main" id="{D35E7280-089C-4F1A-A9EF-F4BC742FB75B}"/>
              </a:ext>
            </a:extLst>
          </p:cNvPr>
          <p:cNvSpPr/>
          <p:nvPr/>
        </p:nvSpPr>
        <p:spPr>
          <a:xfrm>
            <a:off x="0" y="1413063"/>
            <a:ext cx="9144000" cy="3539430"/>
          </a:xfrm>
          <a:prstGeom prst="rect">
            <a:avLst/>
          </a:prstGeom>
        </p:spPr>
        <p:txBody>
          <a:bodyPr wrap="square">
            <a:spAutoFit/>
          </a:bodyPr>
          <a:lstStyle/>
          <a:p>
            <a:r>
              <a:rPr lang="en-US" sz="3200" b="1" baseline="30000" dirty="0"/>
              <a:t>2 </a:t>
            </a:r>
            <a:r>
              <a:rPr lang="en-US" sz="3200" dirty="0"/>
              <a:t>Then some came and reported to Jehoshaphat, saying, “A great multitude is coming against you from beyond the sea, out of Aram and behold, they are in </a:t>
            </a:r>
            <a:r>
              <a:rPr lang="en-US" sz="3200" dirty="0" err="1"/>
              <a:t>Hazazon-tamar</a:t>
            </a:r>
            <a:r>
              <a:rPr lang="en-US" sz="3200" dirty="0"/>
              <a:t> (that is </a:t>
            </a:r>
            <a:r>
              <a:rPr lang="en-US" sz="3200" dirty="0" err="1"/>
              <a:t>Engedi</a:t>
            </a:r>
            <a:r>
              <a:rPr lang="en-US" sz="3200" dirty="0"/>
              <a:t>).” </a:t>
            </a:r>
            <a:r>
              <a:rPr lang="en-US" sz="3200" b="1" baseline="30000" dirty="0"/>
              <a:t>3 </a:t>
            </a:r>
            <a:r>
              <a:rPr lang="en-US" sz="3200" dirty="0"/>
              <a:t>Jehoshaphat was afraid and turned his attention to </a:t>
            </a:r>
            <a:r>
              <a:rPr lang="en-US" sz="3200" b="1" dirty="0">
                <a:solidFill>
                  <a:srgbClr val="0070C0"/>
                </a:solidFill>
              </a:rPr>
              <a:t>seek the </a:t>
            </a:r>
            <a:r>
              <a:rPr lang="en-US" sz="3200" b="1" cap="small" dirty="0">
                <a:solidFill>
                  <a:srgbClr val="0070C0"/>
                </a:solidFill>
              </a:rPr>
              <a:t>Lord</a:t>
            </a:r>
            <a:r>
              <a:rPr lang="en-US" sz="3200" dirty="0"/>
              <a:t>, and proclaimed a </a:t>
            </a:r>
            <a:r>
              <a:rPr lang="en-US" sz="3200" b="1" dirty="0">
                <a:solidFill>
                  <a:srgbClr val="0070C0"/>
                </a:solidFill>
              </a:rPr>
              <a:t>fast </a:t>
            </a:r>
            <a:r>
              <a:rPr lang="en-US" sz="3200" b="1" u="sng" dirty="0">
                <a:solidFill>
                  <a:srgbClr val="0070C0"/>
                </a:solidFill>
              </a:rPr>
              <a:t>throughout all Judah</a:t>
            </a:r>
            <a:r>
              <a:rPr lang="en-US" sz="3200" dirty="0"/>
              <a:t>.</a:t>
            </a:r>
            <a:r>
              <a:rPr lang="en-US" sz="3200" dirty="0">
                <a:solidFill>
                  <a:srgbClr val="000000"/>
                </a:solidFill>
              </a:rPr>
              <a:t>					</a:t>
            </a:r>
          </a:p>
          <a:p>
            <a:r>
              <a:rPr lang="en-US" sz="3200" dirty="0">
                <a:solidFill>
                  <a:srgbClr val="000000"/>
                </a:solidFill>
              </a:rPr>
              <a:t>												</a:t>
            </a:r>
            <a:r>
              <a:rPr lang="en-US" sz="3200" i="1" dirty="0">
                <a:solidFill>
                  <a:srgbClr val="000000"/>
                </a:solidFill>
              </a:rPr>
              <a:t>2 Chronicles 20:2-3</a:t>
            </a:r>
            <a:endParaRPr lang="en-US" sz="3200" i="1" dirty="0"/>
          </a:p>
        </p:txBody>
      </p:sp>
    </p:spTree>
    <p:extLst>
      <p:ext uri="{BB962C8B-B14F-4D97-AF65-F5344CB8AC3E}">
        <p14:creationId xmlns:p14="http://schemas.microsoft.com/office/powerpoint/2010/main" val="285358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1399</TotalTime>
  <Words>478</Words>
  <Application>Microsoft Office PowerPoint</Application>
  <PresentationFormat>On-screen Show (4:3)</PresentationFormat>
  <Paragraphs>108</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Alyse Nash</cp:lastModifiedBy>
  <cp:revision>109</cp:revision>
  <dcterms:created xsi:type="dcterms:W3CDTF">2019-02-28T15:58:53Z</dcterms:created>
  <dcterms:modified xsi:type="dcterms:W3CDTF">2019-05-10T16:16:25Z</dcterms:modified>
</cp:coreProperties>
</file>