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 id="257" r:id="rId4"/>
    <p:sldId id="260" r:id="rId5"/>
    <p:sldId id="261" r:id="rId6"/>
    <p:sldId id="262" r:id="rId7"/>
    <p:sldId id="263" r:id="rId8"/>
    <p:sldId id="265" r:id="rId9"/>
    <p:sldId id="266" r:id="rId10"/>
    <p:sldId id="267" r:id="rId11"/>
    <p:sldId id="268" r:id="rId12"/>
    <p:sldId id="269" r:id="rId13"/>
    <p:sldId id="264"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FF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F61FB0-5C3B-4F6C-BD18-C25F1D25A67A}"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920686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61FB0-5C3B-4F6C-BD18-C25F1D25A67A}"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384707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61FB0-5C3B-4F6C-BD18-C25F1D25A67A}"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4068877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61FB0-5C3B-4F6C-BD18-C25F1D25A67A}"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40846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61FB0-5C3B-4F6C-BD18-C25F1D25A67A}"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2020161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F61FB0-5C3B-4F6C-BD18-C25F1D25A67A}"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1828037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F61FB0-5C3B-4F6C-BD18-C25F1D25A67A}" type="datetimeFigureOut">
              <a:rPr lang="en-US" smtClean="0"/>
              <a:t>4/5/2019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10451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F61FB0-5C3B-4F6C-BD18-C25F1D25A67A}" type="datetimeFigureOut">
              <a:rPr lang="en-US" smtClean="0"/>
              <a:t>4/5/2019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135466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61FB0-5C3B-4F6C-BD18-C25F1D25A67A}" type="datetimeFigureOut">
              <a:rPr lang="en-US" smtClean="0"/>
              <a:t>4/5/2019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451422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F61FB0-5C3B-4F6C-BD18-C25F1D25A67A}"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3550675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F61FB0-5C3B-4F6C-BD18-C25F1D25A67A}"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B48BA-CAD6-48B3-9E2E-9C4F8ED42B4B}" type="slidenum">
              <a:rPr lang="en-US" smtClean="0"/>
              <a:t>‹#›</a:t>
            </a:fld>
            <a:endParaRPr lang="en-US"/>
          </a:p>
        </p:txBody>
      </p:sp>
    </p:spTree>
    <p:extLst>
      <p:ext uri="{BB962C8B-B14F-4D97-AF65-F5344CB8AC3E}">
        <p14:creationId xmlns:p14="http://schemas.microsoft.com/office/powerpoint/2010/main" val="190273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61FB0-5C3B-4F6C-BD18-C25F1D25A67A}" type="datetimeFigureOut">
              <a:rPr lang="en-US" smtClean="0"/>
              <a:t>4/5/2019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B48BA-CAD6-48B3-9E2E-9C4F8ED42B4B}" type="slidenum">
              <a:rPr lang="en-US" smtClean="0"/>
              <a:t>‹#›</a:t>
            </a:fld>
            <a:endParaRPr lang="en-US"/>
          </a:p>
        </p:txBody>
      </p:sp>
    </p:spTree>
    <p:extLst>
      <p:ext uri="{BB962C8B-B14F-4D97-AF65-F5344CB8AC3E}">
        <p14:creationId xmlns:p14="http://schemas.microsoft.com/office/powerpoint/2010/main" val="2192700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682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8FEE9F-E94C-4DFE-B12E-EA20C2ED776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4" name="Rectangle 3">
            <a:extLst>
              <a:ext uri="{FF2B5EF4-FFF2-40B4-BE49-F238E27FC236}">
                <a16:creationId xmlns:a16="http://schemas.microsoft.com/office/drawing/2014/main" id="{A5E13104-3298-4A30-AF69-370FD4C45AC7}"/>
              </a:ext>
            </a:extLst>
          </p:cNvPr>
          <p:cNvSpPr/>
          <p:nvPr/>
        </p:nvSpPr>
        <p:spPr>
          <a:xfrm>
            <a:off x="0" y="2001088"/>
            <a:ext cx="9144000" cy="2062103"/>
          </a:xfrm>
          <a:prstGeom prst="rect">
            <a:avLst/>
          </a:prstGeom>
          <a:solidFill>
            <a:srgbClr val="000000">
              <a:alpha val="43137"/>
            </a:srgbClr>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dirty="0"/>
              <a:t>“while the promise of entering his rest still stands, let us fear lest any of you should seem to have failed to reach it.”</a:t>
            </a:r>
            <a:r>
              <a:rPr lang="en-US" sz="3200" b="1" dirty="0">
                <a:solidFill>
                  <a:schemeClr val="bg1"/>
                </a:solidFill>
              </a:rPr>
              <a:t>	</a:t>
            </a:r>
            <a:r>
              <a:rPr lang="en-US" sz="3200" dirty="0">
                <a:solidFill>
                  <a:schemeClr val="bg1"/>
                </a:solidFill>
              </a:rPr>
              <a:t>																													</a:t>
            </a:r>
            <a:r>
              <a:rPr lang="en-US" sz="3200" i="1" dirty="0">
                <a:solidFill>
                  <a:schemeClr val="bg1"/>
                </a:solidFill>
              </a:rPr>
              <a:t>Hebrews 4:1</a:t>
            </a:r>
          </a:p>
        </p:txBody>
      </p:sp>
    </p:spTree>
    <p:extLst>
      <p:ext uri="{BB962C8B-B14F-4D97-AF65-F5344CB8AC3E}">
        <p14:creationId xmlns:p14="http://schemas.microsoft.com/office/powerpoint/2010/main" val="425650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8FEE9F-E94C-4DFE-B12E-EA20C2ED776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4" name="Rectangle 3">
            <a:extLst>
              <a:ext uri="{FF2B5EF4-FFF2-40B4-BE49-F238E27FC236}">
                <a16:creationId xmlns:a16="http://schemas.microsoft.com/office/drawing/2014/main" id="{A5E13104-3298-4A30-AF69-370FD4C45AC7}"/>
              </a:ext>
            </a:extLst>
          </p:cNvPr>
          <p:cNvSpPr/>
          <p:nvPr/>
        </p:nvSpPr>
        <p:spPr>
          <a:xfrm>
            <a:off x="0" y="2001088"/>
            <a:ext cx="9144000" cy="2554545"/>
          </a:xfrm>
          <a:prstGeom prst="rect">
            <a:avLst/>
          </a:prstGeom>
          <a:solidFill>
            <a:srgbClr val="000000">
              <a:alpha val="43137"/>
            </a:srgbClr>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dirty="0"/>
              <a:t>“For though by this time you ought to be teachers, you need someone to teach you again the basic principles of the oracles of God. You need milk, not solid food”</a:t>
            </a:r>
            <a:r>
              <a:rPr lang="en-US" sz="3200" b="1" dirty="0">
                <a:solidFill>
                  <a:schemeClr val="bg1"/>
                </a:solidFill>
              </a:rPr>
              <a:t>		</a:t>
            </a:r>
            <a:r>
              <a:rPr lang="en-US" sz="3200" dirty="0">
                <a:solidFill>
                  <a:schemeClr val="bg1"/>
                </a:solidFill>
              </a:rPr>
              <a:t>																											</a:t>
            </a:r>
            <a:r>
              <a:rPr lang="en-US" sz="3200" i="1" dirty="0">
                <a:solidFill>
                  <a:schemeClr val="bg1"/>
                </a:solidFill>
              </a:rPr>
              <a:t>Hebrews 5:12</a:t>
            </a:r>
          </a:p>
        </p:txBody>
      </p:sp>
    </p:spTree>
    <p:extLst>
      <p:ext uri="{BB962C8B-B14F-4D97-AF65-F5344CB8AC3E}">
        <p14:creationId xmlns:p14="http://schemas.microsoft.com/office/powerpoint/2010/main" val="110611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8FEE9F-E94C-4DFE-B12E-EA20C2ED776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4" name="Rectangle 3">
            <a:extLst>
              <a:ext uri="{FF2B5EF4-FFF2-40B4-BE49-F238E27FC236}">
                <a16:creationId xmlns:a16="http://schemas.microsoft.com/office/drawing/2014/main" id="{A5E13104-3298-4A30-AF69-370FD4C45AC7}"/>
              </a:ext>
            </a:extLst>
          </p:cNvPr>
          <p:cNvSpPr/>
          <p:nvPr/>
        </p:nvSpPr>
        <p:spPr>
          <a:xfrm>
            <a:off x="0" y="1166842"/>
            <a:ext cx="9144000" cy="4524315"/>
          </a:xfrm>
          <a:prstGeom prst="rect">
            <a:avLst/>
          </a:prstGeom>
          <a:solidFill>
            <a:srgbClr val="000000">
              <a:alpha val="43137"/>
            </a:srgbClr>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dirty="0"/>
              <a:t>“For it is impossible, in the case of those who have once been enlightened, who have tasted the heavenly gift, and have shared in the Holy Spirit, and have tasted the goodness of the word of God and the powers of the age to come, and then have fallen away, to restore them again to repentance, since they are crucifying once again the Son of God to their own harm and holding him up to contempt.”</a:t>
            </a:r>
            <a:r>
              <a:rPr lang="en-US" sz="3200" b="1" dirty="0">
                <a:solidFill>
                  <a:schemeClr val="bg1"/>
                </a:solidFill>
              </a:rPr>
              <a:t>		</a:t>
            </a:r>
            <a:r>
              <a:rPr lang="en-US" sz="3200" dirty="0">
                <a:solidFill>
                  <a:schemeClr val="bg1"/>
                </a:solidFill>
              </a:rPr>
              <a:t>													</a:t>
            </a:r>
            <a:r>
              <a:rPr lang="en-US" sz="3200" i="1" dirty="0">
                <a:solidFill>
                  <a:schemeClr val="bg1"/>
                </a:solidFill>
              </a:rPr>
              <a:t>Hebrews 6:4-6</a:t>
            </a:r>
          </a:p>
        </p:txBody>
      </p:sp>
    </p:spTree>
    <p:extLst>
      <p:ext uri="{BB962C8B-B14F-4D97-AF65-F5344CB8AC3E}">
        <p14:creationId xmlns:p14="http://schemas.microsoft.com/office/powerpoint/2010/main" val="199475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8FEE9F-E94C-4DFE-B12E-EA20C2ED776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4" name="Rectangle 3">
            <a:extLst>
              <a:ext uri="{FF2B5EF4-FFF2-40B4-BE49-F238E27FC236}">
                <a16:creationId xmlns:a16="http://schemas.microsoft.com/office/drawing/2014/main" id="{A5E13104-3298-4A30-AF69-370FD4C45AC7}"/>
              </a:ext>
            </a:extLst>
          </p:cNvPr>
          <p:cNvSpPr/>
          <p:nvPr/>
        </p:nvSpPr>
        <p:spPr>
          <a:xfrm>
            <a:off x="0" y="2425158"/>
            <a:ext cx="9144000" cy="1569660"/>
          </a:xfrm>
          <a:prstGeom prst="rect">
            <a:avLst/>
          </a:prstGeom>
          <a:solidFill>
            <a:srgbClr val="000000">
              <a:alpha val="43137"/>
            </a:srgbClr>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dirty="0">
                <a:solidFill>
                  <a:schemeClr val="bg1"/>
                </a:solidFill>
              </a:rPr>
              <a:t>“let us consider how to stir up one another to love and good works”</a:t>
            </a:r>
          </a:p>
          <a:p>
            <a:r>
              <a:rPr lang="en-US" sz="3200" dirty="0">
                <a:solidFill>
                  <a:schemeClr val="bg1"/>
                </a:solidFill>
              </a:rPr>
              <a:t>													</a:t>
            </a:r>
            <a:r>
              <a:rPr lang="en-US" sz="3200" i="1" dirty="0">
                <a:solidFill>
                  <a:schemeClr val="bg1"/>
                </a:solidFill>
              </a:rPr>
              <a:t>Hebrews 10:24</a:t>
            </a:r>
          </a:p>
        </p:txBody>
      </p:sp>
    </p:spTree>
    <p:extLst>
      <p:ext uri="{BB962C8B-B14F-4D97-AF65-F5344CB8AC3E}">
        <p14:creationId xmlns:p14="http://schemas.microsoft.com/office/powerpoint/2010/main" val="769138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4FCE93F-5788-4BA9-A6E2-C008E7301B09}"/>
              </a:ext>
            </a:extLst>
          </p:cNvPr>
          <p:cNvPicPr>
            <a:picLocks noChangeAspect="1"/>
          </p:cNvPicPr>
          <p:nvPr/>
        </p:nvPicPr>
        <p:blipFill rotWithShape="1">
          <a:blip r:embed="rId2">
            <a:extLst>
              <a:ext uri="{28A0092B-C50C-407E-A947-70E740481C1C}">
                <a14:useLocalDpi xmlns:a14="http://schemas.microsoft.com/office/drawing/2010/main" val="0"/>
              </a:ext>
            </a:extLst>
          </a:blip>
          <a:srcRect l="10427" r="19906" b="-1"/>
          <a:stretch/>
        </p:blipFill>
        <p:spPr>
          <a:xfrm>
            <a:off x="20" y="10"/>
            <a:ext cx="9143980" cy="6857990"/>
          </a:xfrm>
          <a:prstGeom prst="rect">
            <a:avLst/>
          </a:prstGeom>
        </p:spPr>
      </p:pic>
    </p:spTree>
    <p:extLst>
      <p:ext uri="{BB962C8B-B14F-4D97-AF65-F5344CB8AC3E}">
        <p14:creationId xmlns:p14="http://schemas.microsoft.com/office/powerpoint/2010/main" val="3450970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C4FC71-A606-453D-B503-DC9B7B9CC45D}"/>
              </a:ext>
            </a:extLst>
          </p:cNvPr>
          <p:cNvSpPr/>
          <p:nvPr/>
        </p:nvSpPr>
        <p:spPr>
          <a:xfrm>
            <a:off x="0" y="1007165"/>
            <a:ext cx="9144000" cy="4524315"/>
          </a:xfrm>
          <a:prstGeom prst="rect">
            <a:avLst/>
          </a:prstGeom>
        </p:spPr>
        <p:txBody>
          <a:bodyPr wrap="square">
            <a:spAutoFit/>
          </a:bodyPr>
          <a:lstStyle/>
          <a:p>
            <a:r>
              <a:rPr lang="en-US" sz="3200" b="1" baseline="30000" dirty="0">
                <a:solidFill>
                  <a:schemeClr val="bg1"/>
                </a:solidFill>
                <a:latin typeface="&amp;quot"/>
              </a:rPr>
              <a:t>32 </a:t>
            </a:r>
            <a:r>
              <a:rPr lang="en-US" sz="3200" dirty="0">
                <a:solidFill>
                  <a:schemeClr val="bg1"/>
                </a:solidFill>
                <a:latin typeface="&amp;quot"/>
              </a:rPr>
              <a:t>And what more shall I say? For time would fail me to tell of Gideon, Barak, Samson, Jephthah, of David and Samuel and the prophets—</a:t>
            </a:r>
            <a:r>
              <a:rPr lang="en-US" sz="3200" dirty="0">
                <a:solidFill>
                  <a:schemeClr val="bg1"/>
                </a:solidFill>
                <a:latin typeface="Helvetica Neue"/>
              </a:rPr>
              <a:t> </a:t>
            </a:r>
            <a:r>
              <a:rPr lang="en-US" sz="3200" b="1" baseline="30000" dirty="0">
                <a:solidFill>
                  <a:schemeClr val="bg1"/>
                </a:solidFill>
                <a:latin typeface="&amp;quot"/>
              </a:rPr>
              <a:t>33 </a:t>
            </a:r>
            <a:r>
              <a:rPr lang="en-US" sz="3200" dirty="0">
                <a:solidFill>
                  <a:schemeClr val="bg1"/>
                </a:solidFill>
                <a:latin typeface="&amp;quot"/>
              </a:rPr>
              <a:t>who through faith conquered kingdoms, enforced justice, obtained promises, stopped the mouths of lions,</a:t>
            </a:r>
            <a:r>
              <a:rPr lang="en-US" sz="3200" dirty="0">
                <a:solidFill>
                  <a:schemeClr val="bg1"/>
                </a:solidFill>
                <a:latin typeface="Helvetica Neue"/>
              </a:rPr>
              <a:t> </a:t>
            </a:r>
            <a:r>
              <a:rPr lang="en-US" sz="3200" b="1" baseline="30000" dirty="0">
                <a:solidFill>
                  <a:schemeClr val="bg1"/>
                </a:solidFill>
                <a:latin typeface="&amp;quot"/>
              </a:rPr>
              <a:t>34 </a:t>
            </a:r>
            <a:r>
              <a:rPr lang="en-US" sz="3200" dirty="0">
                <a:solidFill>
                  <a:schemeClr val="bg1"/>
                </a:solidFill>
                <a:latin typeface="&amp;quot"/>
              </a:rPr>
              <a:t>quenched the power of fire, escaped the edge of the sword, were made strong out of weakness, became mighty in war, put foreign armies to flight.</a:t>
            </a:r>
            <a:r>
              <a:rPr lang="en-US" sz="3200" dirty="0">
                <a:solidFill>
                  <a:schemeClr val="bg1"/>
                </a:solidFill>
                <a:latin typeface="Helvetica Neue"/>
              </a:rPr>
              <a:t> </a:t>
            </a:r>
          </a:p>
          <a:p>
            <a:r>
              <a:rPr lang="en-US" sz="3200" dirty="0">
                <a:solidFill>
                  <a:schemeClr val="bg1"/>
                </a:solidFill>
              </a:rPr>
              <a:t>												   </a:t>
            </a:r>
            <a:r>
              <a:rPr lang="en-US" sz="3200" i="1" dirty="0">
                <a:solidFill>
                  <a:schemeClr val="bg1"/>
                </a:solidFill>
              </a:rPr>
              <a:t>Hebrews 11:32-34</a:t>
            </a:r>
          </a:p>
        </p:txBody>
      </p:sp>
    </p:spTree>
    <p:extLst>
      <p:ext uri="{BB962C8B-B14F-4D97-AF65-F5344CB8AC3E}">
        <p14:creationId xmlns:p14="http://schemas.microsoft.com/office/powerpoint/2010/main" val="2369078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C4FC71-A606-453D-B503-DC9B7B9CC45D}"/>
              </a:ext>
            </a:extLst>
          </p:cNvPr>
          <p:cNvSpPr/>
          <p:nvPr/>
        </p:nvSpPr>
        <p:spPr>
          <a:xfrm>
            <a:off x="0" y="530087"/>
            <a:ext cx="9144000" cy="5509200"/>
          </a:xfrm>
          <a:prstGeom prst="rect">
            <a:avLst/>
          </a:prstGeom>
        </p:spPr>
        <p:txBody>
          <a:bodyPr wrap="square">
            <a:spAutoFit/>
          </a:bodyPr>
          <a:lstStyle/>
          <a:p>
            <a:r>
              <a:rPr lang="en-US" sz="3200" b="1" baseline="30000" dirty="0">
                <a:solidFill>
                  <a:schemeClr val="bg1"/>
                </a:solidFill>
              </a:rPr>
              <a:t>35 </a:t>
            </a:r>
            <a:r>
              <a:rPr lang="en-US" sz="3200" dirty="0">
                <a:solidFill>
                  <a:schemeClr val="bg1"/>
                </a:solidFill>
              </a:rPr>
              <a:t>Women received back their dead by resurrection. Some were tortured, refusing to accept release, so that they might rise again to a better life. </a:t>
            </a:r>
            <a:r>
              <a:rPr lang="en-US" sz="3200" b="1" baseline="30000" dirty="0">
                <a:solidFill>
                  <a:schemeClr val="bg1"/>
                </a:solidFill>
              </a:rPr>
              <a:t>36 </a:t>
            </a:r>
            <a:r>
              <a:rPr lang="en-US" sz="3200" dirty="0">
                <a:solidFill>
                  <a:schemeClr val="bg1"/>
                </a:solidFill>
              </a:rPr>
              <a:t>Others suffered mocking and flogging, and even chains and imprisonment. </a:t>
            </a:r>
            <a:r>
              <a:rPr lang="en-US" sz="3200" b="1" baseline="30000" dirty="0">
                <a:solidFill>
                  <a:schemeClr val="bg1"/>
                </a:solidFill>
              </a:rPr>
              <a:t>37 </a:t>
            </a:r>
            <a:r>
              <a:rPr lang="en-US" sz="3200" dirty="0">
                <a:solidFill>
                  <a:schemeClr val="bg1"/>
                </a:solidFill>
              </a:rPr>
              <a:t>They were stoned, they were sawn in </a:t>
            </a:r>
            <a:r>
              <a:rPr lang="en-US" sz="3200">
                <a:solidFill>
                  <a:schemeClr val="bg1"/>
                </a:solidFill>
              </a:rPr>
              <a:t>two,</a:t>
            </a:r>
            <a:r>
              <a:rPr lang="en-US" sz="3200" baseline="30000">
                <a:solidFill>
                  <a:schemeClr val="bg1"/>
                </a:solidFill>
              </a:rPr>
              <a:t>  </a:t>
            </a:r>
            <a:r>
              <a:rPr lang="en-US" sz="3200">
                <a:solidFill>
                  <a:schemeClr val="bg1"/>
                </a:solidFill>
              </a:rPr>
              <a:t>they </a:t>
            </a:r>
            <a:r>
              <a:rPr lang="en-US" sz="3200" dirty="0">
                <a:solidFill>
                  <a:schemeClr val="bg1"/>
                </a:solidFill>
              </a:rPr>
              <a:t>were killed with the sword. They went about in skins of sheep and goats, destitute, afflicted, mistreated— </a:t>
            </a:r>
            <a:r>
              <a:rPr lang="en-US" sz="3200" b="1" baseline="30000" dirty="0">
                <a:solidFill>
                  <a:schemeClr val="bg1"/>
                </a:solidFill>
              </a:rPr>
              <a:t>38 </a:t>
            </a:r>
            <a:r>
              <a:rPr lang="en-US" sz="3200" dirty="0">
                <a:solidFill>
                  <a:schemeClr val="bg1"/>
                </a:solidFill>
              </a:rPr>
              <a:t>of whom the world was not worthy—wandering about in deserts and mountains, and in dens and caves of the earth.</a:t>
            </a:r>
          </a:p>
          <a:p>
            <a:r>
              <a:rPr lang="en-US" sz="3200" dirty="0">
                <a:solidFill>
                  <a:schemeClr val="bg1"/>
                </a:solidFill>
              </a:rPr>
              <a:t>													</a:t>
            </a:r>
            <a:r>
              <a:rPr lang="en-US" sz="3200" i="1" dirty="0">
                <a:solidFill>
                  <a:schemeClr val="bg1"/>
                </a:solidFill>
              </a:rPr>
              <a:t>Hebrews 11:35-38</a:t>
            </a:r>
          </a:p>
        </p:txBody>
      </p:sp>
    </p:spTree>
    <p:extLst>
      <p:ext uri="{BB962C8B-B14F-4D97-AF65-F5344CB8AC3E}">
        <p14:creationId xmlns:p14="http://schemas.microsoft.com/office/powerpoint/2010/main" val="42886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4" name="TextBox 3">
            <a:extLst>
              <a:ext uri="{FF2B5EF4-FFF2-40B4-BE49-F238E27FC236}">
                <a16:creationId xmlns:a16="http://schemas.microsoft.com/office/drawing/2014/main" id="{2242629F-DC6E-405B-B568-02B51568C055}"/>
              </a:ext>
            </a:extLst>
          </p:cNvPr>
          <p:cNvSpPr txBox="1"/>
          <p:nvPr/>
        </p:nvSpPr>
        <p:spPr>
          <a:xfrm>
            <a:off x="-19" y="1002748"/>
            <a:ext cx="9143999" cy="1569660"/>
          </a:xfrm>
          <a:prstGeom prst="rect">
            <a:avLst/>
          </a:prstGeom>
          <a:noFill/>
        </p:spPr>
        <p:txBody>
          <a:bodyPr wrap="square" rtlCol="0">
            <a:spAutoFit/>
          </a:bodyPr>
          <a:lstStyle/>
          <a:p>
            <a:pPr algn="ctr"/>
            <a:r>
              <a:rPr lang="en-US" sz="9600" b="1" dirty="0">
                <a:solidFill>
                  <a:srgbClr val="FFFF00"/>
                </a:solidFill>
                <a:effectLst>
                  <a:glow rad="228600">
                    <a:schemeClr val="tx1">
                      <a:alpha val="40000"/>
                    </a:schemeClr>
                  </a:glow>
                </a:effectLst>
              </a:rPr>
              <a:t>Living by Faith</a:t>
            </a:r>
          </a:p>
        </p:txBody>
      </p:sp>
      <p:sp>
        <p:nvSpPr>
          <p:cNvPr id="5" name="TextBox 4">
            <a:extLst>
              <a:ext uri="{FF2B5EF4-FFF2-40B4-BE49-F238E27FC236}">
                <a16:creationId xmlns:a16="http://schemas.microsoft.com/office/drawing/2014/main" id="{59EE7000-DEC9-456A-AA23-FB3234348228}"/>
              </a:ext>
            </a:extLst>
          </p:cNvPr>
          <p:cNvSpPr txBox="1"/>
          <p:nvPr/>
        </p:nvSpPr>
        <p:spPr>
          <a:xfrm>
            <a:off x="1789023" y="2465647"/>
            <a:ext cx="5751443" cy="830997"/>
          </a:xfrm>
          <a:prstGeom prst="rect">
            <a:avLst/>
          </a:prstGeom>
          <a:solidFill>
            <a:srgbClr val="000000">
              <a:alpha val="21961"/>
            </a:srgbClr>
          </a:solidFill>
        </p:spPr>
        <p:txBody>
          <a:bodyPr wrap="square" rtlCol="0">
            <a:spAutoFit/>
          </a:bodyPr>
          <a:lstStyle/>
          <a:p>
            <a:pPr algn="ctr"/>
            <a:r>
              <a:rPr lang="en-US" sz="4800" b="1" i="1" dirty="0">
                <a:solidFill>
                  <a:schemeClr val="bg1"/>
                </a:solidFill>
                <a:effectLst>
                  <a:glow rad="228600">
                    <a:schemeClr val="tx1">
                      <a:alpha val="40000"/>
                    </a:schemeClr>
                  </a:glow>
                </a:effectLst>
                <a:latin typeface="+mj-lt"/>
              </a:rPr>
              <a:t>Listening and Looking</a:t>
            </a:r>
          </a:p>
        </p:txBody>
      </p:sp>
    </p:spTree>
    <p:extLst>
      <p:ext uri="{BB962C8B-B14F-4D97-AF65-F5344CB8AC3E}">
        <p14:creationId xmlns:p14="http://schemas.microsoft.com/office/powerpoint/2010/main" val="420159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2" name="Rectangle 1">
            <a:extLst>
              <a:ext uri="{FF2B5EF4-FFF2-40B4-BE49-F238E27FC236}">
                <a16:creationId xmlns:a16="http://schemas.microsoft.com/office/drawing/2014/main" id="{EBDD8632-05E2-40BE-B0D7-48084525163E}"/>
              </a:ext>
            </a:extLst>
          </p:cNvPr>
          <p:cNvSpPr/>
          <p:nvPr/>
        </p:nvSpPr>
        <p:spPr>
          <a:xfrm>
            <a:off x="0" y="0"/>
            <a:ext cx="9144000" cy="2554545"/>
          </a:xfrm>
          <a:prstGeom prst="rect">
            <a:avLst/>
          </a:prstGeom>
          <a:solidFill>
            <a:srgbClr val="000000">
              <a:alpha val="69804"/>
            </a:srgbClr>
          </a:solidFill>
          <a:ln>
            <a:solidFill>
              <a:schemeClr val="tx1"/>
            </a:solidFill>
          </a:ln>
        </p:spPr>
        <p:txBody>
          <a:bodyPr wrap="square">
            <a:spAutoFit/>
          </a:bodyPr>
          <a:lstStyle/>
          <a:p>
            <a:r>
              <a:rPr lang="en-US" sz="3200" b="1" dirty="0">
                <a:solidFill>
                  <a:schemeClr val="bg1"/>
                </a:solidFill>
              </a:rPr>
              <a:t>Therefore, since we are surrounded by so great a cloud of witnesses, let us also lay aside every weight, and sin which clings so closely, and let us run with endurance the race that is set before us</a:t>
            </a:r>
          </a:p>
          <a:p>
            <a:r>
              <a:rPr lang="en-US" sz="3200" dirty="0">
                <a:solidFill>
                  <a:schemeClr val="bg1"/>
                </a:solidFill>
              </a:rPr>
              <a:t>													      </a:t>
            </a:r>
            <a:r>
              <a:rPr lang="en-US" sz="3200" i="1" dirty="0">
                <a:solidFill>
                  <a:schemeClr val="bg1"/>
                </a:solidFill>
              </a:rPr>
              <a:t>Hebrews 12:1</a:t>
            </a:r>
          </a:p>
        </p:txBody>
      </p:sp>
    </p:spTree>
    <p:extLst>
      <p:ext uri="{BB962C8B-B14F-4D97-AF65-F5344CB8AC3E}">
        <p14:creationId xmlns:p14="http://schemas.microsoft.com/office/powerpoint/2010/main" val="212797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2" name="Rectangle 1">
            <a:extLst>
              <a:ext uri="{FF2B5EF4-FFF2-40B4-BE49-F238E27FC236}">
                <a16:creationId xmlns:a16="http://schemas.microsoft.com/office/drawing/2014/main" id="{EBDD8632-05E2-40BE-B0D7-48084525163E}"/>
              </a:ext>
            </a:extLst>
          </p:cNvPr>
          <p:cNvSpPr/>
          <p:nvPr/>
        </p:nvSpPr>
        <p:spPr>
          <a:xfrm>
            <a:off x="0" y="0"/>
            <a:ext cx="9144000" cy="2554545"/>
          </a:xfrm>
          <a:prstGeom prst="rect">
            <a:avLst/>
          </a:prstGeom>
          <a:solidFill>
            <a:srgbClr val="000000">
              <a:alpha val="69804"/>
            </a:srgbClr>
          </a:solidFill>
          <a:ln>
            <a:solidFill>
              <a:schemeClr val="tx1"/>
            </a:solidFill>
          </a:ln>
        </p:spPr>
        <p:txBody>
          <a:bodyPr wrap="square">
            <a:spAutoFit/>
          </a:bodyPr>
          <a:lstStyle/>
          <a:p>
            <a:r>
              <a:rPr lang="en-US" sz="3200" b="1" u="sng" dirty="0">
                <a:solidFill>
                  <a:schemeClr val="bg1"/>
                </a:solidFill>
              </a:rPr>
              <a:t>Therefore</a:t>
            </a:r>
            <a:r>
              <a:rPr lang="en-US" sz="3200" b="1" dirty="0">
                <a:solidFill>
                  <a:schemeClr val="bg1"/>
                </a:solidFill>
              </a:rPr>
              <a:t>, since we are surrounded by so great a cloud of witnesses, let us also lay aside every weight, and sin which clings so closely, and let us run with endurance the race that is set before us</a:t>
            </a:r>
          </a:p>
          <a:p>
            <a:r>
              <a:rPr lang="en-US" sz="3200" dirty="0">
                <a:solidFill>
                  <a:schemeClr val="bg1"/>
                </a:solidFill>
              </a:rPr>
              <a:t>													      </a:t>
            </a:r>
            <a:r>
              <a:rPr lang="en-US" sz="3200" i="1" dirty="0">
                <a:solidFill>
                  <a:schemeClr val="bg1"/>
                </a:solidFill>
              </a:rPr>
              <a:t>Hebrews 12:1</a:t>
            </a:r>
          </a:p>
        </p:txBody>
      </p:sp>
    </p:spTree>
    <p:extLst>
      <p:ext uri="{BB962C8B-B14F-4D97-AF65-F5344CB8AC3E}">
        <p14:creationId xmlns:p14="http://schemas.microsoft.com/office/powerpoint/2010/main" val="27648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4FCE93F-5788-4BA9-A6E2-C008E7301B09}"/>
              </a:ext>
            </a:extLst>
          </p:cNvPr>
          <p:cNvPicPr>
            <a:picLocks noChangeAspect="1"/>
          </p:cNvPicPr>
          <p:nvPr/>
        </p:nvPicPr>
        <p:blipFill rotWithShape="1">
          <a:blip r:embed="rId2">
            <a:extLst>
              <a:ext uri="{28A0092B-C50C-407E-A947-70E740481C1C}">
                <a14:useLocalDpi xmlns:a14="http://schemas.microsoft.com/office/drawing/2010/main" val="0"/>
              </a:ext>
            </a:extLst>
          </a:blip>
          <a:srcRect l="10427" r="19906" b="-1"/>
          <a:stretch/>
        </p:blipFill>
        <p:spPr>
          <a:xfrm>
            <a:off x="20" y="10"/>
            <a:ext cx="9143980" cy="6857990"/>
          </a:xfrm>
          <a:prstGeom prst="rect">
            <a:avLst/>
          </a:prstGeom>
        </p:spPr>
      </p:pic>
    </p:spTree>
    <p:extLst>
      <p:ext uri="{BB962C8B-B14F-4D97-AF65-F5344CB8AC3E}">
        <p14:creationId xmlns:p14="http://schemas.microsoft.com/office/powerpoint/2010/main" val="268427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2" name="Rectangle 1">
            <a:extLst>
              <a:ext uri="{FF2B5EF4-FFF2-40B4-BE49-F238E27FC236}">
                <a16:creationId xmlns:a16="http://schemas.microsoft.com/office/drawing/2014/main" id="{EBDD8632-05E2-40BE-B0D7-48084525163E}"/>
              </a:ext>
            </a:extLst>
          </p:cNvPr>
          <p:cNvSpPr/>
          <p:nvPr/>
        </p:nvSpPr>
        <p:spPr>
          <a:xfrm>
            <a:off x="0" y="0"/>
            <a:ext cx="9144000" cy="2554545"/>
          </a:xfrm>
          <a:prstGeom prst="rect">
            <a:avLst/>
          </a:prstGeom>
          <a:solidFill>
            <a:srgbClr val="000000">
              <a:alpha val="69804"/>
            </a:srgbClr>
          </a:solidFill>
          <a:ln>
            <a:solidFill>
              <a:schemeClr val="tx1"/>
            </a:solidFill>
          </a:ln>
        </p:spPr>
        <p:txBody>
          <a:bodyPr wrap="square">
            <a:spAutoFit/>
          </a:bodyPr>
          <a:lstStyle/>
          <a:p>
            <a:r>
              <a:rPr lang="en-US" sz="3200" b="1" dirty="0">
                <a:solidFill>
                  <a:schemeClr val="bg1"/>
                </a:solidFill>
              </a:rPr>
              <a:t>Therefore, since </a:t>
            </a:r>
            <a:r>
              <a:rPr lang="en-US" sz="3200" b="1" u="sng" dirty="0">
                <a:solidFill>
                  <a:schemeClr val="bg1"/>
                </a:solidFill>
              </a:rPr>
              <a:t>we are surrounded by so great a cloud of witnesses</a:t>
            </a:r>
            <a:r>
              <a:rPr lang="en-US" sz="3200" b="1" dirty="0">
                <a:solidFill>
                  <a:schemeClr val="bg1"/>
                </a:solidFill>
              </a:rPr>
              <a:t>, let us also lay aside every weight, and sin which clings so closely, and let us run with endurance the race that is set before us</a:t>
            </a:r>
          </a:p>
          <a:p>
            <a:r>
              <a:rPr lang="en-US" sz="3200" dirty="0">
                <a:solidFill>
                  <a:schemeClr val="bg1"/>
                </a:solidFill>
              </a:rPr>
              <a:t>													      </a:t>
            </a:r>
            <a:r>
              <a:rPr lang="en-US" sz="3200" i="1" dirty="0">
                <a:solidFill>
                  <a:schemeClr val="bg1"/>
                </a:solidFill>
              </a:rPr>
              <a:t>Hebrews 12:1</a:t>
            </a:r>
          </a:p>
        </p:txBody>
      </p:sp>
    </p:spTree>
    <p:extLst>
      <p:ext uri="{BB962C8B-B14F-4D97-AF65-F5344CB8AC3E}">
        <p14:creationId xmlns:p14="http://schemas.microsoft.com/office/powerpoint/2010/main" val="364935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0CAADB9-BB03-427A-B724-A9FDCBF788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27847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2" name="Rectangle 1">
            <a:extLst>
              <a:ext uri="{FF2B5EF4-FFF2-40B4-BE49-F238E27FC236}">
                <a16:creationId xmlns:a16="http://schemas.microsoft.com/office/drawing/2014/main" id="{EBDD8632-05E2-40BE-B0D7-48084525163E}"/>
              </a:ext>
            </a:extLst>
          </p:cNvPr>
          <p:cNvSpPr/>
          <p:nvPr/>
        </p:nvSpPr>
        <p:spPr>
          <a:xfrm>
            <a:off x="0" y="0"/>
            <a:ext cx="9144000" cy="2554545"/>
          </a:xfrm>
          <a:prstGeom prst="rect">
            <a:avLst/>
          </a:prstGeom>
          <a:solidFill>
            <a:srgbClr val="000000">
              <a:alpha val="69804"/>
            </a:srgbClr>
          </a:solidFill>
          <a:ln>
            <a:solidFill>
              <a:schemeClr val="tx1"/>
            </a:solidFill>
          </a:ln>
        </p:spPr>
        <p:txBody>
          <a:bodyPr wrap="square">
            <a:spAutoFit/>
          </a:bodyPr>
          <a:lstStyle/>
          <a:p>
            <a:r>
              <a:rPr lang="en-US" sz="3200" b="1" dirty="0">
                <a:solidFill>
                  <a:schemeClr val="bg1"/>
                </a:solidFill>
              </a:rPr>
              <a:t>Therefore, since we are surrounded by so great a cloud of witnesses, </a:t>
            </a:r>
            <a:r>
              <a:rPr lang="en-US" sz="3200" b="1" u="sng" dirty="0">
                <a:solidFill>
                  <a:schemeClr val="bg1"/>
                </a:solidFill>
              </a:rPr>
              <a:t>let us also lay aside every weight</a:t>
            </a:r>
            <a:r>
              <a:rPr lang="en-US" sz="3200" b="1" dirty="0">
                <a:solidFill>
                  <a:schemeClr val="bg1"/>
                </a:solidFill>
              </a:rPr>
              <a:t>, </a:t>
            </a:r>
            <a:r>
              <a:rPr lang="en-US" sz="3200" b="1" u="sng" dirty="0">
                <a:solidFill>
                  <a:schemeClr val="bg1"/>
                </a:solidFill>
              </a:rPr>
              <a:t>and sin which clings so closely</a:t>
            </a:r>
            <a:r>
              <a:rPr lang="en-US" sz="3200" b="1" dirty="0">
                <a:solidFill>
                  <a:schemeClr val="bg1"/>
                </a:solidFill>
              </a:rPr>
              <a:t>, and let us run with endurance the race that is set before us</a:t>
            </a:r>
          </a:p>
          <a:p>
            <a:r>
              <a:rPr lang="en-US" sz="3200" dirty="0">
                <a:solidFill>
                  <a:schemeClr val="bg1"/>
                </a:solidFill>
              </a:rPr>
              <a:t>													      </a:t>
            </a:r>
            <a:r>
              <a:rPr lang="en-US" sz="3200" i="1" dirty="0">
                <a:solidFill>
                  <a:schemeClr val="bg1"/>
                </a:solidFill>
              </a:rPr>
              <a:t>Hebrews 12:1</a:t>
            </a:r>
          </a:p>
        </p:txBody>
      </p:sp>
    </p:spTree>
    <p:extLst>
      <p:ext uri="{BB962C8B-B14F-4D97-AF65-F5344CB8AC3E}">
        <p14:creationId xmlns:p14="http://schemas.microsoft.com/office/powerpoint/2010/main" val="125087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2" name="Rectangle 1">
            <a:extLst>
              <a:ext uri="{FF2B5EF4-FFF2-40B4-BE49-F238E27FC236}">
                <a16:creationId xmlns:a16="http://schemas.microsoft.com/office/drawing/2014/main" id="{EBDD8632-05E2-40BE-B0D7-48084525163E}"/>
              </a:ext>
            </a:extLst>
          </p:cNvPr>
          <p:cNvSpPr/>
          <p:nvPr/>
        </p:nvSpPr>
        <p:spPr>
          <a:xfrm>
            <a:off x="0" y="0"/>
            <a:ext cx="9144000" cy="2554545"/>
          </a:xfrm>
          <a:prstGeom prst="rect">
            <a:avLst/>
          </a:prstGeom>
          <a:solidFill>
            <a:srgbClr val="000000">
              <a:alpha val="69804"/>
            </a:srgbClr>
          </a:solidFill>
          <a:ln>
            <a:solidFill>
              <a:schemeClr val="tx1"/>
            </a:solidFill>
          </a:ln>
        </p:spPr>
        <p:txBody>
          <a:bodyPr wrap="square">
            <a:spAutoFit/>
          </a:bodyPr>
          <a:lstStyle/>
          <a:p>
            <a:r>
              <a:rPr lang="en-US" sz="3200" b="1" dirty="0">
                <a:solidFill>
                  <a:schemeClr val="bg1"/>
                </a:solidFill>
              </a:rPr>
              <a:t>Therefore, since we are surrounded by so great a cloud of witnesses, let us also lay aside every weight, and sin which clings so closely, and </a:t>
            </a:r>
            <a:r>
              <a:rPr lang="en-US" sz="3200" b="1" u="sng" dirty="0">
                <a:solidFill>
                  <a:schemeClr val="bg1"/>
                </a:solidFill>
              </a:rPr>
              <a:t>let us run with endurance the race that is set before us</a:t>
            </a:r>
          </a:p>
          <a:p>
            <a:r>
              <a:rPr lang="en-US" sz="3200" dirty="0">
                <a:solidFill>
                  <a:schemeClr val="bg1"/>
                </a:solidFill>
              </a:rPr>
              <a:t>													      </a:t>
            </a:r>
            <a:r>
              <a:rPr lang="en-US" sz="3200" i="1" dirty="0">
                <a:solidFill>
                  <a:schemeClr val="bg1"/>
                </a:solidFill>
              </a:rPr>
              <a:t>Hebrews 12:1</a:t>
            </a:r>
          </a:p>
        </p:txBody>
      </p:sp>
    </p:spTree>
    <p:extLst>
      <p:ext uri="{BB962C8B-B14F-4D97-AF65-F5344CB8AC3E}">
        <p14:creationId xmlns:p14="http://schemas.microsoft.com/office/powerpoint/2010/main" val="3096570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2" name="Rectangle 1">
            <a:extLst>
              <a:ext uri="{FF2B5EF4-FFF2-40B4-BE49-F238E27FC236}">
                <a16:creationId xmlns:a16="http://schemas.microsoft.com/office/drawing/2014/main" id="{EBDD8632-05E2-40BE-B0D7-48084525163E}"/>
              </a:ext>
            </a:extLst>
          </p:cNvPr>
          <p:cNvSpPr/>
          <p:nvPr/>
        </p:nvSpPr>
        <p:spPr>
          <a:xfrm>
            <a:off x="0" y="0"/>
            <a:ext cx="9144000" cy="2554545"/>
          </a:xfrm>
          <a:prstGeom prst="rect">
            <a:avLst/>
          </a:prstGeom>
          <a:solidFill>
            <a:srgbClr val="000000">
              <a:alpha val="69804"/>
            </a:srgbClr>
          </a:solidFill>
          <a:ln>
            <a:solidFill>
              <a:schemeClr val="tx1"/>
            </a:solidFill>
          </a:ln>
        </p:spPr>
        <p:txBody>
          <a:bodyPr wrap="square">
            <a:spAutoFit/>
          </a:bodyPr>
          <a:lstStyle/>
          <a:p>
            <a:r>
              <a:rPr lang="en-US" sz="3200" b="1" u="sng" dirty="0">
                <a:solidFill>
                  <a:schemeClr val="bg1"/>
                </a:solidFill>
              </a:rPr>
              <a:t>looking to Jesus</a:t>
            </a:r>
            <a:r>
              <a:rPr lang="en-US" sz="3200" b="1" dirty="0">
                <a:solidFill>
                  <a:schemeClr val="bg1"/>
                </a:solidFill>
              </a:rPr>
              <a:t>, the founder and perfecter of our faith, who for the joy that was set before him endured the cross, despising the shame, and is seated at the right hand of the throne of God. 	</a:t>
            </a:r>
            <a:r>
              <a:rPr lang="en-US" sz="3200" dirty="0">
                <a:solidFill>
                  <a:schemeClr val="bg1"/>
                </a:solidFill>
              </a:rPr>
              <a:t>												      		</a:t>
            </a:r>
            <a:r>
              <a:rPr lang="en-US" sz="3200" i="1" dirty="0">
                <a:solidFill>
                  <a:schemeClr val="bg1"/>
                </a:solidFill>
              </a:rPr>
              <a:t>Hebrews 12:2</a:t>
            </a:r>
          </a:p>
        </p:txBody>
      </p:sp>
    </p:spTree>
    <p:extLst>
      <p:ext uri="{BB962C8B-B14F-4D97-AF65-F5344CB8AC3E}">
        <p14:creationId xmlns:p14="http://schemas.microsoft.com/office/powerpoint/2010/main" val="177911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2" name="Rectangle 1">
            <a:extLst>
              <a:ext uri="{FF2B5EF4-FFF2-40B4-BE49-F238E27FC236}">
                <a16:creationId xmlns:a16="http://schemas.microsoft.com/office/drawing/2014/main" id="{EBDD8632-05E2-40BE-B0D7-48084525163E}"/>
              </a:ext>
            </a:extLst>
          </p:cNvPr>
          <p:cNvSpPr/>
          <p:nvPr/>
        </p:nvSpPr>
        <p:spPr>
          <a:xfrm>
            <a:off x="0" y="0"/>
            <a:ext cx="9144000" cy="2554545"/>
          </a:xfrm>
          <a:prstGeom prst="rect">
            <a:avLst/>
          </a:prstGeom>
          <a:solidFill>
            <a:srgbClr val="000000">
              <a:alpha val="69804"/>
            </a:srgbClr>
          </a:solidFill>
          <a:ln>
            <a:solidFill>
              <a:schemeClr val="tx1"/>
            </a:solidFill>
          </a:ln>
        </p:spPr>
        <p:txBody>
          <a:bodyPr wrap="square">
            <a:spAutoFit/>
          </a:bodyPr>
          <a:lstStyle/>
          <a:p>
            <a:r>
              <a:rPr lang="en-US" sz="3200" b="1" dirty="0">
                <a:solidFill>
                  <a:schemeClr val="bg1"/>
                </a:solidFill>
              </a:rPr>
              <a:t>looking to Jesus, </a:t>
            </a:r>
            <a:r>
              <a:rPr lang="en-US" sz="3200" b="1" u="sng" dirty="0">
                <a:solidFill>
                  <a:schemeClr val="bg1"/>
                </a:solidFill>
              </a:rPr>
              <a:t>the founder and perfecter of our faith, who for the joy that was set before him endured the cross, despising the shame, and is seated at the right hand of the throne of God</a:t>
            </a:r>
            <a:r>
              <a:rPr lang="en-US" sz="3200" b="1" dirty="0">
                <a:solidFill>
                  <a:schemeClr val="bg1"/>
                </a:solidFill>
              </a:rPr>
              <a:t>. 	</a:t>
            </a:r>
            <a:r>
              <a:rPr lang="en-US" sz="3200" dirty="0">
                <a:solidFill>
                  <a:schemeClr val="bg1"/>
                </a:solidFill>
              </a:rPr>
              <a:t>												      		</a:t>
            </a:r>
            <a:r>
              <a:rPr lang="en-US" sz="3200" i="1" dirty="0">
                <a:solidFill>
                  <a:schemeClr val="bg1"/>
                </a:solidFill>
              </a:rPr>
              <a:t>Hebrews 12:2</a:t>
            </a:r>
          </a:p>
        </p:txBody>
      </p:sp>
    </p:spTree>
    <p:extLst>
      <p:ext uri="{BB962C8B-B14F-4D97-AF65-F5344CB8AC3E}">
        <p14:creationId xmlns:p14="http://schemas.microsoft.com/office/powerpoint/2010/main" val="2224746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2" name="Rectangle 1">
            <a:extLst>
              <a:ext uri="{FF2B5EF4-FFF2-40B4-BE49-F238E27FC236}">
                <a16:creationId xmlns:a16="http://schemas.microsoft.com/office/drawing/2014/main" id="{EBDD8632-05E2-40BE-B0D7-48084525163E}"/>
              </a:ext>
            </a:extLst>
          </p:cNvPr>
          <p:cNvSpPr/>
          <p:nvPr/>
        </p:nvSpPr>
        <p:spPr>
          <a:xfrm>
            <a:off x="0" y="0"/>
            <a:ext cx="9144000" cy="5016758"/>
          </a:xfrm>
          <a:prstGeom prst="rect">
            <a:avLst/>
          </a:prstGeom>
          <a:solidFill>
            <a:srgbClr val="000000">
              <a:alpha val="69804"/>
            </a:srgbClr>
          </a:solidFill>
          <a:ln>
            <a:solidFill>
              <a:schemeClr val="tx1"/>
            </a:solidFill>
          </a:ln>
        </p:spPr>
        <p:txBody>
          <a:bodyPr wrap="square">
            <a:spAutoFit/>
          </a:bodyPr>
          <a:lstStyle/>
          <a:p>
            <a:r>
              <a:rPr lang="en-US" sz="3200" b="1" dirty="0">
                <a:solidFill>
                  <a:schemeClr val="bg1"/>
                </a:solidFill>
              </a:rPr>
              <a:t>Since then we have a great high priest who has passed through the heavens, Jesus, the Son of God, let us hold fast our confession. For we do not have a high priest who is unable to sympathize with our weaknesses, but one who in every respect has been tempted as we are, yet without sin. Let us then with confidence draw near to the throne of grace, that we may receive mercy and find grace to help in time of need. 	</a:t>
            </a:r>
            <a:r>
              <a:rPr lang="en-US" sz="3200" dirty="0">
                <a:solidFill>
                  <a:schemeClr val="bg1"/>
                </a:solidFill>
              </a:rPr>
              <a:t>												      																</a:t>
            </a:r>
            <a:r>
              <a:rPr lang="en-US" sz="3200" i="1" dirty="0">
                <a:solidFill>
                  <a:schemeClr val="bg1"/>
                </a:solidFill>
              </a:rPr>
              <a:t>Hebrews 4:14-16</a:t>
            </a:r>
          </a:p>
        </p:txBody>
      </p:sp>
    </p:spTree>
    <p:extLst>
      <p:ext uri="{BB962C8B-B14F-4D97-AF65-F5344CB8AC3E}">
        <p14:creationId xmlns:p14="http://schemas.microsoft.com/office/powerpoint/2010/main" val="730858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C623D-EAD4-4112-BC88-F84F234E47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Tree>
    <p:extLst>
      <p:ext uri="{BB962C8B-B14F-4D97-AF65-F5344CB8AC3E}">
        <p14:creationId xmlns:p14="http://schemas.microsoft.com/office/powerpoint/2010/main" val="31360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2AE0A-2DC8-4CA0-BA75-14ECDA32A87B}"/>
              </a:ext>
            </a:extLst>
          </p:cNvPr>
          <p:cNvSpPr/>
          <p:nvPr/>
        </p:nvSpPr>
        <p:spPr>
          <a:xfrm>
            <a:off x="0" y="181957"/>
            <a:ext cx="9144000" cy="6494085"/>
          </a:xfrm>
          <a:prstGeom prst="rect">
            <a:avLst/>
          </a:prstGeom>
        </p:spPr>
        <p:txBody>
          <a:bodyPr wrap="square">
            <a:spAutoFit/>
          </a:bodyPr>
          <a:lstStyle/>
          <a:p>
            <a:r>
              <a:rPr lang="en-US" sz="3200" b="1" baseline="30000" dirty="0">
                <a:solidFill>
                  <a:schemeClr val="bg1"/>
                </a:solidFill>
                <a:latin typeface="&amp;quot"/>
              </a:rPr>
              <a:t>32 </a:t>
            </a:r>
            <a:r>
              <a:rPr lang="en-US" sz="3200" dirty="0">
                <a:solidFill>
                  <a:schemeClr val="bg1"/>
                </a:solidFill>
                <a:latin typeface="&amp;quot"/>
              </a:rPr>
              <a:t>But recall the former days when, after you were enlightened, you endured a hard struggle with sufferings,</a:t>
            </a:r>
            <a:r>
              <a:rPr lang="en-US" sz="3200" dirty="0">
                <a:solidFill>
                  <a:schemeClr val="bg1"/>
                </a:solidFill>
                <a:latin typeface="Helvetica Neue"/>
              </a:rPr>
              <a:t> </a:t>
            </a:r>
            <a:r>
              <a:rPr lang="en-US" sz="3200" b="1" baseline="30000" dirty="0">
                <a:solidFill>
                  <a:schemeClr val="bg1"/>
                </a:solidFill>
                <a:latin typeface="&amp;quot"/>
              </a:rPr>
              <a:t>33 </a:t>
            </a:r>
            <a:r>
              <a:rPr lang="en-US" sz="3200" dirty="0">
                <a:solidFill>
                  <a:schemeClr val="bg1"/>
                </a:solidFill>
                <a:latin typeface="&amp;quot"/>
              </a:rPr>
              <a:t>sometimes being publicly exposed to reproach and affliction, and sometimes being partners with those so treated.</a:t>
            </a:r>
            <a:r>
              <a:rPr lang="en-US" sz="3200" dirty="0">
                <a:solidFill>
                  <a:schemeClr val="bg1"/>
                </a:solidFill>
                <a:latin typeface="Helvetica Neue"/>
              </a:rPr>
              <a:t> </a:t>
            </a:r>
            <a:r>
              <a:rPr lang="en-US" sz="3200" b="1" baseline="30000" dirty="0">
                <a:solidFill>
                  <a:schemeClr val="bg1"/>
                </a:solidFill>
                <a:latin typeface="&amp;quot"/>
              </a:rPr>
              <a:t>34 </a:t>
            </a:r>
            <a:r>
              <a:rPr lang="en-US" sz="3200" dirty="0">
                <a:solidFill>
                  <a:schemeClr val="bg1"/>
                </a:solidFill>
                <a:latin typeface="&amp;quot"/>
              </a:rPr>
              <a:t>For you had compassion on those in prison, and you joyfully accepted the plundering of your property, since you knew that you yourselves had a better possession and an abiding one.</a:t>
            </a:r>
            <a:r>
              <a:rPr lang="en-US" sz="3200" dirty="0">
                <a:solidFill>
                  <a:schemeClr val="bg1"/>
                </a:solidFill>
                <a:latin typeface="Helvetica Neue"/>
              </a:rPr>
              <a:t> </a:t>
            </a:r>
            <a:r>
              <a:rPr lang="en-US" sz="3200" b="1" baseline="30000" dirty="0">
                <a:solidFill>
                  <a:schemeClr val="bg1"/>
                </a:solidFill>
                <a:latin typeface="&amp;quot"/>
              </a:rPr>
              <a:t>35 </a:t>
            </a:r>
            <a:r>
              <a:rPr lang="en-US" sz="3200" dirty="0">
                <a:solidFill>
                  <a:schemeClr val="bg1"/>
                </a:solidFill>
                <a:latin typeface="&amp;quot"/>
              </a:rPr>
              <a:t>Therefore do not throw away your confidence, which has a great reward.</a:t>
            </a:r>
            <a:r>
              <a:rPr lang="en-US" sz="3200" dirty="0">
                <a:solidFill>
                  <a:schemeClr val="bg1"/>
                </a:solidFill>
                <a:latin typeface="Helvetica Neue"/>
              </a:rPr>
              <a:t> </a:t>
            </a:r>
            <a:r>
              <a:rPr lang="en-US" sz="3200" b="1" baseline="30000" dirty="0">
                <a:solidFill>
                  <a:schemeClr val="bg1"/>
                </a:solidFill>
                <a:latin typeface="&amp;quot"/>
              </a:rPr>
              <a:t>36 </a:t>
            </a:r>
            <a:r>
              <a:rPr lang="en-US" sz="3200" dirty="0">
                <a:solidFill>
                  <a:schemeClr val="bg1"/>
                </a:solidFill>
                <a:latin typeface="&amp;quot"/>
              </a:rPr>
              <a:t>For you have need of endurance, so that when you have done the will of God you may receive what is promised. </a:t>
            </a:r>
          </a:p>
          <a:p>
            <a:r>
              <a:rPr lang="en-US" sz="3200" dirty="0">
                <a:solidFill>
                  <a:schemeClr val="bg1"/>
                </a:solidFill>
                <a:latin typeface="&amp;quot"/>
              </a:rPr>
              <a:t>												</a:t>
            </a:r>
            <a:r>
              <a:rPr lang="en-US" sz="3200" i="1" dirty="0">
                <a:solidFill>
                  <a:schemeClr val="bg1"/>
                </a:solidFill>
                <a:latin typeface="&amp;quot"/>
              </a:rPr>
              <a:t>Hebrews 10:32-36</a:t>
            </a:r>
            <a:endParaRPr lang="en-US" sz="3200" i="1" dirty="0">
              <a:solidFill>
                <a:schemeClr val="bg1"/>
              </a:solidFill>
            </a:endParaRPr>
          </a:p>
        </p:txBody>
      </p:sp>
    </p:spTree>
    <p:extLst>
      <p:ext uri="{BB962C8B-B14F-4D97-AF65-F5344CB8AC3E}">
        <p14:creationId xmlns:p14="http://schemas.microsoft.com/office/powerpoint/2010/main" val="343286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2AE0A-2DC8-4CA0-BA75-14ECDA32A87B}"/>
              </a:ext>
            </a:extLst>
          </p:cNvPr>
          <p:cNvSpPr/>
          <p:nvPr/>
        </p:nvSpPr>
        <p:spPr>
          <a:xfrm>
            <a:off x="0" y="181957"/>
            <a:ext cx="9144000" cy="6494085"/>
          </a:xfrm>
          <a:prstGeom prst="rect">
            <a:avLst/>
          </a:prstGeom>
        </p:spPr>
        <p:txBody>
          <a:bodyPr wrap="square">
            <a:spAutoFit/>
          </a:bodyPr>
          <a:lstStyle/>
          <a:p>
            <a:r>
              <a:rPr lang="en-US" sz="3200" b="1" baseline="30000" dirty="0">
                <a:solidFill>
                  <a:schemeClr val="bg1"/>
                </a:solidFill>
                <a:latin typeface="&amp;quot"/>
              </a:rPr>
              <a:t>32 </a:t>
            </a:r>
            <a:r>
              <a:rPr lang="en-US" sz="3200" dirty="0">
                <a:solidFill>
                  <a:schemeClr val="bg1"/>
                </a:solidFill>
                <a:latin typeface="&amp;quot"/>
              </a:rPr>
              <a:t>But recall the former days when, after you were enlightened, you endured a </a:t>
            </a:r>
            <a:r>
              <a:rPr lang="en-US" sz="3200" b="1" dirty="0">
                <a:solidFill>
                  <a:srgbClr val="FFFF00"/>
                </a:solidFill>
                <a:latin typeface="&amp;quot"/>
              </a:rPr>
              <a:t>hard struggle </a:t>
            </a:r>
            <a:r>
              <a:rPr lang="en-US" sz="3200" dirty="0">
                <a:solidFill>
                  <a:schemeClr val="bg1"/>
                </a:solidFill>
                <a:latin typeface="&amp;quot"/>
              </a:rPr>
              <a:t>with </a:t>
            </a:r>
            <a:r>
              <a:rPr lang="en-US" sz="3200" b="1" dirty="0">
                <a:solidFill>
                  <a:srgbClr val="FFFF00"/>
                </a:solidFill>
                <a:latin typeface="&amp;quot"/>
              </a:rPr>
              <a:t>sufferings</a:t>
            </a:r>
            <a:r>
              <a:rPr lang="en-US" sz="3200" dirty="0">
                <a:solidFill>
                  <a:schemeClr val="bg1"/>
                </a:solidFill>
                <a:latin typeface="&amp;quot"/>
              </a:rPr>
              <a:t>,</a:t>
            </a:r>
            <a:r>
              <a:rPr lang="en-US" sz="3200" dirty="0">
                <a:solidFill>
                  <a:schemeClr val="bg1"/>
                </a:solidFill>
                <a:latin typeface="Helvetica Neue"/>
              </a:rPr>
              <a:t> </a:t>
            </a:r>
            <a:r>
              <a:rPr lang="en-US" sz="3200" b="1" baseline="30000" dirty="0">
                <a:solidFill>
                  <a:schemeClr val="bg1"/>
                </a:solidFill>
                <a:latin typeface="&amp;quot"/>
              </a:rPr>
              <a:t>33 </a:t>
            </a:r>
            <a:r>
              <a:rPr lang="en-US" sz="3200" dirty="0">
                <a:solidFill>
                  <a:schemeClr val="bg1"/>
                </a:solidFill>
                <a:latin typeface="&amp;quot"/>
              </a:rPr>
              <a:t>sometimes being </a:t>
            </a:r>
            <a:r>
              <a:rPr lang="en-US" sz="3200" b="1" dirty="0">
                <a:solidFill>
                  <a:srgbClr val="FFFF00"/>
                </a:solidFill>
                <a:latin typeface="&amp;quot"/>
              </a:rPr>
              <a:t>publicly exposed </a:t>
            </a:r>
            <a:r>
              <a:rPr lang="en-US" sz="3200" dirty="0">
                <a:solidFill>
                  <a:schemeClr val="bg1"/>
                </a:solidFill>
                <a:latin typeface="&amp;quot"/>
              </a:rPr>
              <a:t>to </a:t>
            </a:r>
            <a:r>
              <a:rPr lang="en-US" sz="3200" b="1" dirty="0">
                <a:solidFill>
                  <a:srgbClr val="FFFF00"/>
                </a:solidFill>
                <a:latin typeface="&amp;quot"/>
              </a:rPr>
              <a:t>reproach</a:t>
            </a:r>
            <a:r>
              <a:rPr lang="en-US" sz="3200" dirty="0">
                <a:solidFill>
                  <a:schemeClr val="bg1"/>
                </a:solidFill>
                <a:latin typeface="&amp;quot"/>
              </a:rPr>
              <a:t> and </a:t>
            </a:r>
            <a:r>
              <a:rPr lang="en-US" sz="3200" b="1" dirty="0">
                <a:solidFill>
                  <a:srgbClr val="FFFF00"/>
                </a:solidFill>
                <a:latin typeface="&amp;quot"/>
              </a:rPr>
              <a:t>affliction</a:t>
            </a:r>
            <a:r>
              <a:rPr lang="en-US" sz="3200" dirty="0">
                <a:solidFill>
                  <a:schemeClr val="bg1"/>
                </a:solidFill>
                <a:latin typeface="&amp;quot"/>
              </a:rPr>
              <a:t>, and sometimes being partners with those so treated.</a:t>
            </a:r>
            <a:r>
              <a:rPr lang="en-US" sz="3200" dirty="0">
                <a:solidFill>
                  <a:schemeClr val="bg1"/>
                </a:solidFill>
                <a:latin typeface="Helvetica Neue"/>
              </a:rPr>
              <a:t> </a:t>
            </a:r>
            <a:r>
              <a:rPr lang="en-US" sz="3200" b="1" baseline="30000" dirty="0">
                <a:solidFill>
                  <a:schemeClr val="bg1"/>
                </a:solidFill>
                <a:latin typeface="&amp;quot"/>
              </a:rPr>
              <a:t>34 </a:t>
            </a:r>
            <a:r>
              <a:rPr lang="en-US" sz="3200" dirty="0">
                <a:solidFill>
                  <a:schemeClr val="bg1"/>
                </a:solidFill>
                <a:latin typeface="&amp;quot"/>
              </a:rPr>
              <a:t>For you had compassion on those in prison, and you joyfully accepted the </a:t>
            </a:r>
            <a:r>
              <a:rPr lang="en-US" sz="3200" b="1" dirty="0">
                <a:solidFill>
                  <a:srgbClr val="FFFF00"/>
                </a:solidFill>
                <a:latin typeface="&amp;quot"/>
              </a:rPr>
              <a:t>plundering of your property</a:t>
            </a:r>
            <a:r>
              <a:rPr lang="en-US" sz="3200" dirty="0">
                <a:solidFill>
                  <a:schemeClr val="bg1"/>
                </a:solidFill>
                <a:latin typeface="&amp;quot"/>
              </a:rPr>
              <a:t>, since you knew that you yourselves had a better possession and an abiding one.</a:t>
            </a:r>
            <a:r>
              <a:rPr lang="en-US" sz="3200" dirty="0">
                <a:solidFill>
                  <a:schemeClr val="bg1"/>
                </a:solidFill>
                <a:latin typeface="Helvetica Neue"/>
              </a:rPr>
              <a:t> </a:t>
            </a:r>
            <a:r>
              <a:rPr lang="en-US" sz="3200" baseline="30000" dirty="0">
                <a:solidFill>
                  <a:schemeClr val="bg1"/>
                </a:solidFill>
                <a:latin typeface="&amp;quot"/>
              </a:rPr>
              <a:t>35 </a:t>
            </a:r>
            <a:r>
              <a:rPr lang="en-US" sz="3200" dirty="0">
                <a:solidFill>
                  <a:schemeClr val="bg1"/>
                </a:solidFill>
                <a:latin typeface="&amp;quot"/>
              </a:rPr>
              <a:t>Therefore do not throw away your confidence, which has a great reward.</a:t>
            </a:r>
            <a:r>
              <a:rPr lang="en-US" sz="3200" dirty="0">
                <a:solidFill>
                  <a:schemeClr val="bg1"/>
                </a:solidFill>
                <a:latin typeface="Helvetica Neue"/>
              </a:rPr>
              <a:t> </a:t>
            </a:r>
            <a:r>
              <a:rPr lang="en-US" sz="3200" baseline="30000" dirty="0">
                <a:solidFill>
                  <a:schemeClr val="bg1"/>
                </a:solidFill>
                <a:latin typeface="&amp;quot"/>
              </a:rPr>
              <a:t>36 </a:t>
            </a:r>
            <a:r>
              <a:rPr lang="en-US" sz="3200" dirty="0">
                <a:solidFill>
                  <a:schemeClr val="bg1"/>
                </a:solidFill>
                <a:latin typeface="&amp;quot"/>
              </a:rPr>
              <a:t>For you have need of endurance, so that when you have done the will of God you may receive what is promised. </a:t>
            </a:r>
          </a:p>
          <a:p>
            <a:r>
              <a:rPr lang="en-US" sz="3200" dirty="0">
                <a:solidFill>
                  <a:schemeClr val="bg1"/>
                </a:solidFill>
                <a:latin typeface="&amp;quot"/>
              </a:rPr>
              <a:t>												</a:t>
            </a:r>
            <a:r>
              <a:rPr lang="en-US" sz="3200" i="1" dirty="0">
                <a:solidFill>
                  <a:schemeClr val="bg1"/>
                </a:solidFill>
                <a:latin typeface="&amp;quot"/>
              </a:rPr>
              <a:t>Hebrews 10:32-36</a:t>
            </a:r>
            <a:endParaRPr lang="en-US" sz="3200" i="1" dirty="0">
              <a:solidFill>
                <a:schemeClr val="bg1"/>
              </a:solidFill>
            </a:endParaRPr>
          </a:p>
        </p:txBody>
      </p:sp>
    </p:spTree>
    <p:extLst>
      <p:ext uri="{BB962C8B-B14F-4D97-AF65-F5344CB8AC3E}">
        <p14:creationId xmlns:p14="http://schemas.microsoft.com/office/powerpoint/2010/main" val="150172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2AE0A-2DC8-4CA0-BA75-14ECDA32A87B}"/>
              </a:ext>
            </a:extLst>
          </p:cNvPr>
          <p:cNvSpPr/>
          <p:nvPr/>
        </p:nvSpPr>
        <p:spPr>
          <a:xfrm>
            <a:off x="0" y="181957"/>
            <a:ext cx="9144000" cy="6494085"/>
          </a:xfrm>
          <a:prstGeom prst="rect">
            <a:avLst/>
          </a:prstGeom>
        </p:spPr>
        <p:txBody>
          <a:bodyPr wrap="square">
            <a:spAutoFit/>
          </a:bodyPr>
          <a:lstStyle/>
          <a:p>
            <a:r>
              <a:rPr lang="en-US" sz="3200" b="1" baseline="30000" dirty="0">
                <a:solidFill>
                  <a:schemeClr val="bg1"/>
                </a:solidFill>
                <a:latin typeface="&amp;quot"/>
              </a:rPr>
              <a:t>32 </a:t>
            </a:r>
            <a:r>
              <a:rPr lang="en-US" sz="3200" dirty="0">
                <a:solidFill>
                  <a:schemeClr val="bg1"/>
                </a:solidFill>
                <a:latin typeface="&amp;quot"/>
              </a:rPr>
              <a:t>But recall the former days when, after you were enlightened, you endured a </a:t>
            </a:r>
            <a:r>
              <a:rPr lang="en-US" sz="3200" b="1" dirty="0">
                <a:solidFill>
                  <a:srgbClr val="FFFF00"/>
                </a:solidFill>
                <a:latin typeface="&amp;quot"/>
              </a:rPr>
              <a:t>hard struggle </a:t>
            </a:r>
            <a:r>
              <a:rPr lang="en-US" sz="3200" dirty="0">
                <a:solidFill>
                  <a:schemeClr val="bg1"/>
                </a:solidFill>
                <a:latin typeface="&amp;quot"/>
              </a:rPr>
              <a:t>with </a:t>
            </a:r>
            <a:r>
              <a:rPr lang="en-US" sz="3200" b="1" dirty="0">
                <a:solidFill>
                  <a:srgbClr val="FFFF00"/>
                </a:solidFill>
                <a:latin typeface="&amp;quot"/>
              </a:rPr>
              <a:t>sufferings</a:t>
            </a:r>
            <a:r>
              <a:rPr lang="en-US" sz="3200" dirty="0">
                <a:solidFill>
                  <a:schemeClr val="bg1"/>
                </a:solidFill>
                <a:latin typeface="&amp;quot"/>
              </a:rPr>
              <a:t>,</a:t>
            </a:r>
            <a:r>
              <a:rPr lang="en-US" sz="3200" dirty="0">
                <a:solidFill>
                  <a:schemeClr val="bg1"/>
                </a:solidFill>
                <a:latin typeface="Helvetica Neue"/>
              </a:rPr>
              <a:t> </a:t>
            </a:r>
            <a:r>
              <a:rPr lang="en-US" sz="3200" b="1" baseline="30000" dirty="0">
                <a:solidFill>
                  <a:schemeClr val="bg1"/>
                </a:solidFill>
                <a:latin typeface="&amp;quot"/>
              </a:rPr>
              <a:t>33 </a:t>
            </a:r>
            <a:r>
              <a:rPr lang="en-US" sz="3200" dirty="0">
                <a:solidFill>
                  <a:schemeClr val="bg1"/>
                </a:solidFill>
                <a:latin typeface="&amp;quot"/>
              </a:rPr>
              <a:t>sometimes being </a:t>
            </a:r>
            <a:r>
              <a:rPr lang="en-US" sz="3200" b="1" dirty="0">
                <a:solidFill>
                  <a:srgbClr val="FFFF00"/>
                </a:solidFill>
                <a:latin typeface="&amp;quot"/>
              </a:rPr>
              <a:t>publicly exposed </a:t>
            </a:r>
            <a:r>
              <a:rPr lang="en-US" sz="3200" dirty="0">
                <a:solidFill>
                  <a:schemeClr val="bg1"/>
                </a:solidFill>
                <a:latin typeface="&amp;quot"/>
              </a:rPr>
              <a:t>to </a:t>
            </a:r>
            <a:r>
              <a:rPr lang="en-US" sz="3200" b="1" dirty="0">
                <a:solidFill>
                  <a:srgbClr val="FFFF00"/>
                </a:solidFill>
                <a:latin typeface="&amp;quot"/>
              </a:rPr>
              <a:t>reproach</a:t>
            </a:r>
            <a:r>
              <a:rPr lang="en-US" sz="3200" dirty="0">
                <a:solidFill>
                  <a:schemeClr val="bg1"/>
                </a:solidFill>
                <a:latin typeface="&amp;quot"/>
              </a:rPr>
              <a:t> and </a:t>
            </a:r>
            <a:r>
              <a:rPr lang="en-US" sz="3200" b="1" dirty="0">
                <a:solidFill>
                  <a:srgbClr val="FFFF00"/>
                </a:solidFill>
                <a:latin typeface="&amp;quot"/>
              </a:rPr>
              <a:t>affliction</a:t>
            </a:r>
            <a:r>
              <a:rPr lang="en-US" sz="3200" dirty="0">
                <a:solidFill>
                  <a:schemeClr val="bg1"/>
                </a:solidFill>
                <a:latin typeface="&amp;quot"/>
              </a:rPr>
              <a:t>, and sometimes being partners with those so treated.</a:t>
            </a:r>
            <a:r>
              <a:rPr lang="en-US" sz="3200" dirty="0">
                <a:solidFill>
                  <a:schemeClr val="bg1"/>
                </a:solidFill>
                <a:latin typeface="Helvetica Neue"/>
              </a:rPr>
              <a:t> </a:t>
            </a:r>
            <a:r>
              <a:rPr lang="en-US" sz="3200" b="1" baseline="30000" dirty="0">
                <a:solidFill>
                  <a:schemeClr val="bg1"/>
                </a:solidFill>
                <a:latin typeface="&amp;quot"/>
              </a:rPr>
              <a:t>34 </a:t>
            </a:r>
            <a:r>
              <a:rPr lang="en-US" sz="3200" dirty="0">
                <a:solidFill>
                  <a:schemeClr val="bg1"/>
                </a:solidFill>
                <a:latin typeface="&amp;quot"/>
              </a:rPr>
              <a:t>For you had compassion on those in prison, and you joyfully accepted the </a:t>
            </a:r>
            <a:r>
              <a:rPr lang="en-US" sz="3200" b="1" dirty="0">
                <a:solidFill>
                  <a:srgbClr val="FFFF00"/>
                </a:solidFill>
                <a:latin typeface="&amp;quot"/>
              </a:rPr>
              <a:t>plundering of your property</a:t>
            </a:r>
            <a:r>
              <a:rPr lang="en-US" sz="3200" dirty="0">
                <a:solidFill>
                  <a:schemeClr val="bg1"/>
                </a:solidFill>
                <a:latin typeface="&amp;quot"/>
              </a:rPr>
              <a:t>, since you knew that you yourselves had a better possession and an abiding one.</a:t>
            </a:r>
            <a:r>
              <a:rPr lang="en-US" sz="3200" dirty="0">
                <a:solidFill>
                  <a:schemeClr val="bg1"/>
                </a:solidFill>
                <a:latin typeface="Helvetica Neue"/>
              </a:rPr>
              <a:t> </a:t>
            </a:r>
            <a:r>
              <a:rPr lang="en-US" sz="3200" b="1" baseline="30000" dirty="0">
                <a:solidFill>
                  <a:schemeClr val="bg1"/>
                </a:solidFill>
                <a:latin typeface="&amp;quot"/>
              </a:rPr>
              <a:t>35 </a:t>
            </a:r>
            <a:r>
              <a:rPr lang="en-US" sz="3200" dirty="0">
                <a:solidFill>
                  <a:schemeClr val="bg1"/>
                </a:solidFill>
                <a:latin typeface="&amp;quot"/>
              </a:rPr>
              <a:t>Therefore </a:t>
            </a:r>
            <a:r>
              <a:rPr lang="en-US" sz="3200" b="1" dirty="0">
                <a:solidFill>
                  <a:srgbClr val="3399FF"/>
                </a:solidFill>
                <a:latin typeface="&amp;quot"/>
              </a:rPr>
              <a:t>do not throw away your confidence</a:t>
            </a:r>
            <a:r>
              <a:rPr lang="en-US" sz="3200" dirty="0">
                <a:solidFill>
                  <a:schemeClr val="bg1"/>
                </a:solidFill>
                <a:latin typeface="&amp;quot"/>
              </a:rPr>
              <a:t>, which has a great reward.</a:t>
            </a:r>
            <a:r>
              <a:rPr lang="en-US" sz="3200" dirty="0">
                <a:solidFill>
                  <a:schemeClr val="bg1"/>
                </a:solidFill>
                <a:latin typeface="Helvetica Neue"/>
              </a:rPr>
              <a:t> </a:t>
            </a:r>
            <a:r>
              <a:rPr lang="en-US" sz="3200" b="1" baseline="30000" dirty="0">
                <a:solidFill>
                  <a:schemeClr val="bg1"/>
                </a:solidFill>
                <a:latin typeface="&amp;quot"/>
              </a:rPr>
              <a:t>36 </a:t>
            </a:r>
            <a:r>
              <a:rPr lang="en-US" sz="3200" dirty="0">
                <a:solidFill>
                  <a:schemeClr val="bg1"/>
                </a:solidFill>
                <a:latin typeface="&amp;quot"/>
              </a:rPr>
              <a:t>For you have need of endurance, so that when you have done the will of God you may receive what is promised. </a:t>
            </a:r>
          </a:p>
          <a:p>
            <a:r>
              <a:rPr lang="en-US" sz="3200" dirty="0">
                <a:solidFill>
                  <a:schemeClr val="bg1"/>
                </a:solidFill>
                <a:latin typeface="&amp;quot"/>
              </a:rPr>
              <a:t>												</a:t>
            </a:r>
            <a:r>
              <a:rPr lang="en-US" sz="3200" i="1" dirty="0">
                <a:solidFill>
                  <a:schemeClr val="bg1"/>
                </a:solidFill>
                <a:latin typeface="&amp;quot"/>
              </a:rPr>
              <a:t>Hebrews 10:32-36</a:t>
            </a:r>
            <a:endParaRPr lang="en-US" sz="3200" i="1" dirty="0">
              <a:solidFill>
                <a:schemeClr val="bg1"/>
              </a:solidFill>
            </a:endParaRPr>
          </a:p>
        </p:txBody>
      </p:sp>
    </p:spTree>
    <p:extLst>
      <p:ext uri="{BB962C8B-B14F-4D97-AF65-F5344CB8AC3E}">
        <p14:creationId xmlns:p14="http://schemas.microsoft.com/office/powerpoint/2010/main" val="10927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2AE0A-2DC8-4CA0-BA75-14ECDA32A87B}"/>
              </a:ext>
            </a:extLst>
          </p:cNvPr>
          <p:cNvSpPr/>
          <p:nvPr/>
        </p:nvSpPr>
        <p:spPr>
          <a:xfrm>
            <a:off x="0" y="181957"/>
            <a:ext cx="9144000" cy="6494085"/>
          </a:xfrm>
          <a:prstGeom prst="rect">
            <a:avLst/>
          </a:prstGeom>
        </p:spPr>
        <p:txBody>
          <a:bodyPr wrap="square">
            <a:spAutoFit/>
          </a:bodyPr>
          <a:lstStyle/>
          <a:p>
            <a:r>
              <a:rPr lang="en-US" sz="3200" b="1" baseline="30000" dirty="0">
                <a:solidFill>
                  <a:schemeClr val="bg1"/>
                </a:solidFill>
                <a:latin typeface="&amp;quot"/>
              </a:rPr>
              <a:t>32 </a:t>
            </a:r>
            <a:r>
              <a:rPr lang="en-US" sz="3200" dirty="0">
                <a:solidFill>
                  <a:schemeClr val="bg1"/>
                </a:solidFill>
                <a:latin typeface="&amp;quot"/>
              </a:rPr>
              <a:t>But recall the former days when, after you were enlightened, you endured a </a:t>
            </a:r>
            <a:r>
              <a:rPr lang="en-US" sz="3200" b="1" dirty="0">
                <a:solidFill>
                  <a:srgbClr val="FFFF00"/>
                </a:solidFill>
                <a:latin typeface="&amp;quot"/>
              </a:rPr>
              <a:t>hard struggle </a:t>
            </a:r>
            <a:r>
              <a:rPr lang="en-US" sz="3200" dirty="0">
                <a:solidFill>
                  <a:schemeClr val="bg1"/>
                </a:solidFill>
                <a:latin typeface="&amp;quot"/>
              </a:rPr>
              <a:t>with </a:t>
            </a:r>
            <a:r>
              <a:rPr lang="en-US" sz="3200" b="1" dirty="0">
                <a:solidFill>
                  <a:srgbClr val="FFFF00"/>
                </a:solidFill>
                <a:latin typeface="&amp;quot"/>
              </a:rPr>
              <a:t>sufferings</a:t>
            </a:r>
            <a:r>
              <a:rPr lang="en-US" sz="3200" dirty="0">
                <a:solidFill>
                  <a:schemeClr val="bg1"/>
                </a:solidFill>
                <a:latin typeface="&amp;quot"/>
              </a:rPr>
              <a:t>,</a:t>
            </a:r>
            <a:r>
              <a:rPr lang="en-US" sz="3200" dirty="0">
                <a:solidFill>
                  <a:schemeClr val="bg1"/>
                </a:solidFill>
                <a:latin typeface="Helvetica Neue"/>
              </a:rPr>
              <a:t> </a:t>
            </a:r>
            <a:r>
              <a:rPr lang="en-US" sz="3200" b="1" baseline="30000" dirty="0">
                <a:solidFill>
                  <a:schemeClr val="bg1"/>
                </a:solidFill>
                <a:latin typeface="&amp;quot"/>
              </a:rPr>
              <a:t>33 </a:t>
            </a:r>
            <a:r>
              <a:rPr lang="en-US" sz="3200" dirty="0">
                <a:solidFill>
                  <a:schemeClr val="bg1"/>
                </a:solidFill>
                <a:latin typeface="&amp;quot"/>
              </a:rPr>
              <a:t>sometimes being </a:t>
            </a:r>
            <a:r>
              <a:rPr lang="en-US" sz="3200" b="1" dirty="0">
                <a:solidFill>
                  <a:srgbClr val="FFFF00"/>
                </a:solidFill>
                <a:latin typeface="&amp;quot"/>
              </a:rPr>
              <a:t>publicly exposed </a:t>
            </a:r>
            <a:r>
              <a:rPr lang="en-US" sz="3200" dirty="0">
                <a:solidFill>
                  <a:schemeClr val="bg1"/>
                </a:solidFill>
                <a:latin typeface="&amp;quot"/>
              </a:rPr>
              <a:t>to </a:t>
            </a:r>
            <a:r>
              <a:rPr lang="en-US" sz="3200" b="1" dirty="0">
                <a:solidFill>
                  <a:srgbClr val="FFFF00"/>
                </a:solidFill>
                <a:latin typeface="&amp;quot"/>
              </a:rPr>
              <a:t>reproach</a:t>
            </a:r>
            <a:r>
              <a:rPr lang="en-US" sz="3200" dirty="0">
                <a:solidFill>
                  <a:schemeClr val="bg1"/>
                </a:solidFill>
                <a:latin typeface="&amp;quot"/>
              </a:rPr>
              <a:t> and </a:t>
            </a:r>
            <a:r>
              <a:rPr lang="en-US" sz="3200" b="1" dirty="0">
                <a:solidFill>
                  <a:srgbClr val="FFFF00"/>
                </a:solidFill>
                <a:latin typeface="&amp;quot"/>
              </a:rPr>
              <a:t>affliction</a:t>
            </a:r>
            <a:r>
              <a:rPr lang="en-US" sz="3200" dirty="0">
                <a:solidFill>
                  <a:schemeClr val="bg1"/>
                </a:solidFill>
                <a:latin typeface="&amp;quot"/>
              </a:rPr>
              <a:t>, and sometimes being partners with those so treated.</a:t>
            </a:r>
            <a:r>
              <a:rPr lang="en-US" sz="3200" dirty="0">
                <a:solidFill>
                  <a:schemeClr val="bg1"/>
                </a:solidFill>
                <a:latin typeface="Helvetica Neue"/>
              </a:rPr>
              <a:t> </a:t>
            </a:r>
            <a:r>
              <a:rPr lang="en-US" sz="3200" b="1" baseline="30000" dirty="0">
                <a:solidFill>
                  <a:schemeClr val="bg1"/>
                </a:solidFill>
                <a:latin typeface="&amp;quot"/>
              </a:rPr>
              <a:t>34 </a:t>
            </a:r>
            <a:r>
              <a:rPr lang="en-US" sz="3200" dirty="0">
                <a:solidFill>
                  <a:schemeClr val="bg1"/>
                </a:solidFill>
                <a:latin typeface="&amp;quot"/>
              </a:rPr>
              <a:t>For you had compassion on those in prison, and you joyfully accepted the </a:t>
            </a:r>
            <a:r>
              <a:rPr lang="en-US" sz="3200" b="1" dirty="0">
                <a:solidFill>
                  <a:srgbClr val="FFFF00"/>
                </a:solidFill>
                <a:latin typeface="&amp;quot"/>
              </a:rPr>
              <a:t>plundering of your property</a:t>
            </a:r>
            <a:r>
              <a:rPr lang="en-US" sz="3200" dirty="0">
                <a:solidFill>
                  <a:schemeClr val="bg1"/>
                </a:solidFill>
                <a:latin typeface="&amp;quot"/>
              </a:rPr>
              <a:t>, since you knew that you yourselves had a better possession and an abiding one.</a:t>
            </a:r>
            <a:r>
              <a:rPr lang="en-US" sz="3200" dirty="0">
                <a:solidFill>
                  <a:schemeClr val="bg1"/>
                </a:solidFill>
                <a:latin typeface="Helvetica Neue"/>
              </a:rPr>
              <a:t> </a:t>
            </a:r>
            <a:r>
              <a:rPr lang="en-US" sz="3200" b="1" baseline="30000" dirty="0">
                <a:solidFill>
                  <a:schemeClr val="bg1"/>
                </a:solidFill>
                <a:latin typeface="&amp;quot"/>
              </a:rPr>
              <a:t>35 </a:t>
            </a:r>
            <a:r>
              <a:rPr lang="en-US" sz="3200" dirty="0">
                <a:solidFill>
                  <a:schemeClr val="bg1"/>
                </a:solidFill>
                <a:latin typeface="&amp;quot"/>
              </a:rPr>
              <a:t>Therefore </a:t>
            </a:r>
            <a:r>
              <a:rPr lang="en-US" sz="3200" b="1" dirty="0">
                <a:solidFill>
                  <a:srgbClr val="3399FF"/>
                </a:solidFill>
                <a:latin typeface="&amp;quot"/>
              </a:rPr>
              <a:t>do not throw away your confidence</a:t>
            </a:r>
            <a:r>
              <a:rPr lang="en-US" sz="3200" dirty="0">
                <a:solidFill>
                  <a:schemeClr val="bg1"/>
                </a:solidFill>
                <a:latin typeface="&amp;quot"/>
              </a:rPr>
              <a:t>, which has a great reward.</a:t>
            </a:r>
            <a:r>
              <a:rPr lang="en-US" sz="3200" dirty="0">
                <a:solidFill>
                  <a:schemeClr val="bg1"/>
                </a:solidFill>
                <a:latin typeface="Helvetica Neue"/>
              </a:rPr>
              <a:t> </a:t>
            </a:r>
            <a:r>
              <a:rPr lang="en-US" sz="3200" b="1" baseline="30000" dirty="0">
                <a:solidFill>
                  <a:schemeClr val="bg1"/>
                </a:solidFill>
                <a:latin typeface="&amp;quot"/>
              </a:rPr>
              <a:t>36 </a:t>
            </a:r>
            <a:r>
              <a:rPr lang="en-US" sz="3200" dirty="0">
                <a:solidFill>
                  <a:schemeClr val="bg1"/>
                </a:solidFill>
                <a:latin typeface="&amp;quot"/>
              </a:rPr>
              <a:t>For you have need of </a:t>
            </a:r>
            <a:r>
              <a:rPr lang="en-US" sz="3200" b="1" dirty="0">
                <a:solidFill>
                  <a:srgbClr val="00FF00"/>
                </a:solidFill>
                <a:latin typeface="&amp;quot"/>
              </a:rPr>
              <a:t>endurance</a:t>
            </a:r>
            <a:r>
              <a:rPr lang="en-US" sz="3200" dirty="0">
                <a:solidFill>
                  <a:schemeClr val="bg1"/>
                </a:solidFill>
                <a:latin typeface="&amp;quot"/>
              </a:rPr>
              <a:t>, so that when you have done the will of God you may receive what is promised. </a:t>
            </a:r>
          </a:p>
          <a:p>
            <a:r>
              <a:rPr lang="en-US" sz="3200" dirty="0">
                <a:solidFill>
                  <a:schemeClr val="bg1"/>
                </a:solidFill>
                <a:latin typeface="&amp;quot"/>
              </a:rPr>
              <a:t>												</a:t>
            </a:r>
            <a:r>
              <a:rPr lang="en-US" sz="3200" i="1" dirty="0">
                <a:solidFill>
                  <a:schemeClr val="bg1"/>
                </a:solidFill>
                <a:latin typeface="&amp;quot"/>
              </a:rPr>
              <a:t>Hebrews 10:32-36</a:t>
            </a:r>
            <a:endParaRPr lang="en-US" sz="3200" i="1" dirty="0">
              <a:solidFill>
                <a:schemeClr val="bg1"/>
              </a:solidFill>
            </a:endParaRPr>
          </a:p>
        </p:txBody>
      </p:sp>
    </p:spTree>
    <p:extLst>
      <p:ext uri="{BB962C8B-B14F-4D97-AF65-F5344CB8AC3E}">
        <p14:creationId xmlns:p14="http://schemas.microsoft.com/office/powerpoint/2010/main" val="34464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2AE0A-2DC8-4CA0-BA75-14ECDA32A87B}"/>
              </a:ext>
            </a:extLst>
          </p:cNvPr>
          <p:cNvSpPr/>
          <p:nvPr/>
        </p:nvSpPr>
        <p:spPr>
          <a:xfrm>
            <a:off x="0" y="2355314"/>
            <a:ext cx="9144000" cy="1569660"/>
          </a:xfrm>
          <a:prstGeom prst="rect">
            <a:avLst/>
          </a:prstGeom>
        </p:spPr>
        <p:txBody>
          <a:bodyPr wrap="square">
            <a:spAutoFit/>
          </a:bodyPr>
          <a:lstStyle/>
          <a:p>
            <a:r>
              <a:rPr lang="en-US" sz="3200" b="1" dirty="0">
                <a:solidFill>
                  <a:schemeClr val="bg1"/>
                </a:solidFill>
              </a:rPr>
              <a:t>In your struggle against sin you have not yet resisted to the point of shedding your blood.</a:t>
            </a:r>
            <a:r>
              <a:rPr lang="en-US" sz="3200" dirty="0">
                <a:solidFill>
                  <a:schemeClr val="bg1"/>
                </a:solidFill>
                <a:latin typeface="&amp;quot"/>
              </a:rPr>
              <a:t>																				</a:t>
            </a:r>
            <a:r>
              <a:rPr lang="en-US" sz="3200" i="1" dirty="0">
                <a:solidFill>
                  <a:schemeClr val="bg1"/>
                </a:solidFill>
                <a:latin typeface="&amp;quot"/>
              </a:rPr>
              <a:t>Hebrews 12:4</a:t>
            </a:r>
            <a:endParaRPr lang="en-US" sz="3200" i="1" dirty="0">
              <a:solidFill>
                <a:schemeClr val="bg1"/>
              </a:solidFill>
            </a:endParaRPr>
          </a:p>
        </p:txBody>
      </p:sp>
    </p:spTree>
    <p:extLst>
      <p:ext uri="{BB962C8B-B14F-4D97-AF65-F5344CB8AC3E}">
        <p14:creationId xmlns:p14="http://schemas.microsoft.com/office/powerpoint/2010/main" val="41201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8FEE9F-E94C-4DFE-B12E-EA20C2ED776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4" name="Rectangle 3">
            <a:extLst>
              <a:ext uri="{FF2B5EF4-FFF2-40B4-BE49-F238E27FC236}">
                <a16:creationId xmlns:a16="http://schemas.microsoft.com/office/drawing/2014/main" id="{A5E13104-3298-4A30-AF69-370FD4C45AC7}"/>
              </a:ext>
            </a:extLst>
          </p:cNvPr>
          <p:cNvSpPr/>
          <p:nvPr/>
        </p:nvSpPr>
        <p:spPr>
          <a:xfrm>
            <a:off x="0" y="2425158"/>
            <a:ext cx="9144000" cy="1569660"/>
          </a:xfrm>
          <a:prstGeom prst="rect">
            <a:avLst/>
          </a:prstGeom>
          <a:solidFill>
            <a:srgbClr val="000000">
              <a:alpha val="43137"/>
            </a:srgbClr>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dirty="0"/>
              <a:t>“we must pay much closer attention to what we have heard, lest we drift away from it.”</a:t>
            </a:r>
            <a:r>
              <a:rPr lang="en-US" sz="3200" dirty="0">
                <a:solidFill>
                  <a:schemeClr val="bg1"/>
                </a:solidFill>
              </a:rPr>
              <a:t>																				</a:t>
            </a:r>
            <a:r>
              <a:rPr lang="en-US" sz="3200" i="1" dirty="0">
                <a:solidFill>
                  <a:schemeClr val="bg1"/>
                </a:solidFill>
              </a:rPr>
              <a:t>Hebrews 2:1</a:t>
            </a:r>
          </a:p>
        </p:txBody>
      </p:sp>
    </p:spTree>
    <p:extLst>
      <p:ext uri="{BB962C8B-B14F-4D97-AF65-F5344CB8AC3E}">
        <p14:creationId xmlns:p14="http://schemas.microsoft.com/office/powerpoint/2010/main" val="542221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8FEE9F-E94C-4DFE-B12E-EA20C2ED776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4" name="Rectangle 3">
            <a:extLst>
              <a:ext uri="{FF2B5EF4-FFF2-40B4-BE49-F238E27FC236}">
                <a16:creationId xmlns:a16="http://schemas.microsoft.com/office/drawing/2014/main" id="{A5E13104-3298-4A30-AF69-370FD4C45AC7}"/>
              </a:ext>
            </a:extLst>
          </p:cNvPr>
          <p:cNvSpPr/>
          <p:nvPr/>
        </p:nvSpPr>
        <p:spPr>
          <a:xfrm>
            <a:off x="0" y="2001088"/>
            <a:ext cx="9144000" cy="2062103"/>
          </a:xfrm>
          <a:prstGeom prst="rect">
            <a:avLst/>
          </a:prstGeom>
          <a:solidFill>
            <a:srgbClr val="000000">
              <a:alpha val="43137"/>
            </a:srgbClr>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dirty="0"/>
              <a:t>“Take care, brothers, lest there be in any of you an evil, unbelieving heart, leading you to fall away from the living God.”</a:t>
            </a:r>
            <a:r>
              <a:rPr lang="en-US" sz="3200" b="1" dirty="0">
                <a:solidFill>
                  <a:schemeClr val="bg1"/>
                </a:solidFill>
              </a:rPr>
              <a:t>	</a:t>
            </a:r>
            <a:r>
              <a:rPr lang="en-US" sz="3200" dirty="0">
                <a:solidFill>
                  <a:schemeClr val="bg1"/>
                </a:solidFill>
              </a:rPr>
              <a:t>																											</a:t>
            </a:r>
            <a:r>
              <a:rPr lang="en-US" sz="3200" i="1" dirty="0">
                <a:solidFill>
                  <a:schemeClr val="bg1"/>
                </a:solidFill>
              </a:rPr>
              <a:t>Hebrews 3:12</a:t>
            </a:r>
          </a:p>
        </p:txBody>
      </p:sp>
    </p:spTree>
    <p:extLst>
      <p:ext uri="{BB962C8B-B14F-4D97-AF65-F5344CB8AC3E}">
        <p14:creationId xmlns:p14="http://schemas.microsoft.com/office/powerpoint/2010/main" val="181146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628</Words>
  <Application>Microsoft Office PowerPoint</Application>
  <PresentationFormat>On-screen Show (4:3)</PresentationFormat>
  <Paragraphs>35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Bryan Nash</cp:lastModifiedBy>
  <cp:revision>5</cp:revision>
  <dcterms:created xsi:type="dcterms:W3CDTF">2019-04-03T17:43:30Z</dcterms:created>
  <dcterms:modified xsi:type="dcterms:W3CDTF">2019-04-05T15:51:53Z</dcterms:modified>
</cp:coreProperties>
</file>