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7" r:id="rId3"/>
    <p:sldId id="259" r:id="rId4"/>
    <p:sldId id="339" r:id="rId5"/>
    <p:sldId id="341" r:id="rId6"/>
    <p:sldId id="342" r:id="rId7"/>
    <p:sldId id="335" r:id="rId8"/>
    <p:sldId id="343" r:id="rId9"/>
    <p:sldId id="345" r:id="rId10"/>
    <p:sldId id="344" r:id="rId11"/>
    <p:sldId id="346" r:id="rId12"/>
    <p:sldId id="347" r:id="rId13"/>
    <p:sldId id="348" r:id="rId14"/>
    <p:sldId id="349" r:id="rId15"/>
    <p:sldId id="350" r:id="rId16"/>
    <p:sldId id="351" r:id="rId17"/>
    <p:sldId id="352" r:id="rId18"/>
    <p:sldId id="353" r:id="rId19"/>
    <p:sldId id="355" r:id="rId20"/>
    <p:sldId id="356" r:id="rId21"/>
    <p:sldId id="359" r:id="rId22"/>
    <p:sldId id="358" r:id="rId23"/>
    <p:sldId id="35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68841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90113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1930987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17494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1D93B5-80B5-40F6-8A79-B4B6398E12F3}"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53065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1D93B5-80B5-40F6-8A79-B4B6398E12F3}"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988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D93B5-80B5-40F6-8A79-B4B6398E12F3}" type="datetimeFigureOut">
              <a:rPr lang="en-US" smtClean="0"/>
              <a:t>4/19/2019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4096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1D93B5-80B5-40F6-8A79-B4B6398E12F3}" type="datetimeFigureOut">
              <a:rPr lang="en-US" smtClean="0"/>
              <a:t>4/19/2019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78454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D93B5-80B5-40F6-8A79-B4B6398E12F3}" type="datetimeFigureOut">
              <a:rPr lang="en-US" smtClean="0"/>
              <a:t>4/19/2019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411072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58104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933155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D93B5-80B5-40F6-8A79-B4B6398E12F3}" type="datetimeFigureOut">
              <a:rPr lang="en-US" smtClean="0"/>
              <a:t>4/19/2019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3BC4B-3C7B-4315-8107-FEC9B27E4B63}" type="slidenum">
              <a:rPr lang="en-US" smtClean="0"/>
              <a:t>‹#›</a:t>
            </a:fld>
            <a:endParaRPr lang="en-US"/>
          </a:p>
        </p:txBody>
      </p:sp>
    </p:spTree>
    <p:extLst>
      <p:ext uri="{BB962C8B-B14F-4D97-AF65-F5344CB8AC3E}">
        <p14:creationId xmlns:p14="http://schemas.microsoft.com/office/powerpoint/2010/main" val="4016172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841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Pious Act</a:t>
            </a:r>
          </a:p>
        </p:txBody>
      </p:sp>
      <p:sp>
        <p:nvSpPr>
          <p:cNvPr id="3" name="Rectangle 2">
            <a:extLst>
              <a:ext uri="{FF2B5EF4-FFF2-40B4-BE49-F238E27FC236}">
                <a16:creationId xmlns:a16="http://schemas.microsoft.com/office/drawing/2014/main" id="{46BBC7D9-7132-4FA8-BF96-B8F707814508}"/>
              </a:ext>
            </a:extLst>
          </p:cNvPr>
          <p:cNvSpPr/>
          <p:nvPr/>
        </p:nvSpPr>
        <p:spPr>
          <a:xfrm>
            <a:off x="221057" y="670387"/>
            <a:ext cx="7809760" cy="1077218"/>
          </a:xfrm>
          <a:prstGeom prst="rect">
            <a:avLst/>
          </a:prstGeom>
        </p:spPr>
        <p:txBody>
          <a:bodyPr wrap="square">
            <a:spAutoFit/>
          </a:bodyPr>
          <a:lstStyle/>
          <a:p>
            <a:r>
              <a:rPr lang="en-US" sz="3200" b="1" baseline="30000" dirty="0">
                <a:solidFill>
                  <a:srgbClr val="000000"/>
                </a:solidFill>
              </a:rPr>
              <a:t>2 </a:t>
            </a:r>
            <a:r>
              <a:rPr lang="en-US" sz="3200" dirty="0">
                <a:solidFill>
                  <a:srgbClr val="000000"/>
                </a:solidFill>
              </a:rPr>
              <a:t>“Thus, when you give to the needy…</a:t>
            </a:r>
          </a:p>
          <a:p>
            <a:r>
              <a:rPr lang="en-US" sz="3200" dirty="0">
                <a:solidFill>
                  <a:srgbClr val="000000"/>
                </a:solidFill>
              </a:rPr>
              <a:t>											</a:t>
            </a:r>
            <a:r>
              <a:rPr lang="en-US" sz="3200" i="1" dirty="0">
                <a:solidFill>
                  <a:srgbClr val="000000"/>
                </a:solidFill>
              </a:rPr>
              <a:t>Matthew 6:2</a:t>
            </a:r>
            <a:endParaRPr lang="en-US" sz="3200" i="1" dirty="0"/>
          </a:p>
        </p:txBody>
      </p:sp>
      <p:pic>
        <p:nvPicPr>
          <p:cNvPr id="5" name="Picture 4">
            <a:extLst>
              <a:ext uri="{FF2B5EF4-FFF2-40B4-BE49-F238E27FC236}">
                <a16:creationId xmlns:a16="http://schemas.microsoft.com/office/drawing/2014/main" id="{B4A31ABF-87A7-4F73-AEDD-62C0538692C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208996"/>
            <a:ext cx="5097577" cy="3429000"/>
          </a:xfrm>
          <a:prstGeom prst="rect">
            <a:avLst/>
          </a:prstGeom>
        </p:spPr>
      </p:pic>
      <p:sp>
        <p:nvSpPr>
          <p:cNvPr id="6" name="Rectangle 5">
            <a:extLst>
              <a:ext uri="{FF2B5EF4-FFF2-40B4-BE49-F238E27FC236}">
                <a16:creationId xmlns:a16="http://schemas.microsoft.com/office/drawing/2014/main" id="{46B269EE-8316-4FD3-9369-FA18A5727B6E}"/>
              </a:ext>
            </a:extLst>
          </p:cNvPr>
          <p:cNvSpPr/>
          <p:nvPr/>
        </p:nvSpPr>
        <p:spPr>
          <a:xfrm>
            <a:off x="0" y="4795897"/>
            <a:ext cx="8922942" cy="2062103"/>
          </a:xfrm>
          <a:prstGeom prst="rect">
            <a:avLst/>
          </a:prstGeom>
        </p:spPr>
        <p:txBody>
          <a:bodyPr wrap="square">
            <a:spAutoFit/>
          </a:bodyPr>
          <a:lstStyle/>
          <a:p>
            <a:r>
              <a:rPr lang="en-US" sz="3200" dirty="0">
                <a:solidFill>
                  <a:srgbClr val="000000"/>
                </a:solidFill>
                <a:latin typeface="&amp;quot"/>
              </a:rPr>
              <a:t>When you reap the harvest of your land, you shall not reap your field right up to its edge, neither shall you gather the gleanings after your harvest. …You shall leave them for the poor…  </a:t>
            </a:r>
            <a:r>
              <a:rPr lang="en-US" sz="3200" i="1" dirty="0">
                <a:solidFill>
                  <a:srgbClr val="000000"/>
                </a:solidFill>
                <a:latin typeface="&amp;quot"/>
              </a:rPr>
              <a:t>Leviticus 19:9-10</a:t>
            </a:r>
            <a:endParaRPr lang="en-US" sz="3200" i="1" dirty="0"/>
          </a:p>
        </p:txBody>
      </p:sp>
    </p:spTree>
    <p:extLst>
      <p:ext uri="{BB962C8B-B14F-4D97-AF65-F5344CB8AC3E}">
        <p14:creationId xmlns:p14="http://schemas.microsoft.com/office/powerpoint/2010/main" val="3197484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Pious Act</a:t>
            </a:r>
          </a:p>
        </p:txBody>
      </p:sp>
      <p:sp>
        <p:nvSpPr>
          <p:cNvPr id="3" name="Rectangle 2">
            <a:extLst>
              <a:ext uri="{FF2B5EF4-FFF2-40B4-BE49-F238E27FC236}">
                <a16:creationId xmlns:a16="http://schemas.microsoft.com/office/drawing/2014/main" id="{46BBC7D9-7132-4FA8-BF96-B8F707814508}"/>
              </a:ext>
            </a:extLst>
          </p:cNvPr>
          <p:cNvSpPr/>
          <p:nvPr/>
        </p:nvSpPr>
        <p:spPr>
          <a:xfrm>
            <a:off x="207805" y="590873"/>
            <a:ext cx="7809760" cy="1077218"/>
          </a:xfrm>
          <a:prstGeom prst="rect">
            <a:avLst/>
          </a:prstGeom>
        </p:spPr>
        <p:txBody>
          <a:bodyPr wrap="square">
            <a:spAutoFit/>
          </a:bodyPr>
          <a:lstStyle/>
          <a:p>
            <a:r>
              <a:rPr lang="en-US" sz="3200" b="1" baseline="30000" dirty="0">
                <a:solidFill>
                  <a:srgbClr val="000000"/>
                </a:solidFill>
              </a:rPr>
              <a:t>2 </a:t>
            </a:r>
            <a:r>
              <a:rPr lang="en-US" sz="3200" dirty="0">
                <a:solidFill>
                  <a:srgbClr val="000000"/>
                </a:solidFill>
              </a:rPr>
              <a:t>“Thus, when you give to the needy…</a:t>
            </a:r>
          </a:p>
          <a:p>
            <a:r>
              <a:rPr lang="en-US" sz="3200" dirty="0">
                <a:solidFill>
                  <a:srgbClr val="000000"/>
                </a:solidFill>
              </a:rPr>
              <a:t>											</a:t>
            </a:r>
            <a:r>
              <a:rPr lang="en-US" sz="3200" i="1" dirty="0">
                <a:solidFill>
                  <a:srgbClr val="000000"/>
                </a:solidFill>
              </a:rPr>
              <a:t>Matthew 6:2</a:t>
            </a:r>
            <a:endParaRPr lang="en-US" sz="3200" i="1" dirty="0"/>
          </a:p>
        </p:txBody>
      </p:sp>
      <p:pic>
        <p:nvPicPr>
          <p:cNvPr id="5" name="Picture 4">
            <a:extLst>
              <a:ext uri="{FF2B5EF4-FFF2-40B4-BE49-F238E27FC236}">
                <a16:creationId xmlns:a16="http://schemas.microsoft.com/office/drawing/2014/main" id="{B4A31ABF-87A7-4F73-AEDD-62C0538692C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129482"/>
            <a:ext cx="5097577" cy="3429000"/>
          </a:xfrm>
          <a:prstGeom prst="rect">
            <a:avLst/>
          </a:prstGeom>
        </p:spPr>
      </p:pic>
      <p:sp>
        <p:nvSpPr>
          <p:cNvPr id="6" name="Rectangle 5">
            <a:extLst>
              <a:ext uri="{FF2B5EF4-FFF2-40B4-BE49-F238E27FC236}">
                <a16:creationId xmlns:a16="http://schemas.microsoft.com/office/drawing/2014/main" id="{46B269EE-8316-4FD3-9369-FA18A5727B6E}"/>
              </a:ext>
            </a:extLst>
          </p:cNvPr>
          <p:cNvSpPr/>
          <p:nvPr/>
        </p:nvSpPr>
        <p:spPr>
          <a:xfrm>
            <a:off x="0" y="4014018"/>
            <a:ext cx="9144000" cy="2862322"/>
          </a:xfrm>
          <a:prstGeom prst="rect">
            <a:avLst/>
          </a:prstGeom>
        </p:spPr>
        <p:txBody>
          <a:bodyPr wrap="square">
            <a:spAutoFit/>
          </a:bodyPr>
          <a:lstStyle/>
          <a:p>
            <a:r>
              <a:rPr lang="en-US" sz="3000" dirty="0">
                <a:effectLst>
                  <a:glow rad="101600">
                    <a:schemeClr val="bg1">
                      <a:alpha val="60000"/>
                    </a:schemeClr>
                  </a:glow>
                </a:effectLst>
              </a:rPr>
              <a:t>“If among you, one of your brothers should become poor, in any of your towns within your land that the </a:t>
            </a:r>
            <a:r>
              <a:rPr lang="en-US" sz="3000" cap="small" dirty="0">
                <a:effectLst>
                  <a:glow rad="101600">
                    <a:schemeClr val="bg1">
                      <a:alpha val="60000"/>
                    </a:schemeClr>
                  </a:glow>
                </a:effectLst>
              </a:rPr>
              <a:t>Lord</a:t>
            </a:r>
            <a:r>
              <a:rPr lang="en-US" sz="3000" dirty="0">
                <a:effectLst>
                  <a:glow rad="101600">
                    <a:schemeClr val="bg1">
                      <a:alpha val="60000"/>
                    </a:schemeClr>
                  </a:glow>
                </a:effectLst>
              </a:rPr>
              <a:t> your God is giving you, you shall not harden your heart or shut your hand against your poor brother, but you shall open your hand to him and lend him sufficient for his need, whatever it may be. </a:t>
            </a:r>
            <a:r>
              <a:rPr lang="en-US" sz="3000" i="1" dirty="0">
                <a:effectLst>
                  <a:glow rad="101600">
                    <a:schemeClr val="bg1">
                      <a:alpha val="60000"/>
                    </a:schemeClr>
                  </a:glow>
                </a:effectLst>
              </a:rPr>
              <a:t>Deuteronomy 15:7-8</a:t>
            </a:r>
          </a:p>
        </p:txBody>
      </p:sp>
    </p:spTree>
    <p:extLst>
      <p:ext uri="{BB962C8B-B14F-4D97-AF65-F5344CB8AC3E}">
        <p14:creationId xmlns:p14="http://schemas.microsoft.com/office/powerpoint/2010/main" val="1181807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Pious Act</a:t>
            </a:r>
          </a:p>
        </p:txBody>
      </p:sp>
      <p:sp>
        <p:nvSpPr>
          <p:cNvPr id="3" name="Rectangle 2">
            <a:extLst>
              <a:ext uri="{FF2B5EF4-FFF2-40B4-BE49-F238E27FC236}">
                <a16:creationId xmlns:a16="http://schemas.microsoft.com/office/drawing/2014/main" id="{46BBC7D9-7132-4FA8-BF96-B8F707814508}"/>
              </a:ext>
            </a:extLst>
          </p:cNvPr>
          <p:cNvSpPr/>
          <p:nvPr/>
        </p:nvSpPr>
        <p:spPr>
          <a:xfrm>
            <a:off x="221057" y="590873"/>
            <a:ext cx="7809760" cy="1077218"/>
          </a:xfrm>
          <a:prstGeom prst="rect">
            <a:avLst/>
          </a:prstGeom>
        </p:spPr>
        <p:txBody>
          <a:bodyPr wrap="square">
            <a:spAutoFit/>
          </a:bodyPr>
          <a:lstStyle/>
          <a:p>
            <a:r>
              <a:rPr lang="en-US" sz="3200" b="1" baseline="30000" dirty="0">
                <a:solidFill>
                  <a:srgbClr val="000000"/>
                </a:solidFill>
              </a:rPr>
              <a:t>2 </a:t>
            </a:r>
            <a:r>
              <a:rPr lang="en-US" sz="3200" dirty="0">
                <a:solidFill>
                  <a:srgbClr val="000000"/>
                </a:solidFill>
              </a:rPr>
              <a:t>“Thus, when you give to the needy…</a:t>
            </a:r>
          </a:p>
          <a:p>
            <a:r>
              <a:rPr lang="en-US" sz="3200" dirty="0">
                <a:solidFill>
                  <a:srgbClr val="000000"/>
                </a:solidFill>
              </a:rPr>
              <a:t>											</a:t>
            </a:r>
            <a:r>
              <a:rPr lang="en-US" sz="3200" i="1" dirty="0">
                <a:solidFill>
                  <a:srgbClr val="000000"/>
                </a:solidFill>
              </a:rPr>
              <a:t>Matthew 6:2</a:t>
            </a:r>
            <a:endParaRPr lang="en-US" sz="3200" i="1" dirty="0"/>
          </a:p>
        </p:txBody>
      </p:sp>
      <p:pic>
        <p:nvPicPr>
          <p:cNvPr id="5" name="Picture 4">
            <a:extLst>
              <a:ext uri="{FF2B5EF4-FFF2-40B4-BE49-F238E27FC236}">
                <a16:creationId xmlns:a16="http://schemas.microsoft.com/office/drawing/2014/main" id="{B4A31ABF-87A7-4F73-AEDD-62C0538692C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129482"/>
            <a:ext cx="5097577" cy="3429000"/>
          </a:xfrm>
          <a:prstGeom prst="rect">
            <a:avLst/>
          </a:prstGeom>
        </p:spPr>
      </p:pic>
      <p:sp>
        <p:nvSpPr>
          <p:cNvPr id="6" name="Rectangle 5">
            <a:extLst>
              <a:ext uri="{FF2B5EF4-FFF2-40B4-BE49-F238E27FC236}">
                <a16:creationId xmlns:a16="http://schemas.microsoft.com/office/drawing/2014/main" id="{46B269EE-8316-4FD3-9369-FA18A5727B6E}"/>
              </a:ext>
            </a:extLst>
          </p:cNvPr>
          <p:cNvSpPr/>
          <p:nvPr/>
        </p:nvSpPr>
        <p:spPr>
          <a:xfrm>
            <a:off x="0" y="4303455"/>
            <a:ext cx="9144000" cy="2554545"/>
          </a:xfrm>
          <a:prstGeom prst="rect">
            <a:avLst/>
          </a:prstGeom>
        </p:spPr>
        <p:txBody>
          <a:bodyPr wrap="square">
            <a:spAutoFit/>
          </a:bodyPr>
          <a:lstStyle/>
          <a:p>
            <a:r>
              <a:rPr lang="en-US" sz="3200" dirty="0">
                <a:effectLst>
                  <a:glow rad="101600">
                    <a:schemeClr val="bg1">
                      <a:alpha val="60000"/>
                    </a:schemeClr>
                  </a:glow>
                </a:effectLst>
              </a:rPr>
              <a:t>And a man lame from birth was being carried, whom they laid daily at the gate of the temple that is called the Beautiful Gate to ask </a:t>
            </a:r>
            <a:r>
              <a:rPr lang="en-US" sz="3200" u="sng" dirty="0">
                <a:effectLst>
                  <a:glow rad="101600">
                    <a:schemeClr val="bg1">
                      <a:alpha val="60000"/>
                    </a:schemeClr>
                  </a:glow>
                </a:effectLst>
              </a:rPr>
              <a:t>alms</a:t>
            </a:r>
            <a:r>
              <a:rPr lang="en-US" sz="3200" dirty="0">
                <a:effectLst>
                  <a:glow rad="101600">
                    <a:schemeClr val="bg1">
                      <a:alpha val="60000"/>
                    </a:schemeClr>
                  </a:glow>
                </a:effectLst>
              </a:rPr>
              <a:t> of those entering the temple. Seeing Peter and John about to go into the temple, he asked to receive </a:t>
            </a:r>
            <a:r>
              <a:rPr lang="en-US" sz="3200" u="sng" dirty="0">
                <a:effectLst>
                  <a:glow rad="101600">
                    <a:schemeClr val="bg1">
                      <a:alpha val="60000"/>
                    </a:schemeClr>
                  </a:glow>
                </a:effectLst>
              </a:rPr>
              <a:t>alms</a:t>
            </a:r>
            <a:r>
              <a:rPr lang="en-US" sz="3200" dirty="0">
                <a:effectLst>
                  <a:glow rad="101600">
                    <a:schemeClr val="bg1">
                      <a:alpha val="60000"/>
                    </a:schemeClr>
                  </a:glow>
                </a:effectLst>
              </a:rPr>
              <a:t>.                   A</a:t>
            </a:r>
            <a:r>
              <a:rPr lang="en-US" sz="3200" i="1" dirty="0"/>
              <a:t>cts 3:2-3</a:t>
            </a:r>
            <a:endParaRPr lang="en-US" sz="3200" i="1" dirty="0">
              <a:effectLst>
                <a:glow rad="101600">
                  <a:schemeClr val="bg1">
                    <a:alpha val="60000"/>
                  </a:schemeClr>
                </a:glow>
              </a:effectLst>
            </a:endParaRPr>
          </a:p>
        </p:txBody>
      </p:sp>
    </p:spTree>
    <p:extLst>
      <p:ext uri="{BB962C8B-B14F-4D97-AF65-F5344CB8AC3E}">
        <p14:creationId xmlns:p14="http://schemas.microsoft.com/office/powerpoint/2010/main" val="2975202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Pious Act</a:t>
            </a:r>
          </a:p>
        </p:txBody>
      </p:sp>
      <p:sp>
        <p:nvSpPr>
          <p:cNvPr id="3" name="Rectangle 2">
            <a:extLst>
              <a:ext uri="{FF2B5EF4-FFF2-40B4-BE49-F238E27FC236}">
                <a16:creationId xmlns:a16="http://schemas.microsoft.com/office/drawing/2014/main" id="{46BBC7D9-7132-4FA8-BF96-B8F707814508}"/>
              </a:ext>
            </a:extLst>
          </p:cNvPr>
          <p:cNvSpPr/>
          <p:nvPr/>
        </p:nvSpPr>
        <p:spPr>
          <a:xfrm>
            <a:off x="221057" y="590873"/>
            <a:ext cx="7809760" cy="1077218"/>
          </a:xfrm>
          <a:prstGeom prst="rect">
            <a:avLst/>
          </a:prstGeom>
        </p:spPr>
        <p:txBody>
          <a:bodyPr wrap="square">
            <a:spAutoFit/>
          </a:bodyPr>
          <a:lstStyle/>
          <a:p>
            <a:r>
              <a:rPr lang="en-US" sz="3200" b="1" baseline="30000" dirty="0">
                <a:solidFill>
                  <a:srgbClr val="000000"/>
                </a:solidFill>
              </a:rPr>
              <a:t>2 </a:t>
            </a:r>
            <a:r>
              <a:rPr lang="en-US" sz="3200" dirty="0">
                <a:solidFill>
                  <a:srgbClr val="000000"/>
                </a:solidFill>
              </a:rPr>
              <a:t>“Thus, when you give to the needy…</a:t>
            </a:r>
          </a:p>
          <a:p>
            <a:r>
              <a:rPr lang="en-US" sz="3200" dirty="0">
                <a:solidFill>
                  <a:srgbClr val="000000"/>
                </a:solidFill>
              </a:rPr>
              <a:t>											</a:t>
            </a:r>
            <a:r>
              <a:rPr lang="en-US" sz="3200" i="1" dirty="0">
                <a:solidFill>
                  <a:srgbClr val="000000"/>
                </a:solidFill>
              </a:rPr>
              <a:t>Matthew 6:2</a:t>
            </a:r>
            <a:endParaRPr lang="en-US" sz="3200" i="1" dirty="0"/>
          </a:p>
        </p:txBody>
      </p:sp>
      <p:pic>
        <p:nvPicPr>
          <p:cNvPr id="5" name="Picture 4">
            <a:extLst>
              <a:ext uri="{FF2B5EF4-FFF2-40B4-BE49-F238E27FC236}">
                <a16:creationId xmlns:a16="http://schemas.microsoft.com/office/drawing/2014/main" id="{B4A31ABF-87A7-4F73-AEDD-62C0538692C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129482"/>
            <a:ext cx="5097577" cy="3429000"/>
          </a:xfrm>
          <a:prstGeom prst="rect">
            <a:avLst/>
          </a:prstGeom>
        </p:spPr>
      </p:pic>
      <p:sp>
        <p:nvSpPr>
          <p:cNvPr id="6" name="Rectangle 5">
            <a:extLst>
              <a:ext uri="{FF2B5EF4-FFF2-40B4-BE49-F238E27FC236}">
                <a16:creationId xmlns:a16="http://schemas.microsoft.com/office/drawing/2014/main" id="{46B269EE-8316-4FD3-9369-FA18A5727B6E}"/>
              </a:ext>
            </a:extLst>
          </p:cNvPr>
          <p:cNvSpPr/>
          <p:nvPr/>
        </p:nvSpPr>
        <p:spPr>
          <a:xfrm>
            <a:off x="0" y="4697466"/>
            <a:ext cx="9144000" cy="2062103"/>
          </a:xfrm>
          <a:prstGeom prst="rect">
            <a:avLst/>
          </a:prstGeom>
        </p:spPr>
        <p:txBody>
          <a:bodyPr wrap="square">
            <a:spAutoFit/>
          </a:bodyPr>
          <a:lstStyle/>
          <a:p>
            <a:r>
              <a:rPr lang="en-US" sz="3200" dirty="0">
                <a:cs typeface="Times New Roman" panose="02020603050405020304" pitchFamily="18" charset="0"/>
              </a:rPr>
              <a:t>Now there was in Joppa a disciple named Tabitha, which, translated, means Dorcas. She was full of good works and acts of </a:t>
            </a:r>
            <a:r>
              <a:rPr lang="en-US" sz="3200" u="sng" dirty="0">
                <a:cs typeface="Times New Roman" panose="02020603050405020304" pitchFamily="18" charset="0"/>
              </a:rPr>
              <a:t>charity</a:t>
            </a:r>
            <a:r>
              <a:rPr lang="en-US" sz="3200" dirty="0"/>
              <a:t>.</a:t>
            </a:r>
          </a:p>
          <a:p>
            <a:r>
              <a:rPr lang="en-US" sz="3200" dirty="0">
                <a:effectLst>
                  <a:glow rad="101600">
                    <a:schemeClr val="bg1">
                      <a:alpha val="60000"/>
                    </a:schemeClr>
                  </a:glow>
                </a:effectLst>
              </a:rPr>
              <a:t>															</a:t>
            </a:r>
            <a:r>
              <a:rPr lang="en-US" sz="3200" i="1" dirty="0">
                <a:effectLst>
                  <a:glow rad="101600">
                    <a:schemeClr val="bg1">
                      <a:alpha val="60000"/>
                    </a:schemeClr>
                  </a:glow>
                </a:effectLst>
              </a:rPr>
              <a:t>A</a:t>
            </a:r>
            <a:r>
              <a:rPr lang="en-US" sz="3200" i="1" dirty="0"/>
              <a:t>cts 9:6</a:t>
            </a:r>
            <a:endParaRPr lang="en-US" sz="3200" i="1" dirty="0">
              <a:effectLst>
                <a:glow rad="101600">
                  <a:schemeClr val="bg1">
                    <a:alpha val="60000"/>
                  </a:schemeClr>
                </a:glow>
              </a:effectLst>
            </a:endParaRPr>
          </a:p>
        </p:txBody>
      </p:sp>
    </p:spTree>
    <p:extLst>
      <p:ext uri="{BB962C8B-B14F-4D97-AF65-F5344CB8AC3E}">
        <p14:creationId xmlns:p14="http://schemas.microsoft.com/office/powerpoint/2010/main" val="481227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Pious Act</a:t>
            </a:r>
          </a:p>
        </p:txBody>
      </p:sp>
      <p:sp>
        <p:nvSpPr>
          <p:cNvPr id="3" name="Rectangle 2">
            <a:extLst>
              <a:ext uri="{FF2B5EF4-FFF2-40B4-BE49-F238E27FC236}">
                <a16:creationId xmlns:a16="http://schemas.microsoft.com/office/drawing/2014/main" id="{46BBC7D9-7132-4FA8-BF96-B8F707814508}"/>
              </a:ext>
            </a:extLst>
          </p:cNvPr>
          <p:cNvSpPr/>
          <p:nvPr/>
        </p:nvSpPr>
        <p:spPr>
          <a:xfrm>
            <a:off x="221057" y="603549"/>
            <a:ext cx="7809760" cy="1077218"/>
          </a:xfrm>
          <a:prstGeom prst="rect">
            <a:avLst/>
          </a:prstGeom>
        </p:spPr>
        <p:txBody>
          <a:bodyPr wrap="square">
            <a:spAutoFit/>
          </a:bodyPr>
          <a:lstStyle/>
          <a:p>
            <a:r>
              <a:rPr lang="en-US" sz="3200" b="1" baseline="30000" dirty="0">
                <a:solidFill>
                  <a:srgbClr val="000000"/>
                </a:solidFill>
              </a:rPr>
              <a:t>2 </a:t>
            </a:r>
            <a:r>
              <a:rPr lang="en-US" sz="3200" dirty="0">
                <a:solidFill>
                  <a:srgbClr val="000000"/>
                </a:solidFill>
              </a:rPr>
              <a:t>“Thus, when you give to the needy…</a:t>
            </a:r>
          </a:p>
          <a:p>
            <a:r>
              <a:rPr lang="en-US" sz="3200" dirty="0">
                <a:solidFill>
                  <a:srgbClr val="000000"/>
                </a:solidFill>
              </a:rPr>
              <a:t>											</a:t>
            </a:r>
            <a:r>
              <a:rPr lang="en-US" sz="3200" i="1" dirty="0">
                <a:solidFill>
                  <a:srgbClr val="000000"/>
                </a:solidFill>
              </a:rPr>
              <a:t>Matthew 6:2</a:t>
            </a:r>
            <a:endParaRPr lang="en-US" sz="3200" i="1" dirty="0"/>
          </a:p>
        </p:txBody>
      </p:sp>
      <p:pic>
        <p:nvPicPr>
          <p:cNvPr id="5" name="Picture 4">
            <a:extLst>
              <a:ext uri="{FF2B5EF4-FFF2-40B4-BE49-F238E27FC236}">
                <a16:creationId xmlns:a16="http://schemas.microsoft.com/office/drawing/2014/main" id="{B4A31ABF-87A7-4F73-AEDD-62C0538692C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129482"/>
            <a:ext cx="5097577" cy="3429000"/>
          </a:xfrm>
          <a:prstGeom prst="rect">
            <a:avLst/>
          </a:prstGeom>
        </p:spPr>
      </p:pic>
      <p:sp>
        <p:nvSpPr>
          <p:cNvPr id="6" name="Rectangle 5">
            <a:extLst>
              <a:ext uri="{FF2B5EF4-FFF2-40B4-BE49-F238E27FC236}">
                <a16:creationId xmlns:a16="http://schemas.microsoft.com/office/drawing/2014/main" id="{46B269EE-8316-4FD3-9369-FA18A5727B6E}"/>
              </a:ext>
            </a:extLst>
          </p:cNvPr>
          <p:cNvSpPr/>
          <p:nvPr/>
        </p:nvSpPr>
        <p:spPr>
          <a:xfrm>
            <a:off x="0" y="4205024"/>
            <a:ext cx="9144000" cy="2554545"/>
          </a:xfrm>
          <a:prstGeom prst="rect">
            <a:avLst/>
          </a:prstGeom>
        </p:spPr>
        <p:txBody>
          <a:bodyPr wrap="square">
            <a:spAutoFit/>
          </a:bodyPr>
          <a:lstStyle/>
          <a:p>
            <a:r>
              <a:rPr lang="en-US" sz="3200" dirty="0"/>
              <a:t>At Caesarea there was a man named Cornelius, a centurion of what was known as the Italian Cohort,</a:t>
            </a:r>
            <a:r>
              <a:rPr lang="en-US" sz="3200" baseline="30000" dirty="0"/>
              <a:t> </a:t>
            </a:r>
            <a:r>
              <a:rPr lang="en-US" sz="3200" dirty="0"/>
              <a:t>a devout man who feared God with all his household, gave </a:t>
            </a:r>
            <a:r>
              <a:rPr lang="en-US" sz="3200" u="sng" dirty="0"/>
              <a:t>alms</a:t>
            </a:r>
            <a:r>
              <a:rPr lang="en-US" sz="3200" dirty="0"/>
              <a:t> generously to the people, and prayed continually to God.</a:t>
            </a:r>
            <a:r>
              <a:rPr lang="en-US" sz="3200" dirty="0">
                <a:effectLst>
                  <a:glow rad="101600">
                    <a:schemeClr val="bg1">
                      <a:alpha val="60000"/>
                    </a:schemeClr>
                  </a:glow>
                </a:effectLst>
              </a:rPr>
              <a:t>									</a:t>
            </a:r>
            <a:r>
              <a:rPr lang="en-US" sz="3200" i="1" dirty="0">
                <a:effectLst>
                  <a:glow rad="101600">
                    <a:schemeClr val="bg1">
                      <a:alpha val="60000"/>
                    </a:schemeClr>
                  </a:glow>
                </a:effectLst>
              </a:rPr>
              <a:t>A</a:t>
            </a:r>
            <a:r>
              <a:rPr lang="en-US" sz="3200" i="1" dirty="0"/>
              <a:t>cts 10:1-2</a:t>
            </a:r>
            <a:endParaRPr lang="en-US" sz="3200" i="1" dirty="0">
              <a:effectLst>
                <a:glow rad="101600">
                  <a:schemeClr val="bg1">
                    <a:alpha val="60000"/>
                  </a:schemeClr>
                </a:glow>
              </a:effectLst>
            </a:endParaRPr>
          </a:p>
        </p:txBody>
      </p:sp>
    </p:spTree>
    <p:extLst>
      <p:ext uri="{BB962C8B-B14F-4D97-AF65-F5344CB8AC3E}">
        <p14:creationId xmlns:p14="http://schemas.microsoft.com/office/powerpoint/2010/main" val="1889423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Prohibition</a:t>
            </a:r>
          </a:p>
        </p:txBody>
      </p:sp>
      <p:sp>
        <p:nvSpPr>
          <p:cNvPr id="3" name="Rectangle 2">
            <a:extLst>
              <a:ext uri="{FF2B5EF4-FFF2-40B4-BE49-F238E27FC236}">
                <a16:creationId xmlns:a16="http://schemas.microsoft.com/office/drawing/2014/main" id="{46BBC7D9-7132-4FA8-BF96-B8F707814508}"/>
              </a:ext>
            </a:extLst>
          </p:cNvPr>
          <p:cNvSpPr/>
          <p:nvPr/>
        </p:nvSpPr>
        <p:spPr>
          <a:xfrm>
            <a:off x="221056" y="603549"/>
            <a:ext cx="8631395" cy="3046988"/>
          </a:xfrm>
          <a:prstGeom prst="rect">
            <a:avLst/>
          </a:prstGeom>
        </p:spPr>
        <p:txBody>
          <a:bodyPr wrap="square">
            <a:spAutoFit/>
          </a:bodyPr>
          <a:lstStyle/>
          <a:p>
            <a:r>
              <a:rPr lang="en-US" sz="3200" dirty="0"/>
              <a:t>…sound no trumpet before you, as the hypocrites do in the synagogues and in the streets, that they may be praised by others. Truly, I say to you, they have received their reward.</a:t>
            </a:r>
            <a:r>
              <a:rPr lang="en-US" sz="3200" dirty="0">
                <a:solidFill>
                  <a:srgbClr val="000000"/>
                </a:solidFill>
              </a:rPr>
              <a:t>											</a:t>
            </a:r>
          </a:p>
          <a:p>
            <a:r>
              <a:rPr lang="en-US" sz="3200" i="1" dirty="0">
                <a:solidFill>
                  <a:srgbClr val="000000"/>
                </a:solidFill>
              </a:rPr>
              <a:t>													Matthew 6:2</a:t>
            </a:r>
            <a:endParaRPr lang="en-US" sz="3200" i="1" dirty="0"/>
          </a:p>
        </p:txBody>
      </p:sp>
    </p:spTree>
    <p:extLst>
      <p:ext uri="{BB962C8B-B14F-4D97-AF65-F5344CB8AC3E}">
        <p14:creationId xmlns:p14="http://schemas.microsoft.com/office/powerpoint/2010/main" val="2631795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Prohibition</a:t>
            </a:r>
          </a:p>
        </p:txBody>
      </p:sp>
      <p:sp>
        <p:nvSpPr>
          <p:cNvPr id="3" name="Rectangle 2">
            <a:extLst>
              <a:ext uri="{FF2B5EF4-FFF2-40B4-BE49-F238E27FC236}">
                <a16:creationId xmlns:a16="http://schemas.microsoft.com/office/drawing/2014/main" id="{46BBC7D9-7132-4FA8-BF96-B8F707814508}"/>
              </a:ext>
            </a:extLst>
          </p:cNvPr>
          <p:cNvSpPr/>
          <p:nvPr/>
        </p:nvSpPr>
        <p:spPr>
          <a:xfrm>
            <a:off x="221056" y="603549"/>
            <a:ext cx="8631395" cy="3046988"/>
          </a:xfrm>
          <a:prstGeom prst="rect">
            <a:avLst/>
          </a:prstGeom>
        </p:spPr>
        <p:txBody>
          <a:bodyPr wrap="square">
            <a:spAutoFit/>
          </a:bodyPr>
          <a:lstStyle/>
          <a:p>
            <a:r>
              <a:rPr lang="en-US" sz="3200" dirty="0"/>
              <a:t>…</a:t>
            </a:r>
            <a:r>
              <a:rPr lang="en-US" sz="3200" b="1" dirty="0">
                <a:solidFill>
                  <a:srgbClr val="FF0000"/>
                </a:solidFill>
              </a:rPr>
              <a:t>sound no trumpet before you</a:t>
            </a:r>
            <a:r>
              <a:rPr lang="en-US" sz="3200" dirty="0"/>
              <a:t>, as the hypocrites do in the synagogues and in the streets, that they may be praised by others. Truly, I say to you, they have received their reward.</a:t>
            </a:r>
            <a:r>
              <a:rPr lang="en-US" sz="3200" dirty="0">
                <a:solidFill>
                  <a:srgbClr val="000000"/>
                </a:solidFill>
              </a:rPr>
              <a:t>											</a:t>
            </a:r>
          </a:p>
          <a:p>
            <a:r>
              <a:rPr lang="en-US" sz="3200" i="1" dirty="0">
                <a:solidFill>
                  <a:srgbClr val="000000"/>
                </a:solidFill>
              </a:rPr>
              <a:t>													Matthew 6:2</a:t>
            </a:r>
            <a:endParaRPr lang="en-US" sz="3200" i="1" dirty="0"/>
          </a:p>
        </p:txBody>
      </p:sp>
      <p:pic>
        <p:nvPicPr>
          <p:cNvPr id="7" name="Picture 6">
            <a:extLst>
              <a:ext uri="{FF2B5EF4-FFF2-40B4-BE49-F238E27FC236}">
                <a16:creationId xmlns:a16="http://schemas.microsoft.com/office/drawing/2014/main" id="{75CB65F2-2BA7-4AF5-A2B1-F511B920FE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737" y="3386434"/>
            <a:ext cx="5200219" cy="3024769"/>
          </a:xfrm>
          <a:prstGeom prst="rect">
            <a:avLst/>
          </a:prstGeom>
        </p:spPr>
      </p:pic>
    </p:spTree>
    <p:extLst>
      <p:ext uri="{BB962C8B-B14F-4D97-AF65-F5344CB8AC3E}">
        <p14:creationId xmlns:p14="http://schemas.microsoft.com/office/powerpoint/2010/main" val="1798421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Prohibition</a:t>
            </a:r>
          </a:p>
        </p:txBody>
      </p:sp>
      <p:sp>
        <p:nvSpPr>
          <p:cNvPr id="3" name="Rectangle 2">
            <a:extLst>
              <a:ext uri="{FF2B5EF4-FFF2-40B4-BE49-F238E27FC236}">
                <a16:creationId xmlns:a16="http://schemas.microsoft.com/office/drawing/2014/main" id="{46BBC7D9-7132-4FA8-BF96-B8F707814508}"/>
              </a:ext>
            </a:extLst>
          </p:cNvPr>
          <p:cNvSpPr/>
          <p:nvPr/>
        </p:nvSpPr>
        <p:spPr>
          <a:xfrm>
            <a:off x="221056" y="603549"/>
            <a:ext cx="8631395" cy="3046988"/>
          </a:xfrm>
          <a:prstGeom prst="rect">
            <a:avLst/>
          </a:prstGeom>
        </p:spPr>
        <p:txBody>
          <a:bodyPr wrap="square">
            <a:spAutoFit/>
          </a:bodyPr>
          <a:lstStyle/>
          <a:p>
            <a:r>
              <a:rPr lang="en-US" sz="3200" dirty="0"/>
              <a:t>…sound no trumpet before you, as the </a:t>
            </a:r>
            <a:r>
              <a:rPr lang="en-US" sz="3200" b="1" dirty="0">
                <a:solidFill>
                  <a:srgbClr val="FF0000"/>
                </a:solidFill>
              </a:rPr>
              <a:t>hypocrites</a:t>
            </a:r>
            <a:r>
              <a:rPr lang="en-US" sz="3200" dirty="0"/>
              <a:t> do in the synagogues and in the streets, that they may be praised by others. Truly, I say to you, they have received their reward.</a:t>
            </a:r>
            <a:r>
              <a:rPr lang="en-US" sz="3200" dirty="0">
                <a:solidFill>
                  <a:srgbClr val="000000"/>
                </a:solidFill>
              </a:rPr>
              <a:t>											</a:t>
            </a:r>
          </a:p>
          <a:p>
            <a:r>
              <a:rPr lang="en-US" sz="3200" i="1" dirty="0">
                <a:solidFill>
                  <a:srgbClr val="000000"/>
                </a:solidFill>
              </a:rPr>
              <a:t>													Matthew 6:2</a:t>
            </a:r>
            <a:endParaRPr lang="en-US" sz="3200" i="1" dirty="0"/>
          </a:p>
        </p:txBody>
      </p:sp>
      <p:pic>
        <p:nvPicPr>
          <p:cNvPr id="5" name="Picture 4">
            <a:extLst>
              <a:ext uri="{FF2B5EF4-FFF2-40B4-BE49-F238E27FC236}">
                <a16:creationId xmlns:a16="http://schemas.microsoft.com/office/drawing/2014/main" id="{94EC1E2A-DF8F-48BE-8533-3FB3A6F1FB8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91634" y="2690192"/>
            <a:ext cx="2778539" cy="4167808"/>
          </a:xfrm>
          <a:prstGeom prst="rect">
            <a:avLst/>
          </a:prstGeom>
        </p:spPr>
      </p:pic>
    </p:spTree>
    <p:extLst>
      <p:ext uri="{BB962C8B-B14F-4D97-AF65-F5344CB8AC3E}">
        <p14:creationId xmlns:p14="http://schemas.microsoft.com/office/powerpoint/2010/main" val="3646288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Prohibition</a:t>
            </a:r>
          </a:p>
        </p:txBody>
      </p:sp>
      <p:sp>
        <p:nvSpPr>
          <p:cNvPr id="3" name="Rectangle 2">
            <a:extLst>
              <a:ext uri="{FF2B5EF4-FFF2-40B4-BE49-F238E27FC236}">
                <a16:creationId xmlns:a16="http://schemas.microsoft.com/office/drawing/2014/main" id="{46BBC7D9-7132-4FA8-BF96-B8F707814508}"/>
              </a:ext>
            </a:extLst>
          </p:cNvPr>
          <p:cNvSpPr/>
          <p:nvPr/>
        </p:nvSpPr>
        <p:spPr>
          <a:xfrm>
            <a:off x="221056" y="603549"/>
            <a:ext cx="8631395" cy="3046988"/>
          </a:xfrm>
          <a:prstGeom prst="rect">
            <a:avLst/>
          </a:prstGeom>
        </p:spPr>
        <p:txBody>
          <a:bodyPr wrap="square">
            <a:spAutoFit/>
          </a:bodyPr>
          <a:lstStyle/>
          <a:p>
            <a:r>
              <a:rPr lang="en-US" sz="3200" dirty="0"/>
              <a:t>…sound no trumpet before you, as the hypocrites do in the synagogues and in the streets, that they may be praised by others. Truly, I say to you, </a:t>
            </a:r>
            <a:r>
              <a:rPr lang="en-US" sz="3200" b="1" dirty="0">
                <a:solidFill>
                  <a:srgbClr val="FF0000"/>
                </a:solidFill>
              </a:rPr>
              <a:t>they have received their reward</a:t>
            </a:r>
            <a:r>
              <a:rPr lang="en-US" sz="3200" dirty="0"/>
              <a:t>.</a:t>
            </a:r>
            <a:r>
              <a:rPr lang="en-US" sz="3200" dirty="0">
                <a:solidFill>
                  <a:srgbClr val="000000"/>
                </a:solidFill>
              </a:rPr>
              <a:t>											</a:t>
            </a:r>
          </a:p>
          <a:p>
            <a:r>
              <a:rPr lang="en-US" sz="3200" i="1" dirty="0">
                <a:solidFill>
                  <a:srgbClr val="000000"/>
                </a:solidFill>
              </a:rPr>
              <a:t>													Matthew 6:2</a:t>
            </a:r>
            <a:endParaRPr lang="en-US" sz="3200" i="1" dirty="0"/>
          </a:p>
        </p:txBody>
      </p:sp>
      <p:pic>
        <p:nvPicPr>
          <p:cNvPr id="6" name="Picture 5">
            <a:extLst>
              <a:ext uri="{FF2B5EF4-FFF2-40B4-BE49-F238E27FC236}">
                <a16:creationId xmlns:a16="http://schemas.microsoft.com/office/drawing/2014/main" id="{DA502EE7-209B-4A32-AF84-2FCF6DD15EB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21685" y="2915477"/>
            <a:ext cx="2750315" cy="4128051"/>
          </a:xfrm>
          <a:prstGeom prst="rect">
            <a:avLst/>
          </a:prstGeom>
        </p:spPr>
      </p:pic>
    </p:spTree>
    <p:extLst>
      <p:ext uri="{BB962C8B-B14F-4D97-AF65-F5344CB8AC3E}">
        <p14:creationId xmlns:p14="http://schemas.microsoft.com/office/powerpoint/2010/main" val="3572541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Prescription</a:t>
            </a:r>
          </a:p>
        </p:txBody>
      </p:sp>
      <p:sp>
        <p:nvSpPr>
          <p:cNvPr id="3" name="Rectangle 2">
            <a:extLst>
              <a:ext uri="{FF2B5EF4-FFF2-40B4-BE49-F238E27FC236}">
                <a16:creationId xmlns:a16="http://schemas.microsoft.com/office/drawing/2014/main" id="{46BBC7D9-7132-4FA8-BF96-B8F707814508}"/>
              </a:ext>
            </a:extLst>
          </p:cNvPr>
          <p:cNvSpPr/>
          <p:nvPr/>
        </p:nvSpPr>
        <p:spPr>
          <a:xfrm>
            <a:off x="221056" y="603549"/>
            <a:ext cx="8631395" cy="2554545"/>
          </a:xfrm>
          <a:prstGeom prst="rect">
            <a:avLst/>
          </a:prstGeom>
        </p:spPr>
        <p:txBody>
          <a:bodyPr wrap="square">
            <a:spAutoFit/>
          </a:bodyPr>
          <a:lstStyle/>
          <a:p>
            <a:r>
              <a:rPr lang="en-US" sz="3200" dirty="0"/>
              <a:t>But when you give to the needy, do not let your left hand know what your right hand is doing, so that your giving may be in secret. And your Father who sees in secret will reward you.</a:t>
            </a:r>
            <a:r>
              <a:rPr lang="en-US" sz="3200" dirty="0">
                <a:solidFill>
                  <a:srgbClr val="000000"/>
                </a:solidFill>
              </a:rPr>
              <a:t>																			</a:t>
            </a:r>
            <a:r>
              <a:rPr lang="en-US" sz="3200" i="1" dirty="0">
                <a:solidFill>
                  <a:srgbClr val="000000"/>
                </a:solidFill>
              </a:rPr>
              <a:t>Matthew 6:3-4</a:t>
            </a:r>
            <a:endParaRPr lang="en-US" sz="3200" i="1" dirty="0"/>
          </a:p>
        </p:txBody>
      </p:sp>
    </p:spTree>
    <p:extLst>
      <p:ext uri="{BB962C8B-B14F-4D97-AF65-F5344CB8AC3E}">
        <p14:creationId xmlns:p14="http://schemas.microsoft.com/office/powerpoint/2010/main" val="3387633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 y="2198896"/>
            <a:ext cx="4386470" cy="646331"/>
          </a:xfrm>
          <a:prstGeom prst="rect">
            <a:avLst/>
          </a:prstGeom>
          <a:noFill/>
        </p:spPr>
        <p:txBody>
          <a:bodyPr wrap="square" rtlCol="0">
            <a:spAutoFit/>
          </a:bodyPr>
          <a:lstStyle/>
          <a:p>
            <a:r>
              <a:rPr lang="en-US" sz="3600" b="1" dirty="0"/>
              <a:t>The Disciples’ Identity</a:t>
            </a:r>
          </a:p>
        </p:txBody>
      </p:sp>
      <p:sp>
        <p:nvSpPr>
          <p:cNvPr id="6" name="Left Brace 5">
            <a:extLst>
              <a:ext uri="{FF2B5EF4-FFF2-40B4-BE49-F238E27FC236}">
                <a16:creationId xmlns:a16="http://schemas.microsoft.com/office/drawing/2014/main" id="{397DFA0D-C2D5-4265-85C4-C0680611DC34}"/>
              </a:ext>
            </a:extLst>
          </p:cNvPr>
          <p:cNvSpPr/>
          <p:nvPr/>
        </p:nvSpPr>
        <p:spPr>
          <a:xfrm>
            <a:off x="4386469" y="-1"/>
            <a:ext cx="2729947" cy="5044127"/>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844209" y="212035"/>
            <a:ext cx="3154017" cy="4832092"/>
          </a:xfrm>
          <a:prstGeom prst="rect">
            <a:avLst/>
          </a:prstGeom>
          <a:noFill/>
        </p:spPr>
        <p:txBody>
          <a:bodyPr wrap="square" rtlCol="0">
            <a:spAutoFit/>
          </a:bodyPr>
          <a:lstStyle/>
          <a:p>
            <a:pPr marL="342900" indent="-342900">
              <a:buAutoNum type="arabicPeriod"/>
            </a:pPr>
            <a:r>
              <a:rPr lang="en-US" sz="2800" dirty="0"/>
              <a:t>Poor in spirit</a:t>
            </a:r>
          </a:p>
          <a:p>
            <a:pPr marL="342900" indent="-342900">
              <a:buAutoNum type="arabicPeriod"/>
            </a:pPr>
            <a:r>
              <a:rPr lang="en-US" sz="2800" dirty="0"/>
              <a:t>Mourn</a:t>
            </a:r>
          </a:p>
          <a:p>
            <a:pPr marL="342900" indent="-342900">
              <a:buAutoNum type="arabicPeriod"/>
            </a:pPr>
            <a:r>
              <a:rPr lang="en-US" sz="2800" dirty="0"/>
              <a:t>Meek</a:t>
            </a:r>
          </a:p>
          <a:p>
            <a:pPr marL="342900" indent="-342900">
              <a:buAutoNum type="arabicPeriod"/>
            </a:pPr>
            <a:r>
              <a:rPr lang="en-US" sz="2800" dirty="0"/>
              <a:t>Hunger and thirst for righteousness</a:t>
            </a:r>
          </a:p>
          <a:p>
            <a:pPr marL="342900" indent="-342900">
              <a:buAutoNum type="arabicPeriod"/>
            </a:pPr>
            <a:r>
              <a:rPr lang="en-US" sz="2800" dirty="0"/>
              <a:t>Merciful</a:t>
            </a:r>
          </a:p>
          <a:p>
            <a:pPr marL="342900" indent="-342900">
              <a:buAutoNum type="arabicPeriod"/>
            </a:pPr>
            <a:r>
              <a:rPr lang="en-US" sz="2800" dirty="0"/>
              <a:t>Pure in heart</a:t>
            </a:r>
          </a:p>
          <a:p>
            <a:pPr marL="342900" indent="-342900">
              <a:buAutoNum type="arabicPeriod"/>
            </a:pPr>
            <a:r>
              <a:rPr lang="en-US" sz="2800" dirty="0"/>
              <a:t>Peacemakers</a:t>
            </a:r>
          </a:p>
          <a:p>
            <a:pPr marL="342900" indent="-342900">
              <a:buAutoNum type="arabicPeriod"/>
            </a:pPr>
            <a:r>
              <a:rPr lang="en-US" sz="2800" dirty="0"/>
              <a:t>Persecuted</a:t>
            </a:r>
          </a:p>
          <a:p>
            <a:pPr marL="342900" indent="-342900">
              <a:buAutoNum type="arabicPeriod"/>
            </a:pPr>
            <a:r>
              <a:rPr lang="en-US" sz="2800" dirty="0"/>
              <a:t>Reviled and persecuted</a:t>
            </a:r>
          </a:p>
        </p:txBody>
      </p:sp>
      <p:sp>
        <p:nvSpPr>
          <p:cNvPr id="8" name="TextBox 7">
            <a:extLst>
              <a:ext uri="{FF2B5EF4-FFF2-40B4-BE49-F238E27FC236}">
                <a16:creationId xmlns:a16="http://schemas.microsoft.com/office/drawing/2014/main" id="{CD9D7175-6244-4206-8E40-6B951402EB9C}"/>
              </a:ext>
            </a:extLst>
          </p:cNvPr>
          <p:cNvSpPr txBox="1"/>
          <p:nvPr/>
        </p:nvSpPr>
        <p:spPr>
          <a:xfrm>
            <a:off x="788506" y="2840235"/>
            <a:ext cx="2478156" cy="584775"/>
          </a:xfrm>
          <a:prstGeom prst="rect">
            <a:avLst/>
          </a:prstGeom>
          <a:noFill/>
        </p:spPr>
        <p:txBody>
          <a:bodyPr wrap="square" rtlCol="0">
            <a:spAutoFit/>
          </a:bodyPr>
          <a:lstStyle/>
          <a:p>
            <a:r>
              <a:rPr lang="en-US" sz="3200" i="1" dirty="0"/>
              <a:t>Matt 5:3-12</a:t>
            </a:r>
          </a:p>
        </p:txBody>
      </p:sp>
    </p:spTree>
    <p:extLst>
      <p:ext uri="{BB962C8B-B14F-4D97-AF65-F5344CB8AC3E}">
        <p14:creationId xmlns:p14="http://schemas.microsoft.com/office/powerpoint/2010/main" val="233326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Prescription</a:t>
            </a:r>
          </a:p>
        </p:txBody>
      </p:sp>
      <p:sp>
        <p:nvSpPr>
          <p:cNvPr id="3" name="Rectangle 2">
            <a:extLst>
              <a:ext uri="{FF2B5EF4-FFF2-40B4-BE49-F238E27FC236}">
                <a16:creationId xmlns:a16="http://schemas.microsoft.com/office/drawing/2014/main" id="{46BBC7D9-7132-4FA8-BF96-B8F707814508}"/>
              </a:ext>
            </a:extLst>
          </p:cNvPr>
          <p:cNvSpPr/>
          <p:nvPr/>
        </p:nvSpPr>
        <p:spPr>
          <a:xfrm>
            <a:off x="221056" y="603549"/>
            <a:ext cx="8631395" cy="2554545"/>
          </a:xfrm>
          <a:prstGeom prst="rect">
            <a:avLst/>
          </a:prstGeom>
        </p:spPr>
        <p:txBody>
          <a:bodyPr wrap="square">
            <a:spAutoFit/>
          </a:bodyPr>
          <a:lstStyle/>
          <a:p>
            <a:r>
              <a:rPr lang="en-US" sz="3200" dirty="0"/>
              <a:t>But when you give to the needy, </a:t>
            </a:r>
            <a:r>
              <a:rPr lang="en-US" sz="3200" b="1" u="sng" dirty="0"/>
              <a:t>do not</a:t>
            </a:r>
            <a:r>
              <a:rPr lang="en-US" sz="3200" b="1" dirty="0"/>
              <a:t> </a:t>
            </a:r>
            <a:r>
              <a:rPr lang="en-US" sz="3200" dirty="0"/>
              <a:t>let your left hand know what your right hand is doing, so that your giving may be in secret. And your Father who sees in secret will reward you.</a:t>
            </a:r>
            <a:r>
              <a:rPr lang="en-US" sz="3200" dirty="0">
                <a:solidFill>
                  <a:srgbClr val="000000"/>
                </a:solidFill>
              </a:rPr>
              <a:t>																			</a:t>
            </a:r>
            <a:r>
              <a:rPr lang="en-US" sz="3200" i="1" dirty="0">
                <a:solidFill>
                  <a:srgbClr val="000000"/>
                </a:solidFill>
              </a:rPr>
              <a:t>Matthew 6:3-4</a:t>
            </a:r>
            <a:endParaRPr lang="en-US" sz="3200" i="1" dirty="0"/>
          </a:p>
        </p:txBody>
      </p:sp>
    </p:spTree>
    <p:extLst>
      <p:ext uri="{BB962C8B-B14F-4D97-AF65-F5344CB8AC3E}">
        <p14:creationId xmlns:p14="http://schemas.microsoft.com/office/powerpoint/2010/main" val="1105502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Prescription</a:t>
            </a:r>
          </a:p>
        </p:txBody>
      </p:sp>
      <p:sp>
        <p:nvSpPr>
          <p:cNvPr id="3" name="Rectangle 2">
            <a:extLst>
              <a:ext uri="{FF2B5EF4-FFF2-40B4-BE49-F238E27FC236}">
                <a16:creationId xmlns:a16="http://schemas.microsoft.com/office/drawing/2014/main" id="{46BBC7D9-7132-4FA8-BF96-B8F707814508}"/>
              </a:ext>
            </a:extLst>
          </p:cNvPr>
          <p:cNvSpPr/>
          <p:nvPr/>
        </p:nvSpPr>
        <p:spPr>
          <a:xfrm>
            <a:off x="221056" y="603549"/>
            <a:ext cx="8631395" cy="2554545"/>
          </a:xfrm>
          <a:prstGeom prst="rect">
            <a:avLst/>
          </a:prstGeom>
        </p:spPr>
        <p:txBody>
          <a:bodyPr wrap="square">
            <a:spAutoFit/>
          </a:bodyPr>
          <a:lstStyle/>
          <a:p>
            <a:r>
              <a:rPr lang="en-US" sz="3200" dirty="0"/>
              <a:t>But when you give to the needy, </a:t>
            </a:r>
            <a:r>
              <a:rPr lang="en-US" sz="3200" b="1" u="sng" dirty="0">
                <a:solidFill>
                  <a:srgbClr val="FF0000"/>
                </a:solidFill>
              </a:rPr>
              <a:t>do not</a:t>
            </a:r>
            <a:r>
              <a:rPr lang="en-US" sz="3200" b="1" dirty="0">
                <a:solidFill>
                  <a:srgbClr val="FF0000"/>
                </a:solidFill>
              </a:rPr>
              <a:t> let your left hand know what your right hand is doing</a:t>
            </a:r>
            <a:r>
              <a:rPr lang="en-US" sz="3200" dirty="0"/>
              <a:t>, so that your giving may be in secret. And your Father who sees in secret will reward you.</a:t>
            </a:r>
            <a:r>
              <a:rPr lang="en-US" sz="3200" dirty="0">
                <a:solidFill>
                  <a:srgbClr val="000000"/>
                </a:solidFill>
              </a:rPr>
              <a:t>																			</a:t>
            </a:r>
            <a:r>
              <a:rPr lang="en-US" sz="3200" i="1" dirty="0">
                <a:solidFill>
                  <a:srgbClr val="000000"/>
                </a:solidFill>
              </a:rPr>
              <a:t>Matthew 6:3-4</a:t>
            </a:r>
            <a:endParaRPr lang="en-US" sz="3200" i="1" dirty="0"/>
          </a:p>
        </p:txBody>
      </p:sp>
      <p:pic>
        <p:nvPicPr>
          <p:cNvPr id="4" name="Picture 3">
            <a:extLst>
              <a:ext uri="{FF2B5EF4-FFF2-40B4-BE49-F238E27FC236}">
                <a16:creationId xmlns:a16="http://schemas.microsoft.com/office/drawing/2014/main" id="{6250DC7A-5037-4B20-9AC4-BCF5FBB0CAC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1878" y="3570572"/>
            <a:ext cx="5579165" cy="2959675"/>
          </a:xfrm>
          <a:prstGeom prst="rect">
            <a:avLst/>
          </a:prstGeom>
        </p:spPr>
      </p:pic>
    </p:spTree>
    <p:extLst>
      <p:ext uri="{BB962C8B-B14F-4D97-AF65-F5344CB8AC3E}">
        <p14:creationId xmlns:p14="http://schemas.microsoft.com/office/powerpoint/2010/main" val="1886562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Prescription</a:t>
            </a:r>
          </a:p>
        </p:txBody>
      </p:sp>
      <p:sp>
        <p:nvSpPr>
          <p:cNvPr id="3" name="Rectangle 2">
            <a:extLst>
              <a:ext uri="{FF2B5EF4-FFF2-40B4-BE49-F238E27FC236}">
                <a16:creationId xmlns:a16="http://schemas.microsoft.com/office/drawing/2014/main" id="{46BBC7D9-7132-4FA8-BF96-B8F707814508}"/>
              </a:ext>
            </a:extLst>
          </p:cNvPr>
          <p:cNvSpPr/>
          <p:nvPr/>
        </p:nvSpPr>
        <p:spPr>
          <a:xfrm>
            <a:off x="221056" y="603549"/>
            <a:ext cx="8631395" cy="2554545"/>
          </a:xfrm>
          <a:prstGeom prst="rect">
            <a:avLst/>
          </a:prstGeom>
        </p:spPr>
        <p:txBody>
          <a:bodyPr wrap="square">
            <a:spAutoFit/>
          </a:bodyPr>
          <a:lstStyle/>
          <a:p>
            <a:r>
              <a:rPr lang="en-US" sz="3200" dirty="0"/>
              <a:t>But when you give to the needy, do not let your left hand know what your right hand is doing, so that your giving may be in secret. And </a:t>
            </a:r>
            <a:r>
              <a:rPr lang="en-US" sz="3200" b="1" dirty="0">
                <a:solidFill>
                  <a:srgbClr val="FF0000"/>
                </a:solidFill>
              </a:rPr>
              <a:t>your Father who sees in secret will reward you</a:t>
            </a:r>
            <a:r>
              <a:rPr lang="en-US" sz="3200" dirty="0"/>
              <a:t>.</a:t>
            </a:r>
            <a:r>
              <a:rPr lang="en-US" sz="3200" dirty="0">
                <a:solidFill>
                  <a:srgbClr val="000000"/>
                </a:solidFill>
              </a:rPr>
              <a:t>																			</a:t>
            </a:r>
            <a:r>
              <a:rPr lang="en-US" sz="3200" i="1" dirty="0">
                <a:solidFill>
                  <a:srgbClr val="000000"/>
                </a:solidFill>
              </a:rPr>
              <a:t>Matthew 6:3-4</a:t>
            </a:r>
            <a:endParaRPr lang="en-US" sz="3200" i="1" dirty="0"/>
          </a:p>
        </p:txBody>
      </p:sp>
      <p:pic>
        <p:nvPicPr>
          <p:cNvPr id="5" name="Picture 4">
            <a:extLst>
              <a:ext uri="{FF2B5EF4-FFF2-40B4-BE49-F238E27FC236}">
                <a16:creationId xmlns:a16="http://schemas.microsoft.com/office/drawing/2014/main" id="{E9BE6FE5-01CD-4544-8169-2C30CDA52CE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2605" y="3158094"/>
            <a:ext cx="4933208" cy="3699906"/>
          </a:xfrm>
          <a:prstGeom prst="rect">
            <a:avLst/>
          </a:prstGeom>
        </p:spPr>
      </p:pic>
    </p:spTree>
    <p:extLst>
      <p:ext uri="{BB962C8B-B14F-4D97-AF65-F5344CB8AC3E}">
        <p14:creationId xmlns:p14="http://schemas.microsoft.com/office/powerpoint/2010/main" val="4248184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F3801A-CF1E-4187-91E1-021DD2E6EB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9744" y="987847"/>
            <a:ext cx="4944511" cy="5223282"/>
          </a:xfrm>
          <a:prstGeom prst="rect">
            <a:avLst/>
          </a:prstGeom>
        </p:spPr>
      </p:pic>
    </p:spTree>
    <p:extLst>
      <p:ext uri="{BB962C8B-B14F-4D97-AF65-F5344CB8AC3E}">
        <p14:creationId xmlns:p14="http://schemas.microsoft.com/office/powerpoint/2010/main" val="419199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33126" y="2335692"/>
            <a:ext cx="4386470" cy="1200329"/>
          </a:xfrm>
          <a:prstGeom prst="rect">
            <a:avLst/>
          </a:prstGeom>
          <a:noFill/>
        </p:spPr>
        <p:txBody>
          <a:bodyPr wrap="square" rtlCol="0">
            <a:spAutoFit/>
          </a:bodyPr>
          <a:lstStyle/>
          <a:p>
            <a:pPr algn="ctr"/>
            <a:r>
              <a:rPr lang="en-US" sz="3600" b="1" dirty="0"/>
              <a:t>Greater</a:t>
            </a:r>
            <a:br>
              <a:rPr lang="en-US" sz="3600" b="1" dirty="0"/>
            </a:br>
            <a:r>
              <a:rPr lang="en-US" sz="3600" b="1" dirty="0"/>
              <a:t>Righteousness</a:t>
            </a:r>
          </a:p>
        </p:txBody>
      </p:sp>
      <p:sp>
        <p:nvSpPr>
          <p:cNvPr id="6" name="Left Brace 5">
            <a:extLst>
              <a:ext uri="{FF2B5EF4-FFF2-40B4-BE49-F238E27FC236}">
                <a16:creationId xmlns:a16="http://schemas.microsoft.com/office/drawing/2014/main" id="{397DFA0D-C2D5-4265-85C4-C0680611DC34}"/>
              </a:ext>
            </a:extLst>
          </p:cNvPr>
          <p:cNvSpPr/>
          <p:nvPr/>
        </p:nvSpPr>
        <p:spPr>
          <a:xfrm>
            <a:off x="3796753" y="179696"/>
            <a:ext cx="2729947" cy="6122503"/>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347257" y="470160"/>
            <a:ext cx="3154017" cy="5509200"/>
          </a:xfrm>
          <a:prstGeom prst="rect">
            <a:avLst/>
          </a:prstGeom>
          <a:noFill/>
        </p:spPr>
        <p:txBody>
          <a:bodyPr wrap="square" rtlCol="0">
            <a:spAutoFit/>
          </a:bodyPr>
          <a:lstStyle/>
          <a:p>
            <a:r>
              <a:rPr lang="en-US" sz="3200" dirty="0"/>
              <a:t>1. </a:t>
            </a:r>
          </a:p>
          <a:p>
            <a:endParaRPr lang="en-US" sz="3200" dirty="0"/>
          </a:p>
          <a:p>
            <a:r>
              <a:rPr lang="en-US" sz="3200" dirty="0"/>
              <a:t>2.</a:t>
            </a:r>
          </a:p>
          <a:p>
            <a:r>
              <a:rPr lang="en-US" sz="3200" dirty="0"/>
              <a:t> </a:t>
            </a:r>
          </a:p>
          <a:p>
            <a:r>
              <a:rPr lang="en-US" sz="3200" dirty="0"/>
              <a:t>3.</a:t>
            </a:r>
          </a:p>
          <a:p>
            <a:r>
              <a:rPr lang="en-US" sz="3200" dirty="0"/>
              <a:t> </a:t>
            </a:r>
          </a:p>
          <a:p>
            <a:r>
              <a:rPr lang="en-US" sz="3200" dirty="0"/>
              <a:t>4.</a:t>
            </a:r>
          </a:p>
          <a:p>
            <a:r>
              <a:rPr lang="en-US" sz="3200" dirty="0"/>
              <a:t> </a:t>
            </a:r>
          </a:p>
          <a:p>
            <a:r>
              <a:rPr lang="en-US" sz="3200" dirty="0"/>
              <a:t>5.</a:t>
            </a:r>
          </a:p>
          <a:p>
            <a:endParaRPr lang="en-US" sz="3200" dirty="0"/>
          </a:p>
          <a:p>
            <a:r>
              <a:rPr lang="en-US" sz="3200" dirty="0"/>
              <a:t>6. </a:t>
            </a:r>
          </a:p>
        </p:txBody>
      </p:sp>
      <p:sp>
        <p:nvSpPr>
          <p:cNvPr id="8" name="TextBox 7">
            <a:extLst>
              <a:ext uri="{FF2B5EF4-FFF2-40B4-BE49-F238E27FC236}">
                <a16:creationId xmlns:a16="http://schemas.microsoft.com/office/drawing/2014/main" id="{CD9D7175-6244-4206-8E40-6B951402EB9C}"/>
              </a:ext>
            </a:extLst>
          </p:cNvPr>
          <p:cNvSpPr txBox="1"/>
          <p:nvPr/>
        </p:nvSpPr>
        <p:spPr>
          <a:xfrm>
            <a:off x="921031" y="3429000"/>
            <a:ext cx="2478156" cy="584775"/>
          </a:xfrm>
          <a:prstGeom prst="rect">
            <a:avLst/>
          </a:prstGeom>
          <a:noFill/>
        </p:spPr>
        <p:txBody>
          <a:bodyPr wrap="square" rtlCol="0">
            <a:spAutoFit/>
          </a:bodyPr>
          <a:lstStyle/>
          <a:p>
            <a:pPr algn="ctr"/>
            <a:r>
              <a:rPr lang="en-US" sz="3200" i="1" dirty="0"/>
              <a:t>Matt 5:20-48</a:t>
            </a:r>
          </a:p>
        </p:txBody>
      </p:sp>
      <p:sp>
        <p:nvSpPr>
          <p:cNvPr id="5" name="TextBox 4">
            <a:extLst>
              <a:ext uri="{FF2B5EF4-FFF2-40B4-BE49-F238E27FC236}">
                <a16:creationId xmlns:a16="http://schemas.microsoft.com/office/drawing/2014/main" id="{34B6C338-179E-4A5A-B0F0-71BAFEC5F1B5}"/>
              </a:ext>
            </a:extLst>
          </p:cNvPr>
          <p:cNvSpPr txBox="1"/>
          <p:nvPr/>
        </p:nvSpPr>
        <p:spPr>
          <a:xfrm>
            <a:off x="5754759" y="486346"/>
            <a:ext cx="2746515" cy="584775"/>
          </a:xfrm>
          <a:prstGeom prst="rect">
            <a:avLst/>
          </a:prstGeom>
          <a:noFill/>
        </p:spPr>
        <p:txBody>
          <a:bodyPr wrap="square" rtlCol="0">
            <a:spAutoFit/>
          </a:bodyPr>
          <a:lstStyle/>
          <a:p>
            <a:r>
              <a:rPr lang="en-US" sz="3200" b="1" dirty="0">
                <a:solidFill>
                  <a:srgbClr val="0070C0"/>
                </a:solidFill>
              </a:rPr>
              <a:t>Murder</a:t>
            </a:r>
          </a:p>
        </p:txBody>
      </p:sp>
      <p:sp>
        <p:nvSpPr>
          <p:cNvPr id="9" name="TextBox 8">
            <a:extLst>
              <a:ext uri="{FF2B5EF4-FFF2-40B4-BE49-F238E27FC236}">
                <a16:creationId xmlns:a16="http://schemas.microsoft.com/office/drawing/2014/main" id="{0F44AD21-D580-421A-B8CE-027C44665E81}"/>
              </a:ext>
            </a:extLst>
          </p:cNvPr>
          <p:cNvSpPr txBox="1"/>
          <p:nvPr/>
        </p:nvSpPr>
        <p:spPr>
          <a:xfrm>
            <a:off x="5758074" y="1421850"/>
            <a:ext cx="2746515" cy="584775"/>
          </a:xfrm>
          <a:prstGeom prst="rect">
            <a:avLst/>
          </a:prstGeom>
          <a:noFill/>
        </p:spPr>
        <p:txBody>
          <a:bodyPr wrap="square" rtlCol="0">
            <a:spAutoFit/>
          </a:bodyPr>
          <a:lstStyle/>
          <a:p>
            <a:r>
              <a:rPr lang="en-US" sz="3200" b="1" dirty="0">
                <a:solidFill>
                  <a:srgbClr val="0070C0"/>
                </a:solidFill>
              </a:rPr>
              <a:t>Adultery</a:t>
            </a:r>
          </a:p>
        </p:txBody>
      </p:sp>
      <p:sp>
        <p:nvSpPr>
          <p:cNvPr id="10" name="TextBox 9">
            <a:extLst>
              <a:ext uri="{FF2B5EF4-FFF2-40B4-BE49-F238E27FC236}">
                <a16:creationId xmlns:a16="http://schemas.microsoft.com/office/drawing/2014/main" id="{E2F9A621-5167-483E-80B0-B9198B19C720}"/>
              </a:ext>
            </a:extLst>
          </p:cNvPr>
          <p:cNvSpPr txBox="1"/>
          <p:nvPr/>
        </p:nvSpPr>
        <p:spPr>
          <a:xfrm>
            <a:off x="5754757" y="2425286"/>
            <a:ext cx="2746515" cy="584775"/>
          </a:xfrm>
          <a:prstGeom prst="rect">
            <a:avLst/>
          </a:prstGeom>
          <a:noFill/>
        </p:spPr>
        <p:txBody>
          <a:bodyPr wrap="square" rtlCol="0">
            <a:spAutoFit/>
          </a:bodyPr>
          <a:lstStyle/>
          <a:p>
            <a:r>
              <a:rPr lang="en-US" sz="3200" b="1" dirty="0">
                <a:solidFill>
                  <a:srgbClr val="0070C0"/>
                </a:solidFill>
              </a:rPr>
              <a:t>Divorce</a:t>
            </a:r>
          </a:p>
        </p:txBody>
      </p:sp>
      <p:sp>
        <p:nvSpPr>
          <p:cNvPr id="11" name="TextBox 10">
            <a:extLst>
              <a:ext uri="{FF2B5EF4-FFF2-40B4-BE49-F238E27FC236}">
                <a16:creationId xmlns:a16="http://schemas.microsoft.com/office/drawing/2014/main" id="{42E9BF42-D28C-487B-A200-8EAFE895A780}"/>
              </a:ext>
            </a:extLst>
          </p:cNvPr>
          <p:cNvSpPr txBox="1"/>
          <p:nvPr/>
        </p:nvSpPr>
        <p:spPr>
          <a:xfrm>
            <a:off x="5754758" y="3414843"/>
            <a:ext cx="2746515" cy="584775"/>
          </a:xfrm>
          <a:prstGeom prst="rect">
            <a:avLst/>
          </a:prstGeom>
          <a:noFill/>
        </p:spPr>
        <p:txBody>
          <a:bodyPr wrap="square" rtlCol="0">
            <a:spAutoFit/>
          </a:bodyPr>
          <a:lstStyle/>
          <a:p>
            <a:r>
              <a:rPr lang="en-US" sz="3200" b="1" dirty="0">
                <a:solidFill>
                  <a:srgbClr val="0070C0"/>
                </a:solidFill>
              </a:rPr>
              <a:t>Oaths</a:t>
            </a:r>
          </a:p>
        </p:txBody>
      </p:sp>
      <p:sp>
        <p:nvSpPr>
          <p:cNvPr id="12" name="TextBox 11">
            <a:extLst>
              <a:ext uri="{FF2B5EF4-FFF2-40B4-BE49-F238E27FC236}">
                <a16:creationId xmlns:a16="http://schemas.microsoft.com/office/drawing/2014/main" id="{4D886719-027E-4BF0-96ED-961049780AB7}"/>
              </a:ext>
            </a:extLst>
          </p:cNvPr>
          <p:cNvSpPr txBox="1"/>
          <p:nvPr/>
        </p:nvSpPr>
        <p:spPr>
          <a:xfrm>
            <a:off x="5754757" y="4378817"/>
            <a:ext cx="2746515" cy="584775"/>
          </a:xfrm>
          <a:prstGeom prst="rect">
            <a:avLst/>
          </a:prstGeom>
          <a:noFill/>
        </p:spPr>
        <p:txBody>
          <a:bodyPr wrap="square" rtlCol="0">
            <a:spAutoFit/>
          </a:bodyPr>
          <a:lstStyle/>
          <a:p>
            <a:r>
              <a:rPr lang="en-US" sz="3200" b="1" dirty="0">
                <a:solidFill>
                  <a:srgbClr val="0070C0"/>
                </a:solidFill>
              </a:rPr>
              <a:t>Retaliation</a:t>
            </a:r>
          </a:p>
        </p:txBody>
      </p:sp>
      <p:sp>
        <p:nvSpPr>
          <p:cNvPr id="13" name="TextBox 12">
            <a:extLst>
              <a:ext uri="{FF2B5EF4-FFF2-40B4-BE49-F238E27FC236}">
                <a16:creationId xmlns:a16="http://schemas.microsoft.com/office/drawing/2014/main" id="{3FD0B6DF-ACED-4050-A663-56D29137208E}"/>
              </a:ext>
            </a:extLst>
          </p:cNvPr>
          <p:cNvSpPr txBox="1"/>
          <p:nvPr/>
        </p:nvSpPr>
        <p:spPr>
          <a:xfrm>
            <a:off x="5754758" y="5368374"/>
            <a:ext cx="2746515" cy="584775"/>
          </a:xfrm>
          <a:prstGeom prst="rect">
            <a:avLst/>
          </a:prstGeom>
          <a:noFill/>
        </p:spPr>
        <p:txBody>
          <a:bodyPr wrap="square" rtlCol="0">
            <a:spAutoFit/>
          </a:bodyPr>
          <a:lstStyle/>
          <a:p>
            <a:r>
              <a:rPr lang="en-US" sz="3200" b="1" dirty="0">
                <a:solidFill>
                  <a:srgbClr val="0070C0"/>
                </a:solidFill>
              </a:rPr>
              <a:t>Love</a:t>
            </a:r>
          </a:p>
        </p:txBody>
      </p:sp>
      <p:sp>
        <p:nvSpPr>
          <p:cNvPr id="2" name="Rectangle 1">
            <a:extLst>
              <a:ext uri="{FF2B5EF4-FFF2-40B4-BE49-F238E27FC236}">
                <a16:creationId xmlns:a16="http://schemas.microsoft.com/office/drawing/2014/main" id="{1B403444-B1A7-4BAE-B5B5-43C7C867E6E3}"/>
              </a:ext>
            </a:extLst>
          </p:cNvPr>
          <p:cNvSpPr/>
          <p:nvPr/>
        </p:nvSpPr>
        <p:spPr>
          <a:xfrm>
            <a:off x="0" y="4013775"/>
            <a:ext cx="5194848" cy="2554545"/>
          </a:xfrm>
          <a:prstGeom prst="rect">
            <a:avLst/>
          </a:prstGeom>
        </p:spPr>
        <p:txBody>
          <a:bodyPr wrap="square">
            <a:spAutoFit/>
          </a:bodyPr>
          <a:lstStyle/>
          <a:p>
            <a:r>
              <a:rPr lang="en-US" sz="3200" b="1" dirty="0">
                <a:solidFill>
                  <a:srgbClr val="000000"/>
                </a:solidFill>
                <a:latin typeface="+mj-lt"/>
              </a:rPr>
              <a:t>For I tell you, unless your righteousness exceeds that of the scribes and Pharisees, you will never enter the kingdom of heaven. </a:t>
            </a:r>
            <a:r>
              <a:rPr lang="en-US" sz="3200" b="1" i="1" dirty="0">
                <a:solidFill>
                  <a:srgbClr val="000000"/>
                </a:solidFill>
                <a:latin typeface="+mj-lt"/>
              </a:rPr>
              <a:t>5:20</a:t>
            </a:r>
            <a:endParaRPr lang="en-US" sz="3200" b="1" i="1" dirty="0">
              <a:latin typeface="+mj-lt"/>
            </a:endParaRPr>
          </a:p>
        </p:txBody>
      </p:sp>
    </p:spTree>
    <p:extLst>
      <p:ext uri="{BB962C8B-B14F-4D97-AF65-F5344CB8AC3E}">
        <p14:creationId xmlns:p14="http://schemas.microsoft.com/office/powerpoint/2010/main" val="2095850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5" grpId="0"/>
      <p:bldP spid="9" grpId="0"/>
      <p:bldP spid="10" grpId="0"/>
      <p:bldP spid="11" grpId="0"/>
      <p:bldP spid="12" grpId="0"/>
      <p:bldP spid="13"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65649" y="1448111"/>
            <a:ext cx="4386470" cy="646331"/>
          </a:xfrm>
          <a:prstGeom prst="rect">
            <a:avLst/>
          </a:prstGeom>
          <a:noFill/>
        </p:spPr>
        <p:txBody>
          <a:bodyPr wrap="square" rtlCol="0">
            <a:spAutoFit/>
          </a:bodyPr>
          <a:lstStyle/>
          <a:p>
            <a:pPr algn="ctr"/>
            <a:r>
              <a:rPr lang="en-US" sz="3600" b="1" dirty="0"/>
              <a:t>Quiet Righteousness </a:t>
            </a:r>
          </a:p>
        </p:txBody>
      </p:sp>
      <p:sp>
        <p:nvSpPr>
          <p:cNvPr id="6" name="Left Brace 5">
            <a:extLst>
              <a:ext uri="{FF2B5EF4-FFF2-40B4-BE49-F238E27FC236}">
                <a16:creationId xmlns:a16="http://schemas.microsoft.com/office/drawing/2014/main" id="{397DFA0D-C2D5-4265-85C4-C0680611DC34}"/>
              </a:ext>
            </a:extLst>
          </p:cNvPr>
          <p:cNvSpPr/>
          <p:nvPr/>
        </p:nvSpPr>
        <p:spPr>
          <a:xfrm>
            <a:off x="4220821" y="163508"/>
            <a:ext cx="2339005" cy="335364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565913" y="470160"/>
            <a:ext cx="2935361" cy="3046988"/>
          </a:xfrm>
          <a:prstGeom prst="rect">
            <a:avLst/>
          </a:prstGeom>
          <a:noFill/>
        </p:spPr>
        <p:txBody>
          <a:bodyPr wrap="square" rtlCol="0">
            <a:spAutoFit/>
          </a:bodyPr>
          <a:lstStyle/>
          <a:p>
            <a:r>
              <a:rPr lang="en-US" sz="3200" dirty="0"/>
              <a:t>1. </a:t>
            </a:r>
          </a:p>
          <a:p>
            <a:endParaRPr lang="en-US" sz="3200" dirty="0"/>
          </a:p>
          <a:p>
            <a:r>
              <a:rPr lang="en-US" sz="3200" dirty="0"/>
              <a:t>2.</a:t>
            </a:r>
          </a:p>
          <a:p>
            <a:r>
              <a:rPr lang="en-US" sz="3200" dirty="0"/>
              <a:t> </a:t>
            </a:r>
          </a:p>
          <a:p>
            <a:r>
              <a:rPr lang="en-US" sz="3200" dirty="0"/>
              <a:t>3.</a:t>
            </a:r>
          </a:p>
          <a:p>
            <a:r>
              <a:rPr lang="en-US" sz="3200" dirty="0"/>
              <a:t> </a:t>
            </a:r>
          </a:p>
        </p:txBody>
      </p:sp>
      <p:sp>
        <p:nvSpPr>
          <p:cNvPr id="8" name="TextBox 7">
            <a:extLst>
              <a:ext uri="{FF2B5EF4-FFF2-40B4-BE49-F238E27FC236}">
                <a16:creationId xmlns:a16="http://schemas.microsoft.com/office/drawing/2014/main" id="{CD9D7175-6244-4206-8E40-6B951402EB9C}"/>
              </a:ext>
            </a:extLst>
          </p:cNvPr>
          <p:cNvSpPr txBox="1"/>
          <p:nvPr/>
        </p:nvSpPr>
        <p:spPr>
          <a:xfrm>
            <a:off x="642726" y="1993654"/>
            <a:ext cx="2478156" cy="584775"/>
          </a:xfrm>
          <a:prstGeom prst="rect">
            <a:avLst/>
          </a:prstGeom>
          <a:noFill/>
        </p:spPr>
        <p:txBody>
          <a:bodyPr wrap="square" rtlCol="0">
            <a:spAutoFit/>
          </a:bodyPr>
          <a:lstStyle/>
          <a:p>
            <a:pPr algn="ctr"/>
            <a:r>
              <a:rPr lang="en-US" sz="3200" i="1" dirty="0"/>
              <a:t>Matt 6:1-18</a:t>
            </a:r>
          </a:p>
        </p:txBody>
      </p:sp>
      <p:sp>
        <p:nvSpPr>
          <p:cNvPr id="14" name="Rectangle 13">
            <a:extLst>
              <a:ext uri="{FF2B5EF4-FFF2-40B4-BE49-F238E27FC236}">
                <a16:creationId xmlns:a16="http://schemas.microsoft.com/office/drawing/2014/main" id="{C93C9088-0AE2-4782-A91B-7F50E0D73D91}"/>
              </a:ext>
            </a:extLst>
          </p:cNvPr>
          <p:cNvSpPr/>
          <p:nvPr/>
        </p:nvSpPr>
        <p:spPr>
          <a:xfrm>
            <a:off x="-19880" y="3732507"/>
            <a:ext cx="9144000" cy="2062103"/>
          </a:xfrm>
          <a:prstGeom prst="rect">
            <a:avLst/>
          </a:prstGeom>
        </p:spPr>
        <p:txBody>
          <a:bodyPr wrap="square">
            <a:spAutoFit/>
          </a:bodyPr>
          <a:lstStyle/>
          <a:p>
            <a:r>
              <a:rPr lang="en-US" sz="3200" b="1" dirty="0">
                <a:solidFill>
                  <a:srgbClr val="000000"/>
                </a:solidFill>
              </a:rPr>
              <a:t>Beware of practicing your righteousness before other people in order to be seen by them, for then you will have no reward from your Father who is in heaven.</a:t>
            </a:r>
          </a:p>
          <a:p>
            <a:r>
              <a:rPr lang="en-US" sz="3200" dirty="0">
                <a:solidFill>
                  <a:srgbClr val="000000"/>
                </a:solidFill>
              </a:rPr>
              <a:t>														    </a:t>
            </a:r>
            <a:r>
              <a:rPr lang="en-US" sz="3200" i="1" dirty="0">
                <a:solidFill>
                  <a:srgbClr val="000000"/>
                </a:solidFill>
              </a:rPr>
              <a:t>Matthew 6:1</a:t>
            </a:r>
            <a:endParaRPr lang="en-US" sz="3200" i="1" dirty="0"/>
          </a:p>
        </p:txBody>
      </p:sp>
    </p:spTree>
    <p:extLst>
      <p:ext uri="{BB962C8B-B14F-4D97-AF65-F5344CB8AC3E}">
        <p14:creationId xmlns:p14="http://schemas.microsoft.com/office/powerpoint/2010/main" val="4253247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65649" y="1448111"/>
            <a:ext cx="4386470" cy="646331"/>
          </a:xfrm>
          <a:prstGeom prst="rect">
            <a:avLst/>
          </a:prstGeom>
          <a:noFill/>
        </p:spPr>
        <p:txBody>
          <a:bodyPr wrap="square" rtlCol="0">
            <a:spAutoFit/>
          </a:bodyPr>
          <a:lstStyle/>
          <a:p>
            <a:pPr algn="ctr"/>
            <a:r>
              <a:rPr lang="en-US" sz="3600" b="1" dirty="0"/>
              <a:t>Quiet Righteousness </a:t>
            </a:r>
          </a:p>
        </p:txBody>
      </p:sp>
      <p:sp>
        <p:nvSpPr>
          <p:cNvPr id="6" name="Left Brace 5">
            <a:extLst>
              <a:ext uri="{FF2B5EF4-FFF2-40B4-BE49-F238E27FC236}">
                <a16:creationId xmlns:a16="http://schemas.microsoft.com/office/drawing/2014/main" id="{397DFA0D-C2D5-4265-85C4-C0680611DC34}"/>
              </a:ext>
            </a:extLst>
          </p:cNvPr>
          <p:cNvSpPr/>
          <p:nvPr/>
        </p:nvSpPr>
        <p:spPr>
          <a:xfrm>
            <a:off x="4220821" y="163508"/>
            <a:ext cx="2339005" cy="335364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565913" y="470160"/>
            <a:ext cx="2935361" cy="3046988"/>
          </a:xfrm>
          <a:prstGeom prst="rect">
            <a:avLst/>
          </a:prstGeom>
          <a:noFill/>
        </p:spPr>
        <p:txBody>
          <a:bodyPr wrap="square" rtlCol="0">
            <a:spAutoFit/>
          </a:bodyPr>
          <a:lstStyle/>
          <a:p>
            <a:r>
              <a:rPr lang="en-US" sz="3200" dirty="0"/>
              <a:t>1. </a:t>
            </a:r>
          </a:p>
          <a:p>
            <a:endParaRPr lang="en-US" sz="3200" dirty="0"/>
          </a:p>
          <a:p>
            <a:r>
              <a:rPr lang="en-US" sz="3200" dirty="0"/>
              <a:t>2.</a:t>
            </a:r>
          </a:p>
          <a:p>
            <a:r>
              <a:rPr lang="en-US" sz="3200" dirty="0"/>
              <a:t> </a:t>
            </a:r>
          </a:p>
          <a:p>
            <a:r>
              <a:rPr lang="en-US" sz="3200" dirty="0"/>
              <a:t>3.</a:t>
            </a:r>
          </a:p>
          <a:p>
            <a:r>
              <a:rPr lang="en-US" sz="3200" dirty="0"/>
              <a:t> </a:t>
            </a:r>
          </a:p>
        </p:txBody>
      </p:sp>
      <p:sp>
        <p:nvSpPr>
          <p:cNvPr id="8" name="TextBox 7">
            <a:extLst>
              <a:ext uri="{FF2B5EF4-FFF2-40B4-BE49-F238E27FC236}">
                <a16:creationId xmlns:a16="http://schemas.microsoft.com/office/drawing/2014/main" id="{CD9D7175-6244-4206-8E40-6B951402EB9C}"/>
              </a:ext>
            </a:extLst>
          </p:cNvPr>
          <p:cNvSpPr txBox="1"/>
          <p:nvPr/>
        </p:nvSpPr>
        <p:spPr>
          <a:xfrm>
            <a:off x="642726" y="1993654"/>
            <a:ext cx="2478156" cy="584775"/>
          </a:xfrm>
          <a:prstGeom prst="rect">
            <a:avLst/>
          </a:prstGeom>
          <a:noFill/>
        </p:spPr>
        <p:txBody>
          <a:bodyPr wrap="square" rtlCol="0">
            <a:spAutoFit/>
          </a:bodyPr>
          <a:lstStyle/>
          <a:p>
            <a:pPr algn="ctr"/>
            <a:r>
              <a:rPr lang="en-US" sz="3200" i="1" dirty="0"/>
              <a:t>Matt 6:1-18</a:t>
            </a:r>
          </a:p>
        </p:txBody>
      </p:sp>
      <p:sp>
        <p:nvSpPr>
          <p:cNvPr id="14" name="Rectangle 13">
            <a:extLst>
              <a:ext uri="{FF2B5EF4-FFF2-40B4-BE49-F238E27FC236}">
                <a16:creationId xmlns:a16="http://schemas.microsoft.com/office/drawing/2014/main" id="{C93C9088-0AE2-4782-A91B-7F50E0D73D91}"/>
              </a:ext>
            </a:extLst>
          </p:cNvPr>
          <p:cNvSpPr/>
          <p:nvPr/>
        </p:nvSpPr>
        <p:spPr>
          <a:xfrm>
            <a:off x="-19880" y="3732507"/>
            <a:ext cx="9144000" cy="2062103"/>
          </a:xfrm>
          <a:prstGeom prst="rect">
            <a:avLst/>
          </a:prstGeom>
        </p:spPr>
        <p:txBody>
          <a:bodyPr wrap="square">
            <a:spAutoFit/>
          </a:bodyPr>
          <a:lstStyle/>
          <a:p>
            <a:r>
              <a:rPr lang="en-US" sz="3200" b="1" dirty="0">
                <a:solidFill>
                  <a:srgbClr val="FF0000"/>
                </a:solidFill>
              </a:rPr>
              <a:t>Beware</a:t>
            </a:r>
            <a:r>
              <a:rPr lang="en-US" sz="3200" b="1" dirty="0">
                <a:solidFill>
                  <a:srgbClr val="000000"/>
                </a:solidFill>
              </a:rPr>
              <a:t> of practicing your righteousness before other people in order to be seen by them, for then you will have no reward from your Father who is in heaven.</a:t>
            </a:r>
          </a:p>
          <a:p>
            <a:r>
              <a:rPr lang="en-US" sz="3200" dirty="0">
                <a:solidFill>
                  <a:srgbClr val="000000"/>
                </a:solidFill>
              </a:rPr>
              <a:t>														    </a:t>
            </a:r>
            <a:r>
              <a:rPr lang="en-US" sz="3200" i="1" dirty="0">
                <a:solidFill>
                  <a:srgbClr val="000000"/>
                </a:solidFill>
              </a:rPr>
              <a:t>Matthew 6:1</a:t>
            </a:r>
            <a:endParaRPr lang="en-US" sz="3200" i="1" dirty="0"/>
          </a:p>
        </p:txBody>
      </p:sp>
      <p:pic>
        <p:nvPicPr>
          <p:cNvPr id="9" name="Picture 8">
            <a:extLst>
              <a:ext uri="{FF2B5EF4-FFF2-40B4-BE49-F238E27FC236}">
                <a16:creationId xmlns:a16="http://schemas.microsoft.com/office/drawing/2014/main" id="{B0ED291D-62F8-471D-A1D3-4A374D422EE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880" y="5154491"/>
            <a:ext cx="2604050" cy="1730539"/>
          </a:xfrm>
          <a:prstGeom prst="rect">
            <a:avLst/>
          </a:prstGeom>
        </p:spPr>
      </p:pic>
    </p:spTree>
    <p:extLst>
      <p:ext uri="{BB962C8B-B14F-4D97-AF65-F5344CB8AC3E}">
        <p14:creationId xmlns:p14="http://schemas.microsoft.com/office/powerpoint/2010/main" val="770964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65649" y="1448111"/>
            <a:ext cx="4386470" cy="646331"/>
          </a:xfrm>
          <a:prstGeom prst="rect">
            <a:avLst/>
          </a:prstGeom>
          <a:noFill/>
        </p:spPr>
        <p:txBody>
          <a:bodyPr wrap="square" rtlCol="0">
            <a:spAutoFit/>
          </a:bodyPr>
          <a:lstStyle/>
          <a:p>
            <a:pPr algn="ctr"/>
            <a:r>
              <a:rPr lang="en-US" sz="3600" b="1" dirty="0"/>
              <a:t>Quiet Righteousness </a:t>
            </a:r>
          </a:p>
        </p:txBody>
      </p:sp>
      <p:sp>
        <p:nvSpPr>
          <p:cNvPr id="6" name="Left Brace 5">
            <a:extLst>
              <a:ext uri="{FF2B5EF4-FFF2-40B4-BE49-F238E27FC236}">
                <a16:creationId xmlns:a16="http://schemas.microsoft.com/office/drawing/2014/main" id="{397DFA0D-C2D5-4265-85C4-C0680611DC34}"/>
              </a:ext>
            </a:extLst>
          </p:cNvPr>
          <p:cNvSpPr/>
          <p:nvPr/>
        </p:nvSpPr>
        <p:spPr>
          <a:xfrm>
            <a:off x="4220821" y="163508"/>
            <a:ext cx="2339005" cy="335364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565913" y="470160"/>
            <a:ext cx="2935361" cy="3046988"/>
          </a:xfrm>
          <a:prstGeom prst="rect">
            <a:avLst/>
          </a:prstGeom>
          <a:noFill/>
        </p:spPr>
        <p:txBody>
          <a:bodyPr wrap="square" rtlCol="0">
            <a:spAutoFit/>
          </a:bodyPr>
          <a:lstStyle/>
          <a:p>
            <a:r>
              <a:rPr lang="en-US" sz="3200" dirty="0"/>
              <a:t>1. </a:t>
            </a:r>
          </a:p>
          <a:p>
            <a:endParaRPr lang="en-US" sz="3200" dirty="0"/>
          </a:p>
          <a:p>
            <a:r>
              <a:rPr lang="en-US" sz="3200" dirty="0"/>
              <a:t>2.</a:t>
            </a:r>
          </a:p>
          <a:p>
            <a:r>
              <a:rPr lang="en-US" sz="3200" dirty="0"/>
              <a:t> </a:t>
            </a:r>
          </a:p>
          <a:p>
            <a:r>
              <a:rPr lang="en-US" sz="3200" dirty="0"/>
              <a:t>3.</a:t>
            </a:r>
          </a:p>
          <a:p>
            <a:r>
              <a:rPr lang="en-US" sz="3200" dirty="0"/>
              <a:t> </a:t>
            </a:r>
          </a:p>
        </p:txBody>
      </p:sp>
      <p:sp>
        <p:nvSpPr>
          <p:cNvPr id="8" name="TextBox 7">
            <a:extLst>
              <a:ext uri="{FF2B5EF4-FFF2-40B4-BE49-F238E27FC236}">
                <a16:creationId xmlns:a16="http://schemas.microsoft.com/office/drawing/2014/main" id="{CD9D7175-6244-4206-8E40-6B951402EB9C}"/>
              </a:ext>
            </a:extLst>
          </p:cNvPr>
          <p:cNvSpPr txBox="1"/>
          <p:nvPr/>
        </p:nvSpPr>
        <p:spPr>
          <a:xfrm>
            <a:off x="642726" y="1993654"/>
            <a:ext cx="2478156" cy="584775"/>
          </a:xfrm>
          <a:prstGeom prst="rect">
            <a:avLst/>
          </a:prstGeom>
          <a:noFill/>
        </p:spPr>
        <p:txBody>
          <a:bodyPr wrap="square" rtlCol="0">
            <a:spAutoFit/>
          </a:bodyPr>
          <a:lstStyle/>
          <a:p>
            <a:pPr algn="ctr"/>
            <a:r>
              <a:rPr lang="en-US" sz="3200" i="1" dirty="0"/>
              <a:t>Matt 6:1-18</a:t>
            </a:r>
          </a:p>
        </p:txBody>
      </p:sp>
      <p:sp>
        <p:nvSpPr>
          <p:cNvPr id="14" name="Rectangle 13">
            <a:extLst>
              <a:ext uri="{FF2B5EF4-FFF2-40B4-BE49-F238E27FC236}">
                <a16:creationId xmlns:a16="http://schemas.microsoft.com/office/drawing/2014/main" id="{C93C9088-0AE2-4782-A91B-7F50E0D73D91}"/>
              </a:ext>
            </a:extLst>
          </p:cNvPr>
          <p:cNvSpPr/>
          <p:nvPr/>
        </p:nvSpPr>
        <p:spPr>
          <a:xfrm>
            <a:off x="-19880" y="3732507"/>
            <a:ext cx="9144000" cy="2062103"/>
          </a:xfrm>
          <a:prstGeom prst="rect">
            <a:avLst/>
          </a:prstGeom>
        </p:spPr>
        <p:txBody>
          <a:bodyPr wrap="square">
            <a:spAutoFit/>
          </a:bodyPr>
          <a:lstStyle/>
          <a:p>
            <a:r>
              <a:rPr lang="en-US" sz="3200" b="1" dirty="0">
                <a:solidFill>
                  <a:srgbClr val="FF0000"/>
                </a:solidFill>
              </a:rPr>
              <a:t>Beware</a:t>
            </a:r>
            <a:r>
              <a:rPr lang="en-US" sz="3200" b="1" dirty="0">
                <a:solidFill>
                  <a:srgbClr val="000000"/>
                </a:solidFill>
              </a:rPr>
              <a:t> of </a:t>
            </a:r>
            <a:r>
              <a:rPr lang="en-US" sz="3200" b="1" u="sng" dirty="0">
                <a:solidFill>
                  <a:srgbClr val="000000"/>
                </a:solidFill>
              </a:rPr>
              <a:t>practicing your righteousness before other people in order to be seen by them</a:t>
            </a:r>
            <a:r>
              <a:rPr lang="en-US" sz="3200" b="1" dirty="0">
                <a:solidFill>
                  <a:srgbClr val="000000"/>
                </a:solidFill>
              </a:rPr>
              <a:t>, for then you will have no reward from your Father who is in heaven.</a:t>
            </a:r>
          </a:p>
          <a:p>
            <a:r>
              <a:rPr lang="en-US" sz="3200" dirty="0">
                <a:solidFill>
                  <a:srgbClr val="000000"/>
                </a:solidFill>
              </a:rPr>
              <a:t>														    </a:t>
            </a:r>
            <a:r>
              <a:rPr lang="en-US" sz="3200" i="1" dirty="0">
                <a:solidFill>
                  <a:srgbClr val="000000"/>
                </a:solidFill>
              </a:rPr>
              <a:t>Matthew 6:1</a:t>
            </a:r>
            <a:endParaRPr lang="en-US" sz="3200" i="1" dirty="0"/>
          </a:p>
        </p:txBody>
      </p:sp>
      <p:pic>
        <p:nvPicPr>
          <p:cNvPr id="9" name="Picture 8">
            <a:extLst>
              <a:ext uri="{FF2B5EF4-FFF2-40B4-BE49-F238E27FC236}">
                <a16:creationId xmlns:a16="http://schemas.microsoft.com/office/drawing/2014/main" id="{B0ED291D-62F8-471D-A1D3-4A374D422EE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880" y="5154491"/>
            <a:ext cx="2604050" cy="1730539"/>
          </a:xfrm>
          <a:prstGeom prst="rect">
            <a:avLst/>
          </a:prstGeom>
        </p:spPr>
      </p:pic>
    </p:spTree>
    <p:extLst>
      <p:ext uri="{BB962C8B-B14F-4D97-AF65-F5344CB8AC3E}">
        <p14:creationId xmlns:p14="http://schemas.microsoft.com/office/powerpoint/2010/main" val="3991384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72588C-A153-45BE-AC64-82DD5BCF9174}"/>
              </a:ext>
            </a:extLst>
          </p:cNvPr>
          <p:cNvSpPr/>
          <p:nvPr/>
        </p:nvSpPr>
        <p:spPr>
          <a:xfrm>
            <a:off x="0" y="1521193"/>
            <a:ext cx="9144000" cy="403187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b="1" baseline="30000" dirty="0"/>
              <a:t>5 </a:t>
            </a:r>
            <a:r>
              <a:rPr lang="en-US" sz="3200" dirty="0"/>
              <a:t>They do all their deeds to be seen by others. </a:t>
            </a:r>
          </a:p>
          <a:p>
            <a:endParaRPr lang="en-US" sz="3200" dirty="0"/>
          </a:p>
          <a:p>
            <a:r>
              <a:rPr lang="en-US" sz="3200" dirty="0"/>
              <a:t>For they make their phylacteries broad and their fringes long, </a:t>
            </a:r>
            <a:r>
              <a:rPr lang="en-US" sz="3200" b="1" baseline="30000" dirty="0"/>
              <a:t>6 </a:t>
            </a:r>
            <a:r>
              <a:rPr lang="en-US" sz="3200" dirty="0"/>
              <a:t>and they love the place of honor at feasts and the best seats in the synagogues </a:t>
            </a:r>
            <a:r>
              <a:rPr lang="en-US" sz="3200" b="1" baseline="30000" dirty="0"/>
              <a:t>7 </a:t>
            </a:r>
            <a:r>
              <a:rPr lang="en-US" sz="3200" dirty="0"/>
              <a:t>and greetings in the marketplaces and being called rabbi by others.</a:t>
            </a:r>
          </a:p>
          <a:p>
            <a:r>
              <a:rPr lang="en-US" sz="3200" i="1" dirty="0"/>
              <a:t>														Matthew 23:5</a:t>
            </a:r>
          </a:p>
        </p:txBody>
      </p:sp>
    </p:spTree>
    <p:extLst>
      <p:ext uri="{BB962C8B-B14F-4D97-AF65-F5344CB8AC3E}">
        <p14:creationId xmlns:p14="http://schemas.microsoft.com/office/powerpoint/2010/main" val="4109669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65649" y="1448111"/>
            <a:ext cx="4386470" cy="646331"/>
          </a:xfrm>
          <a:prstGeom prst="rect">
            <a:avLst/>
          </a:prstGeom>
          <a:noFill/>
        </p:spPr>
        <p:txBody>
          <a:bodyPr wrap="square" rtlCol="0">
            <a:spAutoFit/>
          </a:bodyPr>
          <a:lstStyle/>
          <a:p>
            <a:pPr algn="ctr"/>
            <a:r>
              <a:rPr lang="en-US" sz="3600" b="1" dirty="0"/>
              <a:t>Quiet Righteousness </a:t>
            </a:r>
          </a:p>
        </p:txBody>
      </p:sp>
      <p:sp>
        <p:nvSpPr>
          <p:cNvPr id="6" name="Left Brace 5">
            <a:extLst>
              <a:ext uri="{FF2B5EF4-FFF2-40B4-BE49-F238E27FC236}">
                <a16:creationId xmlns:a16="http://schemas.microsoft.com/office/drawing/2014/main" id="{397DFA0D-C2D5-4265-85C4-C0680611DC34}"/>
              </a:ext>
            </a:extLst>
          </p:cNvPr>
          <p:cNvSpPr/>
          <p:nvPr/>
        </p:nvSpPr>
        <p:spPr>
          <a:xfrm>
            <a:off x="4220821" y="163508"/>
            <a:ext cx="2339005" cy="335364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565913" y="470160"/>
            <a:ext cx="2935361" cy="3046988"/>
          </a:xfrm>
          <a:prstGeom prst="rect">
            <a:avLst/>
          </a:prstGeom>
          <a:noFill/>
        </p:spPr>
        <p:txBody>
          <a:bodyPr wrap="square" rtlCol="0">
            <a:spAutoFit/>
          </a:bodyPr>
          <a:lstStyle/>
          <a:p>
            <a:r>
              <a:rPr lang="en-US" sz="3200" dirty="0"/>
              <a:t>1. </a:t>
            </a:r>
          </a:p>
          <a:p>
            <a:endParaRPr lang="en-US" sz="3200" dirty="0"/>
          </a:p>
          <a:p>
            <a:r>
              <a:rPr lang="en-US" sz="3200" dirty="0"/>
              <a:t>2.</a:t>
            </a:r>
          </a:p>
          <a:p>
            <a:r>
              <a:rPr lang="en-US" sz="3200" dirty="0"/>
              <a:t> </a:t>
            </a:r>
          </a:p>
          <a:p>
            <a:r>
              <a:rPr lang="en-US" sz="3200" dirty="0"/>
              <a:t>3.</a:t>
            </a:r>
          </a:p>
          <a:p>
            <a:r>
              <a:rPr lang="en-US" sz="3200" dirty="0"/>
              <a:t> </a:t>
            </a:r>
          </a:p>
        </p:txBody>
      </p:sp>
      <p:sp>
        <p:nvSpPr>
          <p:cNvPr id="8" name="TextBox 7">
            <a:extLst>
              <a:ext uri="{FF2B5EF4-FFF2-40B4-BE49-F238E27FC236}">
                <a16:creationId xmlns:a16="http://schemas.microsoft.com/office/drawing/2014/main" id="{CD9D7175-6244-4206-8E40-6B951402EB9C}"/>
              </a:ext>
            </a:extLst>
          </p:cNvPr>
          <p:cNvSpPr txBox="1"/>
          <p:nvPr/>
        </p:nvSpPr>
        <p:spPr>
          <a:xfrm>
            <a:off x="642726" y="1993654"/>
            <a:ext cx="2478156" cy="584775"/>
          </a:xfrm>
          <a:prstGeom prst="rect">
            <a:avLst/>
          </a:prstGeom>
          <a:noFill/>
        </p:spPr>
        <p:txBody>
          <a:bodyPr wrap="square" rtlCol="0">
            <a:spAutoFit/>
          </a:bodyPr>
          <a:lstStyle/>
          <a:p>
            <a:pPr algn="ctr"/>
            <a:r>
              <a:rPr lang="en-US" sz="3200" i="1" dirty="0"/>
              <a:t>Matt 6:1-18</a:t>
            </a:r>
          </a:p>
        </p:txBody>
      </p:sp>
      <p:sp>
        <p:nvSpPr>
          <p:cNvPr id="14" name="Rectangle 13">
            <a:extLst>
              <a:ext uri="{FF2B5EF4-FFF2-40B4-BE49-F238E27FC236}">
                <a16:creationId xmlns:a16="http://schemas.microsoft.com/office/drawing/2014/main" id="{C93C9088-0AE2-4782-A91B-7F50E0D73D91}"/>
              </a:ext>
            </a:extLst>
          </p:cNvPr>
          <p:cNvSpPr/>
          <p:nvPr/>
        </p:nvSpPr>
        <p:spPr>
          <a:xfrm>
            <a:off x="-19880" y="3732507"/>
            <a:ext cx="9144000" cy="2062103"/>
          </a:xfrm>
          <a:prstGeom prst="rect">
            <a:avLst/>
          </a:prstGeom>
        </p:spPr>
        <p:txBody>
          <a:bodyPr wrap="square">
            <a:spAutoFit/>
          </a:bodyPr>
          <a:lstStyle/>
          <a:p>
            <a:r>
              <a:rPr lang="en-US" sz="3200" b="1" dirty="0">
                <a:solidFill>
                  <a:srgbClr val="FF0000"/>
                </a:solidFill>
              </a:rPr>
              <a:t>Beware</a:t>
            </a:r>
            <a:r>
              <a:rPr lang="en-US" sz="3200" b="1" dirty="0">
                <a:solidFill>
                  <a:srgbClr val="000000"/>
                </a:solidFill>
              </a:rPr>
              <a:t> of </a:t>
            </a:r>
            <a:r>
              <a:rPr lang="en-US" sz="3200" b="1" u="sng" dirty="0">
                <a:solidFill>
                  <a:srgbClr val="000000"/>
                </a:solidFill>
              </a:rPr>
              <a:t>practicing your righteousness before other people in order to be seen by them</a:t>
            </a:r>
            <a:r>
              <a:rPr lang="en-US" sz="3200" b="1" dirty="0">
                <a:solidFill>
                  <a:srgbClr val="000000"/>
                </a:solidFill>
              </a:rPr>
              <a:t>, for then you will have no reward from your Father who is in heaven.</a:t>
            </a:r>
          </a:p>
          <a:p>
            <a:r>
              <a:rPr lang="en-US" sz="3200" dirty="0">
                <a:solidFill>
                  <a:srgbClr val="000000"/>
                </a:solidFill>
              </a:rPr>
              <a:t>														    </a:t>
            </a:r>
            <a:r>
              <a:rPr lang="en-US" sz="3200" i="1" dirty="0">
                <a:solidFill>
                  <a:srgbClr val="000000"/>
                </a:solidFill>
              </a:rPr>
              <a:t>Matthew 6:1</a:t>
            </a:r>
            <a:endParaRPr lang="en-US" sz="3200" i="1" dirty="0"/>
          </a:p>
        </p:txBody>
      </p:sp>
      <p:pic>
        <p:nvPicPr>
          <p:cNvPr id="9" name="Picture 8">
            <a:extLst>
              <a:ext uri="{FF2B5EF4-FFF2-40B4-BE49-F238E27FC236}">
                <a16:creationId xmlns:a16="http://schemas.microsoft.com/office/drawing/2014/main" id="{B0ED291D-62F8-471D-A1D3-4A374D422EE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880" y="5154491"/>
            <a:ext cx="2604050" cy="1730539"/>
          </a:xfrm>
          <a:prstGeom prst="rect">
            <a:avLst/>
          </a:prstGeom>
        </p:spPr>
      </p:pic>
      <p:sp>
        <p:nvSpPr>
          <p:cNvPr id="2" name="TextBox 1">
            <a:extLst>
              <a:ext uri="{FF2B5EF4-FFF2-40B4-BE49-F238E27FC236}">
                <a16:creationId xmlns:a16="http://schemas.microsoft.com/office/drawing/2014/main" id="{B424B1A0-6DF8-46DF-B69C-ED605FD08A1E}"/>
              </a:ext>
            </a:extLst>
          </p:cNvPr>
          <p:cNvSpPr txBox="1"/>
          <p:nvPr/>
        </p:nvSpPr>
        <p:spPr>
          <a:xfrm>
            <a:off x="6003236" y="463242"/>
            <a:ext cx="2743200" cy="584775"/>
          </a:xfrm>
          <a:prstGeom prst="rect">
            <a:avLst/>
          </a:prstGeom>
          <a:noFill/>
        </p:spPr>
        <p:txBody>
          <a:bodyPr wrap="square" rtlCol="0">
            <a:spAutoFit/>
          </a:bodyPr>
          <a:lstStyle/>
          <a:p>
            <a:r>
              <a:rPr lang="en-US" sz="3200" b="1" dirty="0">
                <a:solidFill>
                  <a:srgbClr val="0070C0"/>
                </a:solidFill>
              </a:rPr>
              <a:t>when you give</a:t>
            </a:r>
          </a:p>
        </p:txBody>
      </p:sp>
    </p:spTree>
    <p:extLst>
      <p:ext uri="{BB962C8B-B14F-4D97-AF65-F5344CB8AC3E}">
        <p14:creationId xmlns:p14="http://schemas.microsoft.com/office/powerpoint/2010/main" val="179213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Pious Act</a:t>
            </a:r>
          </a:p>
        </p:txBody>
      </p:sp>
      <p:sp>
        <p:nvSpPr>
          <p:cNvPr id="3" name="Rectangle 2">
            <a:extLst>
              <a:ext uri="{FF2B5EF4-FFF2-40B4-BE49-F238E27FC236}">
                <a16:creationId xmlns:a16="http://schemas.microsoft.com/office/drawing/2014/main" id="{46BBC7D9-7132-4FA8-BF96-B8F707814508}"/>
              </a:ext>
            </a:extLst>
          </p:cNvPr>
          <p:cNvSpPr/>
          <p:nvPr/>
        </p:nvSpPr>
        <p:spPr>
          <a:xfrm>
            <a:off x="221057" y="670387"/>
            <a:ext cx="7809760" cy="1077218"/>
          </a:xfrm>
          <a:prstGeom prst="rect">
            <a:avLst/>
          </a:prstGeom>
        </p:spPr>
        <p:txBody>
          <a:bodyPr wrap="square">
            <a:spAutoFit/>
          </a:bodyPr>
          <a:lstStyle/>
          <a:p>
            <a:r>
              <a:rPr lang="en-US" sz="3200" b="1" baseline="30000" dirty="0">
                <a:solidFill>
                  <a:srgbClr val="000000"/>
                </a:solidFill>
              </a:rPr>
              <a:t>2 </a:t>
            </a:r>
            <a:r>
              <a:rPr lang="en-US" sz="3200" dirty="0">
                <a:solidFill>
                  <a:srgbClr val="000000"/>
                </a:solidFill>
              </a:rPr>
              <a:t>“Thus, when you give to the needy…</a:t>
            </a:r>
          </a:p>
          <a:p>
            <a:r>
              <a:rPr lang="en-US" sz="3200" dirty="0">
                <a:solidFill>
                  <a:srgbClr val="000000"/>
                </a:solidFill>
              </a:rPr>
              <a:t>											</a:t>
            </a:r>
            <a:r>
              <a:rPr lang="en-US" sz="3200" i="1" dirty="0">
                <a:solidFill>
                  <a:srgbClr val="000000"/>
                </a:solidFill>
              </a:rPr>
              <a:t>Matthew 6:2</a:t>
            </a:r>
            <a:endParaRPr lang="en-US" sz="3200" i="1" dirty="0"/>
          </a:p>
        </p:txBody>
      </p:sp>
      <p:pic>
        <p:nvPicPr>
          <p:cNvPr id="5" name="Picture 4">
            <a:extLst>
              <a:ext uri="{FF2B5EF4-FFF2-40B4-BE49-F238E27FC236}">
                <a16:creationId xmlns:a16="http://schemas.microsoft.com/office/drawing/2014/main" id="{B4A31ABF-87A7-4F73-AEDD-62C0538692C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208996"/>
            <a:ext cx="5097577" cy="3429000"/>
          </a:xfrm>
          <a:prstGeom prst="rect">
            <a:avLst/>
          </a:prstGeom>
        </p:spPr>
      </p:pic>
      <p:sp>
        <p:nvSpPr>
          <p:cNvPr id="6" name="Rectangle 5">
            <a:extLst>
              <a:ext uri="{FF2B5EF4-FFF2-40B4-BE49-F238E27FC236}">
                <a16:creationId xmlns:a16="http://schemas.microsoft.com/office/drawing/2014/main" id="{46B269EE-8316-4FD3-9369-FA18A5727B6E}"/>
              </a:ext>
            </a:extLst>
          </p:cNvPr>
          <p:cNvSpPr/>
          <p:nvPr/>
        </p:nvSpPr>
        <p:spPr>
          <a:xfrm>
            <a:off x="-1" y="4795897"/>
            <a:ext cx="9236765" cy="2062103"/>
          </a:xfrm>
          <a:prstGeom prst="rect">
            <a:avLst/>
          </a:prstGeom>
        </p:spPr>
        <p:txBody>
          <a:bodyPr wrap="square">
            <a:spAutoFit/>
          </a:bodyPr>
          <a:lstStyle/>
          <a:p>
            <a:r>
              <a:rPr lang="en-US" sz="3200" dirty="0"/>
              <a:t>For six years you shall sow your land and gather in its yield, but the seventh year you shall let it rest and lie fallow, that the poor of your people may eat…</a:t>
            </a:r>
          </a:p>
          <a:p>
            <a:r>
              <a:rPr lang="en-US" sz="3200" i="1" dirty="0"/>
              <a:t>													Exodus 23:10-11</a:t>
            </a:r>
          </a:p>
        </p:txBody>
      </p:sp>
    </p:spTree>
    <p:extLst>
      <p:ext uri="{BB962C8B-B14F-4D97-AF65-F5344CB8AC3E}">
        <p14:creationId xmlns:p14="http://schemas.microsoft.com/office/powerpoint/2010/main" val="2577134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1050</TotalTime>
  <Words>867</Words>
  <Application>Microsoft Office PowerPoint</Application>
  <PresentationFormat>On-screen Show (4:3)</PresentationFormat>
  <Paragraphs>122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&amp;quot</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Bryan Nash</cp:lastModifiedBy>
  <cp:revision>84</cp:revision>
  <dcterms:created xsi:type="dcterms:W3CDTF">2019-02-28T15:58:53Z</dcterms:created>
  <dcterms:modified xsi:type="dcterms:W3CDTF">2019-04-19T17:47:58Z</dcterms:modified>
</cp:coreProperties>
</file>