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0" r:id="rId5"/>
    <p:sldId id="281" r:id="rId6"/>
    <p:sldId id="262" r:id="rId7"/>
    <p:sldId id="287" r:id="rId8"/>
    <p:sldId id="263" r:id="rId9"/>
    <p:sldId id="264" r:id="rId10"/>
    <p:sldId id="265" r:id="rId11"/>
    <p:sldId id="266" r:id="rId12"/>
    <p:sldId id="261" r:id="rId13"/>
    <p:sldId id="267" r:id="rId14"/>
    <p:sldId id="268" r:id="rId15"/>
    <p:sldId id="269" r:id="rId16"/>
    <p:sldId id="283" r:id="rId17"/>
    <p:sldId id="270" r:id="rId18"/>
    <p:sldId id="284" r:id="rId19"/>
    <p:sldId id="271" r:id="rId20"/>
    <p:sldId id="272" r:id="rId21"/>
    <p:sldId id="273" r:id="rId22"/>
    <p:sldId id="274" r:id="rId23"/>
    <p:sldId id="285" r:id="rId24"/>
    <p:sldId id="288" r:id="rId25"/>
    <p:sldId id="275" r:id="rId26"/>
    <p:sldId id="286" r:id="rId27"/>
    <p:sldId id="289" r:id="rId28"/>
    <p:sldId id="276" r:id="rId29"/>
    <p:sldId id="277" r:id="rId30"/>
    <p:sldId id="278" r:id="rId31"/>
    <p:sldId id="279" r:id="rId32"/>
    <p:sldId id="29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8C6E65-5363-41DA-8D28-1F98DE36B93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39077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8C6E65-5363-41DA-8D28-1F98DE36B93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262154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8C6E65-5363-41DA-8D28-1F98DE36B93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286622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8C6E65-5363-41DA-8D28-1F98DE36B93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630939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8C6E65-5363-41DA-8D28-1F98DE36B935}"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71947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8C6E65-5363-41DA-8D28-1F98DE36B935}"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2864168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8C6E65-5363-41DA-8D28-1F98DE36B935}"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60386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8C6E65-5363-41DA-8D28-1F98DE36B935}"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409534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C6E65-5363-41DA-8D28-1F98DE36B935}"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03999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8C6E65-5363-41DA-8D28-1F98DE36B935}"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422984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8C6E65-5363-41DA-8D28-1F98DE36B935}"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14CC-F97F-4D66-9371-8658EA31231F}" type="slidenum">
              <a:rPr lang="en-US" smtClean="0"/>
              <a:t>‹#›</a:t>
            </a:fld>
            <a:endParaRPr lang="en-US"/>
          </a:p>
        </p:txBody>
      </p:sp>
    </p:spTree>
    <p:extLst>
      <p:ext uri="{BB962C8B-B14F-4D97-AF65-F5344CB8AC3E}">
        <p14:creationId xmlns:p14="http://schemas.microsoft.com/office/powerpoint/2010/main" val="303599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C6E65-5363-41DA-8D28-1F98DE36B935}" type="datetimeFigureOut">
              <a:rPr lang="en-US" smtClean="0"/>
              <a:t>4/19/2019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14CC-F97F-4D66-9371-8658EA31231F}" type="slidenum">
              <a:rPr lang="en-US" smtClean="0"/>
              <a:t>‹#›</a:t>
            </a:fld>
            <a:endParaRPr lang="en-US"/>
          </a:p>
        </p:txBody>
      </p:sp>
    </p:spTree>
    <p:extLst>
      <p:ext uri="{BB962C8B-B14F-4D97-AF65-F5344CB8AC3E}">
        <p14:creationId xmlns:p14="http://schemas.microsoft.com/office/powerpoint/2010/main" val="1221503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30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1569660"/>
          </a:xfrm>
          <a:prstGeom prst="rect">
            <a:avLst/>
          </a:prstGeom>
          <a:solidFill>
            <a:srgbClr val="000000">
              <a:alpha val="70980"/>
            </a:srgbClr>
          </a:solidFill>
        </p:spPr>
        <p:txBody>
          <a:bodyPr wrap="square">
            <a:spAutoFit/>
          </a:bodyPr>
          <a:lstStyle/>
          <a:p>
            <a:r>
              <a:rPr lang="en-US" sz="3200" dirty="0">
                <a:solidFill>
                  <a:schemeClr val="bg1"/>
                </a:solidFill>
              </a:rPr>
              <a:t>The </a:t>
            </a:r>
            <a:r>
              <a:rPr lang="en-US" sz="3200" u="sng" dirty="0">
                <a:solidFill>
                  <a:schemeClr val="bg1"/>
                </a:solidFill>
              </a:rPr>
              <a:t>Spirit of God</a:t>
            </a:r>
            <a:r>
              <a:rPr lang="en-US" sz="3200" dirty="0">
                <a:solidFill>
                  <a:schemeClr val="bg1"/>
                </a:solidFill>
              </a:rPr>
              <a:t> has made me,</a:t>
            </a:r>
            <a:br>
              <a:rPr lang="en-US" sz="3200" dirty="0">
                <a:solidFill>
                  <a:schemeClr val="bg1"/>
                </a:solidFill>
              </a:rPr>
            </a:br>
            <a:r>
              <a:rPr lang="en-US" sz="3200" dirty="0">
                <a:solidFill>
                  <a:schemeClr val="bg1"/>
                </a:solidFill>
              </a:rPr>
              <a:t>    and the breath of the Almighty gives me life.</a:t>
            </a:r>
            <a:r>
              <a:rPr lang="en-US" sz="3200" i="1" dirty="0">
                <a:solidFill>
                  <a:schemeClr val="bg1"/>
                </a:solidFill>
              </a:rPr>
              <a:t>																		Job 33:4</a:t>
            </a:r>
            <a:endParaRPr lang="en-US" sz="4800" i="1" dirty="0">
              <a:solidFill>
                <a:schemeClr val="bg1"/>
              </a:solidFill>
            </a:endParaRPr>
          </a:p>
        </p:txBody>
      </p:sp>
    </p:spTree>
    <p:extLst>
      <p:ext uri="{BB962C8B-B14F-4D97-AF65-F5344CB8AC3E}">
        <p14:creationId xmlns:p14="http://schemas.microsoft.com/office/powerpoint/2010/main" val="317552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3046988"/>
          </a:xfrm>
          <a:prstGeom prst="rect">
            <a:avLst/>
          </a:prstGeom>
          <a:solidFill>
            <a:srgbClr val="000000">
              <a:alpha val="70980"/>
            </a:srgbClr>
          </a:solidFill>
        </p:spPr>
        <p:txBody>
          <a:bodyPr wrap="square">
            <a:spAutoFit/>
          </a:bodyPr>
          <a:lstStyle/>
          <a:p>
            <a:r>
              <a:rPr lang="en-US" sz="3200" dirty="0">
                <a:solidFill>
                  <a:schemeClr val="bg1"/>
                </a:solidFill>
              </a:rPr>
              <a:t>When you hide your face, they are dismayed;</a:t>
            </a:r>
            <a:br>
              <a:rPr lang="en-US" sz="3200" dirty="0">
                <a:solidFill>
                  <a:schemeClr val="bg1"/>
                </a:solidFill>
              </a:rPr>
            </a:br>
            <a:r>
              <a:rPr lang="en-US" sz="3200" dirty="0">
                <a:solidFill>
                  <a:schemeClr val="bg1"/>
                </a:solidFill>
              </a:rPr>
              <a:t>    when you take away their breath, they die</a:t>
            </a:r>
            <a:br>
              <a:rPr lang="en-US" sz="3200" dirty="0">
                <a:solidFill>
                  <a:schemeClr val="bg1"/>
                </a:solidFill>
              </a:rPr>
            </a:br>
            <a:r>
              <a:rPr lang="en-US" sz="3200" dirty="0">
                <a:solidFill>
                  <a:schemeClr val="bg1"/>
                </a:solidFill>
              </a:rPr>
              <a:t>    and return to their dust.</a:t>
            </a:r>
            <a:br>
              <a:rPr lang="en-US" sz="3200" dirty="0">
                <a:solidFill>
                  <a:schemeClr val="bg1"/>
                </a:solidFill>
              </a:rPr>
            </a:br>
            <a:r>
              <a:rPr lang="en-US" sz="3200" dirty="0">
                <a:solidFill>
                  <a:schemeClr val="bg1"/>
                </a:solidFill>
              </a:rPr>
              <a:t>When you send forth </a:t>
            </a:r>
            <a:r>
              <a:rPr lang="en-US" sz="3200" u="sng" dirty="0">
                <a:solidFill>
                  <a:schemeClr val="bg1"/>
                </a:solidFill>
              </a:rPr>
              <a:t>your Spirit</a:t>
            </a:r>
            <a:r>
              <a:rPr lang="en-US" sz="3200" dirty="0">
                <a:solidFill>
                  <a:schemeClr val="bg1"/>
                </a:solidFill>
              </a:rPr>
              <a:t>, they are created,</a:t>
            </a:r>
            <a:br>
              <a:rPr lang="en-US" sz="3200" dirty="0">
                <a:solidFill>
                  <a:schemeClr val="bg1"/>
                </a:solidFill>
              </a:rPr>
            </a:br>
            <a:r>
              <a:rPr lang="en-US" sz="3200" dirty="0">
                <a:solidFill>
                  <a:schemeClr val="bg1"/>
                </a:solidFill>
              </a:rPr>
              <a:t>    and you renew the face of the ground.</a:t>
            </a:r>
            <a:r>
              <a:rPr lang="en-US" sz="3200" i="1" dirty="0">
                <a:solidFill>
                  <a:schemeClr val="bg1"/>
                </a:solidFill>
              </a:rPr>
              <a:t>																		Psalm 104:29-30</a:t>
            </a:r>
            <a:endParaRPr lang="en-US" sz="4800" i="1" dirty="0">
              <a:solidFill>
                <a:schemeClr val="bg1"/>
              </a:solidFill>
            </a:endParaRPr>
          </a:p>
        </p:txBody>
      </p:sp>
    </p:spTree>
    <p:extLst>
      <p:ext uri="{BB962C8B-B14F-4D97-AF65-F5344CB8AC3E}">
        <p14:creationId xmlns:p14="http://schemas.microsoft.com/office/powerpoint/2010/main" val="37009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292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1569660"/>
          </a:xfrm>
          <a:prstGeom prst="rect">
            <a:avLst/>
          </a:prstGeom>
          <a:solidFill>
            <a:srgbClr val="000000">
              <a:alpha val="70980"/>
            </a:srgbClr>
          </a:solidFill>
        </p:spPr>
        <p:txBody>
          <a:bodyPr wrap="square">
            <a:spAutoFit/>
          </a:bodyPr>
          <a:lstStyle/>
          <a:p>
            <a:r>
              <a:rPr lang="en-US" sz="3200" dirty="0">
                <a:solidFill>
                  <a:schemeClr val="bg1"/>
                </a:solidFill>
              </a:rPr>
              <a:t>Then the </a:t>
            </a:r>
            <a:r>
              <a:rPr lang="en-US" sz="3200" cap="small" dirty="0">
                <a:solidFill>
                  <a:schemeClr val="bg1"/>
                </a:solidFill>
              </a:rPr>
              <a:t>Lord</a:t>
            </a:r>
            <a:r>
              <a:rPr lang="en-US" sz="3200" dirty="0">
                <a:solidFill>
                  <a:schemeClr val="bg1"/>
                </a:solidFill>
              </a:rPr>
              <a:t> said, “My </a:t>
            </a:r>
            <a:r>
              <a:rPr lang="en-US" sz="3200" u="sng" dirty="0">
                <a:solidFill>
                  <a:schemeClr val="bg1"/>
                </a:solidFill>
              </a:rPr>
              <a:t>Spirit</a:t>
            </a:r>
            <a:r>
              <a:rPr lang="en-US" sz="3200" dirty="0">
                <a:solidFill>
                  <a:schemeClr val="bg1"/>
                </a:solidFill>
              </a:rPr>
              <a:t> shall not abide in man forever, for he is flesh: his days shall be 120 years.”</a:t>
            </a:r>
            <a:r>
              <a:rPr lang="en-US" sz="3200" i="1" dirty="0">
                <a:solidFill>
                  <a:schemeClr val="bg1"/>
                </a:solidFill>
              </a:rPr>
              <a:t>																Genesis 6:3</a:t>
            </a:r>
            <a:endParaRPr lang="en-US" sz="4800" i="1" dirty="0">
              <a:solidFill>
                <a:schemeClr val="bg1"/>
              </a:solidFill>
            </a:endParaRPr>
          </a:p>
        </p:txBody>
      </p:sp>
    </p:spTree>
    <p:extLst>
      <p:ext uri="{BB962C8B-B14F-4D97-AF65-F5344CB8AC3E}">
        <p14:creationId xmlns:p14="http://schemas.microsoft.com/office/powerpoint/2010/main" val="204209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2554545"/>
          </a:xfrm>
          <a:prstGeom prst="rect">
            <a:avLst/>
          </a:prstGeom>
          <a:solidFill>
            <a:srgbClr val="000000">
              <a:alpha val="70980"/>
            </a:srgbClr>
          </a:solidFill>
        </p:spPr>
        <p:txBody>
          <a:bodyPr wrap="square">
            <a:spAutoFit/>
          </a:bodyPr>
          <a:lstStyle/>
          <a:p>
            <a:r>
              <a:rPr lang="en-US" sz="3200" b="1" baseline="30000" dirty="0">
                <a:solidFill>
                  <a:schemeClr val="bg1"/>
                </a:solidFill>
              </a:rPr>
              <a:t> </a:t>
            </a:r>
            <a:r>
              <a:rPr lang="en-US" sz="3200" dirty="0">
                <a:solidFill>
                  <a:schemeClr val="bg1"/>
                </a:solidFill>
              </a:rPr>
              <a:t>And they fell on their faces and said,                                   “O God, </a:t>
            </a:r>
            <a:r>
              <a:rPr lang="en-US" sz="3200" u="sng" dirty="0">
                <a:solidFill>
                  <a:schemeClr val="bg1"/>
                </a:solidFill>
              </a:rPr>
              <a:t>the God of the spirits of all flesh</a:t>
            </a:r>
            <a:r>
              <a:rPr lang="en-US" sz="3200" dirty="0">
                <a:solidFill>
                  <a:schemeClr val="bg1"/>
                </a:solidFill>
              </a:rPr>
              <a:t>, shall one man sin, and will you be angry with all the congregation?”</a:t>
            </a:r>
            <a:r>
              <a:rPr lang="en-US" sz="3200" i="1" dirty="0">
                <a:solidFill>
                  <a:schemeClr val="bg1"/>
                </a:solidFill>
              </a:rPr>
              <a:t>																										Numbers 16:22</a:t>
            </a:r>
            <a:endParaRPr lang="en-US" sz="4800" i="1" dirty="0">
              <a:solidFill>
                <a:schemeClr val="bg1"/>
              </a:solidFill>
            </a:endParaRPr>
          </a:p>
        </p:txBody>
      </p:sp>
      <p:sp>
        <p:nvSpPr>
          <p:cNvPr id="5" name="Rectangle 4">
            <a:extLst>
              <a:ext uri="{FF2B5EF4-FFF2-40B4-BE49-F238E27FC236}">
                <a16:creationId xmlns:a16="http://schemas.microsoft.com/office/drawing/2014/main" id="{44DB3969-FDBD-436A-B694-A71FE7DBD905}"/>
              </a:ext>
            </a:extLst>
          </p:cNvPr>
          <p:cNvSpPr/>
          <p:nvPr/>
        </p:nvSpPr>
        <p:spPr>
          <a:xfrm>
            <a:off x="-20" y="2554545"/>
            <a:ext cx="9144000" cy="1569660"/>
          </a:xfrm>
          <a:prstGeom prst="rect">
            <a:avLst/>
          </a:prstGeom>
          <a:solidFill>
            <a:srgbClr val="000000">
              <a:alpha val="70980"/>
            </a:srgbClr>
          </a:solidFill>
        </p:spPr>
        <p:txBody>
          <a:bodyPr wrap="square">
            <a:spAutoFit/>
          </a:bodyPr>
          <a:lstStyle/>
          <a:p>
            <a:r>
              <a:rPr lang="en-US" sz="3200" dirty="0">
                <a:solidFill>
                  <a:schemeClr val="bg1"/>
                </a:solidFill>
              </a:rPr>
              <a:t>Let the </a:t>
            </a:r>
            <a:r>
              <a:rPr lang="en-US" sz="3200" cap="small" dirty="0">
                <a:solidFill>
                  <a:schemeClr val="bg1"/>
                </a:solidFill>
              </a:rPr>
              <a:t>Lord</a:t>
            </a:r>
            <a:r>
              <a:rPr lang="en-US" sz="3200" dirty="0">
                <a:solidFill>
                  <a:schemeClr val="bg1"/>
                </a:solidFill>
              </a:rPr>
              <a:t>, </a:t>
            </a:r>
            <a:r>
              <a:rPr lang="en-US" sz="3200" u="sng" dirty="0">
                <a:solidFill>
                  <a:schemeClr val="bg1"/>
                </a:solidFill>
              </a:rPr>
              <a:t>the God of the spirits of all flesh</a:t>
            </a:r>
            <a:r>
              <a:rPr lang="en-US" sz="3200" dirty="0">
                <a:solidFill>
                  <a:schemeClr val="bg1"/>
                </a:solidFill>
              </a:rPr>
              <a:t>, appoint a man over the congregation</a:t>
            </a:r>
            <a:r>
              <a:rPr lang="en-US" sz="3200" i="1" dirty="0">
                <a:solidFill>
                  <a:schemeClr val="bg1"/>
                </a:solidFill>
              </a:rPr>
              <a:t>																					Numbers 27:16</a:t>
            </a:r>
            <a:endParaRPr lang="en-US" sz="4800" i="1" dirty="0">
              <a:solidFill>
                <a:schemeClr val="bg1"/>
              </a:solidFill>
            </a:endParaRPr>
          </a:p>
        </p:txBody>
      </p:sp>
    </p:spTree>
    <p:extLst>
      <p:ext uri="{BB962C8B-B14F-4D97-AF65-F5344CB8AC3E}">
        <p14:creationId xmlns:p14="http://schemas.microsoft.com/office/powerpoint/2010/main" val="350885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6" name="TextBox 5">
            <a:extLst>
              <a:ext uri="{FF2B5EF4-FFF2-40B4-BE49-F238E27FC236}">
                <a16:creationId xmlns:a16="http://schemas.microsoft.com/office/drawing/2014/main" id="{035FF04B-11EA-4DF5-9F4E-563EB084B949}"/>
              </a:ext>
            </a:extLst>
          </p:cNvPr>
          <p:cNvSpPr txBox="1"/>
          <p:nvPr/>
        </p:nvSpPr>
        <p:spPr>
          <a:xfrm>
            <a:off x="-20" y="802322"/>
            <a:ext cx="9144000" cy="1107996"/>
          </a:xfrm>
          <a:prstGeom prst="rect">
            <a:avLst/>
          </a:prstGeom>
          <a:solidFill>
            <a:srgbClr val="000000">
              <a:alpha val="60000"/>
            </a:srgbClr>
          </a:solidFill>
        </p:spPr>
        <p:txBody>
          <a:bodyPr wrap="square" rtlCol="0">
            <a:spAutoFit/>
          </a:bodyPr>
          <a:lstStyle/>
          <a:p>
            <a:pPr algn="ctr"/>
            <a:r>
              <a:rPr lang="en-US" sz="6600" b="1" dirty="0">
                <a:solidFill>
                  <a:schemeClr val="bg1"/>
                </a:solidFill>
              </a:rPr>
              <a:t>SPIRIT=LIFE</a:t>
            </a:r>
          </a:p>
        </p:txBody>
      </p:sp>
      <p:sp>
        <p:nvSpPr>
          <p:cNvPr id="4" name="TextBox 3">
            <a:extLst>
              <a:ext uri="{FF2B5EF4-FFF2-40B4-BE49-F238E27FC236}">
                <a16:creationId xmlns:a16="http://schemas.microsoft.com/office/drawing/2014/main" id="{EE74D92A-DA68-415B-8D60-A6911A0663B3}"/>
              </a:ext>
            </a:extLst>
          </p:cNvPr>
          <p:cNvSpPr txBox="1"/>
          <p:nvPr/>
        </p:nvSpPr>
        <p:spPr>
          <a:xfrm>
            <a:off x="-20" y="2028148"/>
            <a:ext cx="9144000" cy="1107996"/>
          </a:xfrm>
          <a:prstGeom prst="rect">
            <a:avLst/>
          </a:prstGeom>
          <a:solidFill>
            <a:srgbClr val="000000">
              <a:alpha val="60000"/>
            </a:srgbClr>
          </a:solidFill>
        </p:spPr>
        <p:txBody>
          <a:bodyPr wrap="square" rtlCol="0">
            <a:spAutoFit/>
          </a:bodyPr>
          <a:lstStyle/>
          <a:p>
            <a:pPr algn="ctr"/>
            <a:r>
              <a:rPr lang="en-US" sz="6600" b="1" dirty="0">
                <a:solidFill>
                  <a:schemeClr val="bg1"/>
                </a:solidFill>
              </a:rPr>
              <a:t>SPIRIT &amp; RESURRECTION</a:t>
            </a:r>
          </a:p>
        </p:txBody>
      </p:sp>
    </p:spTree>
    <p:extLst>
      <p:ext uri="{BB962C8B-B14F-4D97-AF65-F5344CB8AC3E}">
        <p14:creationId xmlns:p14="http://schemas.microsoft.com/office/powerpoint/2010/main" val="236767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1107996"/>
          </a:xfrm>
          <a:prstGeom prst="rect">
            <a:avLst/>
          </a:prstGeom>
          <a:solidFill>
            <a:srgbClr val="000000">
              <a:alpha val="60000"/>
            </a:srgbClr>
          </a:solidFill>
        </p:spPr>
        <p:txBody>
          <a:bodyPr wrap="square" rtlCol="0">
            <a:spAutoFit/>
          </a:bodyPr>
          <a:lstStyle/>
          <a:p>
            <a:r>
              <a:rPr lang="en-US" sz="6600" b="1" dirty="0">
                <a:solidFill>
                  <a:schemeClr val="bg1"/>
                </a:solidFill>
              </a:rPr>
              <a:t>Adam</a:t>
            </a:r>
          </a:p>
        </p:txBody>
      </p:sp>
    </p:spTree>
    <p:extLst>
      <p:ext uri="{BB962C8B-B14F-4D97-AF65-F5344CB8AC3E}">
        <p14:creationId xmlns:p14="http://schemas.microsoft.com/office/powerpoint/2010/main" val="75095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2062103"/>
          </a:xfrm>
          <a:prstGeom prst="rect">
            <a:avLst/>
          </a:prstGeom>
          <a:solidFill>
            <a:srgbClr val="000000">
              <a:alpha val="70980"/>
            </a:srgbClr>
          </a:solidFill>
        </p:spPr>
        <p:txBody>
          <a:bodyPr wrap="square">
            <a:spAutoFit/>
          </a:bodyPr>
          <a:lstStyle/>
          <a:p>
            <a:r>
              <a:rPr lang="en-US" sz="3200" dirty="0">
                <a:solidFill>
                  <a:schemeClr val="bg1"/>
                </a:solidFill>
              </a:rPr>
              <a:t>then the </a:t>
            </a:r>
            <a:r>
              <a:rPr lang="en-US" sz="3200" cap="small" dirty="0">
                <a:solidFill>
                  <a:schemeClr val="bg1"/>
                </a:solidFill>
              </a:rPr>
              <a:t>Lord</a:t>
            </a:r>
            <a:r>
              <a:rPr lang="en-US" sz="3200" dirty="0">
                <a:solidFill>
                  <a:schemeClr val="bg1"/>
                </a:solidFill>
              </a:rPr>
              <a:t> God formed the man of dust from the ground and </a:t>
            </a:r>
            <a:r>
              <a:rPr lang="en-US" sz="3200" u="sng" dirty="0">
                <a:solidFill>
                  <a:schemeClr val="bg1"/>
                </a:solidFill>
              </a:rPr>
              <a:t>breathed into his nostrils the breath of life</a:t>
            </a:r>
            <a:r>
              <a:rPr lang="en-US" sz="3200" dirty="0">
                <a:solidFill>
                  <a:schemeClr val="bg1"/>
                </a:solidFill>
              </a:rPr>
              <a:t>, and the man became a living creature.</a:t>
            </a:r>
            <a:r>
              <a:rPr lang="en-US" sz="3200" i="1" dirty="0">
                <a:solidFill>
                  <a:schemeClr val="bg1"/>
                </a:solidFill>
              </a:rPr>
              <a:t>																			Genesis 2:7</a:t>
            </a:r>
            <a:endParaRPr lang="en-US" sz="4800" i="1" dirty="0">
              <a:solidFill>
                <a:schemeClr val="bg1"/>
              </a:solidFill>
            </a:endParaRPr>
          </a:p>
        </p:txBody>
      </p:sp>
    </p:spTree>
    <p:extLst>
      <p:ext uri="{BB962C8B-B14F-4D97-AF65-F5344CB8AC3E}">
        <p14:creationId xmlns:p14="http://schemas.microsoft.com/office/powerpoint/2010/main" val="71922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2123658"/>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p:txBody>
      </p:sp>
    </p:spTree>
    <p:extLst>
      <p:ext uri="{BB962C8B-B14F-4D97-AF65-F5344CB8AC3E}">
        <p14:creationId xmlns:p14="http://schemas.microsoft.com/office/powerpoint/2010/main" val="338193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6494085"/>
          </a:xfrm>
          <a:prstGeom prst="rect">
            <a:avLst/>
          </a:prstGeom>
          <a:solidFill>
            <a:srgbClr val="000000">
              <a:alpha val="70980"/>
            </a:srgbClr>
          </a:solidFill>
        </p:spPr>
        <p:txBody>
          <a:bodyPr wrap="square">
            <a:spAutoFit/>
          </a:bodyPr>
          <a:lstStyle/>
          <a:p>
            <a:r>
              <a:rPr lang="en-US" sz="3200" b="1" baseline="30000" dirty="0">
                <a:solidFill>
                  <a:schemeClr val="bg1"/>
                </a:solidFill>
              </a:rPr>
              <a:t>1 </a:t>
            </a:r>
            <a:r>
              <a:rPr lang="en-US" sz="3200" dirty="0">
                <a:solidFill>
                  <a:schemeClr val="bg1"/>
                </a:solidFill>
              </a:rPr>
              <a:t>The hand of the </a:t>
            </a:r>
            <a:r>
              <a:rPr lang="en-US" sz="3200" cap="small" dirty="0">
                <a:solidFill>
                  <a:schemeClr val="bg1"/>
                </a:solidFill>
              </a:rPr>
              <a:t>Lord</a:t>
            </a:r>
            <a:r>
              <a:rPr lang="en-US" sz="3200" dirty="0">
                <a:solidFill>
                  <a:schemeClr val="bg1"/>
                </a:solidFill>
              </a:rPr>
              <a:t> was upon me, and he brought me out in the </a:t>
            </a:r>
            <a:r>
              <a:rPr lang="en-US" sz="3200" u="sng" dirty="0">
                <a:solidFill>
                  <a:schemeClr val="bg1"/>
                </a:solidFill>
              </a:rPr>
              <a:t>Spirit of the </a:t>
            </a:r>
            <a:r>
              <a:rPr lang="en-US" sz="3200" u="sng" cap="small" dirty="0">
                <a:solidFill>
                  <a:schemeClr val="bg1"/>
                </a:solidFill>
              </a:rPr>
              <a:t>Lord</a:t>
            </a:r>
            <a:r>
              <a:rPr lang="en-US" sz="3200" dirty="0">
                <a:solidFill>
                  <a:schemeClr val="bg1"/>
                </a:solidFill>
              </a:rPr>
              <a:t> and set me down in the middle of the valley; it was full of bones. </a:t>
            </a:r>
            <a:r>
              <a:rPr lang="en-US" sz="3200" b="1" baseline="30000" dirty="0">
                <a:solidFill>
                  <a:schemeClr val="bg1"/>
                </a:solidFill>
              </a:rPr>
              <a:t>2 </a:t>
            </a:r>
            <a:r>
              <a:rPr lang="en-US" sz="3200" dirty="0">
                <a:solidFill>
                  <a:schemeClr val="bg1"/>
                </a:solidFill>
              </a:rPr>
              <a:t>And he led me around among them, and behold, there were very many on the surface of the valley, and behold, they were very dry. </a:t>
            </a:r>
            <a:r>
              <a:rPr lang="en-US" sz="3200" b="1" baseline="30000" dirty="0">
                <a:solidFill>
                  <a:schemeClr val="bg1"/>
                </a:solidFill>
              </a:rPr>
              <a:t>3 </a:t>
            </a:r>
            <a:r>
              <a:rPr lang="en-US" sz="3200" dirty="0">
                <a:solidFill>
                  <a:schemeClr val="bg1"/>
                </a:solidFill>
              </a:rPr>
              <a:t>And he said to me, “Son of man, can these bones live?” And I answered, “O Lord </a:t>
            </a:r>
            <a:r>
              <a:rPr lang="en-US" sz="3200" cap="small" dirty="0">
                <a:solidFill>
                  <a:schemeClr val="bg1"/>
                </a:solidFill>
              </a:rPr>
              <a:t>God</a:t>
            </a:r>
            <a:r>
              <a:rPr lang="en-US" sz="3200" dirty="0">
                <a:solidFill>
                  <a:schemeClr val="bg1"/>
                </a:solidFill>
              </a:rPr>
              <a:t>, you know.” </a:t>
            </a:r>
            <a:r>
              <a:rPr lang="en-US" sz="3200" b="1" baseline="30000" dirty="0">
                <a:solidFill>
                  <a:schemeClr val="bg1"/>
                </a:solidFill>
              </a:rPr>
              <a:t>4 </a:t>
            </a:r>
            <a:r>
              <a:rPr lang="en-US" sz="3200" dirty="0">
                <a:solidFill>
                  <a:schemeClr val="bg1"/>
                </a:solidFill>
              </a:rPr>
              <a:t>Then he said to me, “Prophesy over these bones, and say to them, O dry bones, hear the word of the </a:t>
            </a:r>
            <a:r>
              <a:rPr lang="en-US" sz="3200" cap="small" dirty="0">
                <a:solidFill>
                  <a:schemeClr val="bg1"/>
                </a:solidFill>
              </a:rPr>
              <a:t>Lord</a:t>
            </a:r>
            <a:r>
              <a:rPr lang="en-US" sz="3200" dirty="0">
                <a:solidFill>
                  <a:schemeClr val="bg1"/>
                </a:solidFill>
              </a:rPr>
              <a:t>. </a:t>
            </a:r>
            <a:r>
              <a:rPr lang="en-US" sz="3200" b="1" baseline="30000" dirty="0">
                <a:solidFill>
                  <a:schemeClr val="bg1"/>
                </a:solidFill>
              </a:rPr>
              <a:t>5 </a:t>
            </a:r>
            <a:r>
              <a:rPr lang="en-US" sz="3200" dirty="0">
                <a:solidFill>
                  <a:schemeClr val="bg1"/>
                </a:solidFill>
              </a:rPr>
              <a:t>Thus says the Lord </a:t>
            </a:r>
            <a:r>
              <a:rPr lang="en-US" sz="3200" cap="small" dirty="0">
                <a:solidFill>
                  <a:schemeClr val="bg1"/>
                </a:solidFill>
              </a:rPr>
              <a:t>God</a:t>
            </a:r>
            <a:r>
              <a:rPr lang="en-US" sz="3200" dirty="0">
                <a:solidFill>
                  <a:schemeClr val="bg1"/>
                </a:solidFill>
              </a:rPr>
              <a:t> to these bones: Behold, I will cause </a:t>
            </a:r>
            <a:r>
              <a:rPr lang="en-US" sz="3200" u="sng" dirty="0">
                <a:solidFill>
                  <a:schemeClr val="bg1"/>
                </a:solidFill>
              </a:rPr>
              <a:t>breath</a:t>
            </a:r>
            <a:r>
              <a:rPr lang="en-US" sz="3200" dirty="0">
                <a:solidFill>
                  <a:schemeClr val="bg1"/>
                </a:solidFill>
              </a:rPr>
              <a:t> to enter you, and you shall live. </a:t>
            </a:r>
            <a:r>
              <a:rPr lang="en-US" sz="3200" i="1" dirty="0">
                <a:solidFill>
                  <a:schemeClr val="bg1"/>
                </a:solidFill>
              </a:rPr>
              <a:t>																									                Ezekiel 37:1-5</a:t>
            </a:r>
          </a:p>
        </p:txBody>
      </p:sp>
    </p:spTree>
    <p:extLst>
      <p:ext uri="{BB962C8B-B14F-4D97-AF65-F5344CB8AC3E}">
        <p14:creationId xmlns:p14="http://schemas.microsoft.com/office/powerpoint/2010/main" val="391344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F468-8E9C-4C68-9CAB-2663DA4536A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595198C-184F-4ECD-8DE1-CA58548FBC6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5FD78A5-D102-4B3C-831A-4365017B8C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857250"/>
            <a:ext cx="9144000" cy="5143500"/>
          </a:xfrm>
          <a:prstGeom prst="rect">
            <a:avLst/>
          </a:prstGeom>
        </p:spPr>
      </p:pic>
      <p:sp>
        <p:nvSpPr>
          <p:cNvPr id="6" name="TextBox 5">
            <a:extLst>
              <a:ext uri="{FF2B5EF4-FFF2-40B4-BE49-F238E27FC236}">
                <a16:creationId xmlns:a16="http://schemas.microsoft.com/office/drawing/2014/main" id="{103BCAC6-7807-4C83-AF30-E258781A0511}"/>
              </a:ext>
            </a:extLst>
          </p:cNvPr>
          <p:cNvSpPr txBox="1"/>
          <p:nvPr/>
        </p:nvSpPr>
        <p:spPr>
          <a:xfrm>
            <a:off x="290720" y="4275588"/>
            <a:ext cx="3260035" cy="923330"/>
          </a:xfrm>
          <a:prstGeom prst="rect">
            <a:avLst/>
          </a:prstGeom>
          <a:noFill/>
        </p:spPr>
        <p:txBody>
          <a:bodyPr wrap="square" rtlCol="0">
            <a:spAutoFit/>
          </a:bodyPr>
          <a:lstStyle/>
          <a:p>
            <a:r>
              <a:rPr lang="en-US" sz="5400" b="1" dirty="0">
                <a:solidFill>
                  <a:schemeClr val="bg1"/>
                </a:solidFill>
                <a:latin typeface="Bradley Hand ITC" panose="03070402050302030203" pitchFamily="66" charset="0"/>
              </a:rPr>
              <a:t>The</a:t>
            </a:r>
          </a:p>
        </p:txBody>
      </p:sp>
      <p:sp>
        <p:nvSpPr>
          <p:cNvPr id="7" name="TextBox 6">
            <a:extLst>
              <a:ext uri="{FF2B5EF4-FFF2-40B4-BE49-F238E27FC236}">
                <a16:creationId xmlns:a16="http://schemas.microsoft.com/office/drawing/2014/main" id="{2DB2DA14-324C-400C-BC86-F095B97307B6}"/>
              </a:ext>
            </a:extLst>
          </p:cNvPr>
          <p:cNvSpPr txBox="1"/>
          <p:nvPr/>
        </p:nvSpPr>
        <p:spPr>
          <a:xfrm>
            <a:off x="0" y="4829328"/>
            <a:ext cx="3326296" cy="892552"/>
          </a:xfrm>
          <a:prstGeom prst="rect">
            <a:avLst/>
          </a:prstGeom>
          <a:noFill/>
        </p:spPr>
        <p:txBody>
          <a:bodyPr wrap="square" rtlCol="0">
            <a:spAutoFit/>
          </a:bodyPr>
          <a:lstStyle/>
          <a:p>
            <a:r>
              <a:rPr lang="en-US" sz="5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Holy Spirit</a:t>
            </a:r>
          </a:p>
        </p:txBody>
      </p:sp>
      <p:sp>
        <p:nvSpPr>
          <p:cNvPr id="8" name="TextBox 7">
            <a:extLst>
              <a:ext uri="{FF2B5EF4-FFF2-40B4-BE49-F238E27FC236}">
                <a16:creationId xmlns:a16="http://schemas.microsoft.com/office/drawing/2014/main" id="{3EBB1122-1BC9-449F-AED3-793A8C9EBC8C}"/>
              </a:ext>
            </a:extLst>
          </p:cNvPr>
          <p:cNvSpPr txBox="1"/>
          <p:nvPr/>
        </p:nvSpPr>
        <p:spPr>
          <a:xfrm>
            <a:off x="91937" y="5541228"/>
            <a:ext cx="3260035" cy="830997"/>
          </a:xfrm>
          <a:prstGeom prst="rect">
            <a:avLst/>
          </a:prstGeom>
          <a:noFill/>
        </p:spPr>
        <p:txBody>
          <a:bodyPr wrap="square" rtlCol="0">
            <a:spAutoFit/>
          </a:bodyPr>
          <a:lstStyle/>
          <a:p>
            <a:r>
              <a:rPr lang="en-US" sz="4800" b="1" dirty="0">
                <a:solidFill>
                  <a:schemeClr val="bg1"/>
                </a:solidFill>
                <a:latin typeface="Segoe Print" panose="02000600000000000000" pitchFamily="2" charset="0"/>
              </a:rPr>
              <a:t>&amp;</a:t>
            </a:r>
          </a:p>
        </p:txBody>
      </p:sp>
      <p:sp>
        <p:nvSpPr>
          <p:cNvPr id="9" name="TextBox 8">
            <a:extLst>
              <a:ext uri="{FF2B5EF4-FFF2-40B4-BE49-F238E27FC236}">
                <a16:creationId xmlns:a16="http://schemas.microsoft.com/office/drawing/2014/main" id="{D8947397-A8C9-443B-B5C3-FC1426263A3C}"/>
              </a:ext>
            </a:extLst>
          </p:cNvPr>
          <p:cNvSpPr txBox="1"/>
          <p:nvPr/>
        </p:nvSpPr>
        <p:spPr>
          <a:xfrm>
            <a:off x="687457" y="5416755"/>
            <a:ext cx="5329030" cy="1107996"/>
          </a:xfrm>
          <a:prstGeom prst="rect">
            <a:avLst/>
          </a:prstGeom>
          <a:noFill/>
        </p:spPr>
        <p:txBody>
          <a:bodyPr wrap="square" rtlCol="0">
            <a:spAutoFit/>
          </a:bodyPr>
          <a:lstStyle/>
          <a:p>
            <a:r>
              <a:rPr lang="en-US" sz="6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60000" endA="900" endPos="58000" dir="5400000" sy="-100000" algn="bl" rotWithShape="0"/>
                </a:effectLst>
              </a:rPr>
              <a:t>Resurrection</a:t>
            </a:r>
          </a:p>
        </p:txBody>
      </p:sp>
    </p:spTree>
    <p:extLst>
      <p:ext uri="{BB962C8B-B14F-4D97-AF65-F5344CB8AC3E}">
        <p14:creationId xmlns:p14="http://schemas.microsoft.com/office/powerpoint/2010/main" val="364474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5509200"/>
          </a:xfrm>
          <a:prstGeom prst="rect">
            <a:avLst/>
          </a:prstGeom>
          <a:solidFill>
            <a:srgbClr val="000000">
              <a:alpha val="70980"/>
            </a:srgbClr>
          </a:solidFill>
        </p:spPr>
        <p:txBody>
          <a:bodyPr wrap="square">
            <a:spAutoFit/>
          </a:bodyPr>
          <a:lstStyle/>
          <a:p>
            <a:r>
              <a:rPr lang="en-US" sz="3200" b="1" baseline="30000" dirty="0">
                <a:solidFill>
                  <a:schemeClr val="bg1"/>
                </a:solidFill>
              </a:rPr>
              <a:t>6 </a:t>
            </a:r>
            <a:r>
              <a:rPr lang="en-US" sz="3200" dirty="0">
                <a:solidFill>
                  <a:schemeClr val="bg1"/>
                </a:solidFill>
              </a:rPr>
              <a:t>And I will lay sinews upon you, and will cause flesh to come upon you, and cover you with skin, and put </a:t>
            </a:r>
            <a:r>
              <a:rPr lang="en-US" sz="3200" u="sng" dirty="0">
                <a:solidFill>
                  <a:schemeClr val="bg1"/>
                </a:solidFill>
              </a:rPr>
              <a:t>breath</a:t>
            </a:r>
            <a:r>
              <a:rPr lang="en-US" sz="3200" dirty="0">
                <a:solidFill>
                  <a:schemeClr val="bg1"/>
                </a:solidFill>
              </a:rPr>
              <a:t> in you, and you shall live, and you shall know that I am the </a:t>
            </a:r>
            <a:r>
              <a:rPr lang="en-US" sz="3200" cap="small" dirty="0">
                <a:solidFill>
                  <a:schemeClr val="bg1"/>
                </a:solidFill>
              </a:rPr>
              <a:t>Lord</a:t>
            </a:r>
            <a:r>
              <a:rPr lang="en-US" sz="3200" dirty="0">
                <a:solidFill>
                  <a:schemeClr val="bg1"/>
                </a:solidFill>
              </a:rPr>
              <a:t>.”</a:t>
            </a:r>
            <a:r>
              <a:rPr lang="en-US" sz="3200" b="1" baseline="30000" dirty="0">
                <a:solidFill>
                  <a:schemeClr val="bg1"/>
                </a:solidFill>
              </a:rPr>
              <a:t>7 </a:t>
            </a:r>
            <a:r>
              <a:rPr lang="en-US" sz="3200" dirty="0">
                <a:solidFill>
                  <a:schemeClr val="bg1"/>
                </a:solidFill>
              </a:rPr>
              <a:t>So I prophesied as I was commanded. And as I prophesied, there was a sound, and behold, a rattling, and the bones came together, bone to its bone. </a:t>
            </a:r>
            <a:r>
              <a:rPr lang="en-US" sz="3200" b="1" baseline="30000" dirty="0">
                <a:solidFill>
                  <a:schemeClr val="bg1"/>
                </a:solidFill>
              </a:rPr>
              <a:t>8 </a:t>
            </a:r>
            <a:r>
              <a:rPr lang="en-US" sz="3200" dirty="0">
                <a:solidFill>
                  <a:schemeClr val="bg1"/>
                </a:solidFill>
              </a:rPr>
              <a:t>And I looked, and behold, there were sinews on them, and flesh had come upon them, and skin had covered them. But there was no </a:t>
            </a:r>
            <a:r>
              <a:rPr lang="en-US" sz="3200" u="sng" dirty="0">
                <a:solidFill>
                  <a:schemeClr val="bg1"/>
                </a:solidFill>
              </a:rPr>
              <a:t>breath</a:t>
            </a:r>
            <a:r>
              <a:rPr lang="en-US" sz="3200" dirty="0">
                <a:solidFill>
                  <a:schemeClr val="bg1"/>
                </a:solidFill>
              </a:rPr>
              <a:t> in them. </a:t>
            </a:r>
            <a:r>
              <a:rPr lang="en-US" sz="3200" i="1" dirty="0">
                <a:solidFill>
                  <a:schemeClr val="bg1"/>
                </a:solidFill>
              </a:rPr>
              <a:t>																									                Ezekiel 37:6-8</a:t>
            </a:r>
          </a:p>
        </p:txBody>
      </p:sp>
    </p:spTree>
    <p:extLst>
      <p:ext uri="{BB962C8B-B14F-4D97-AF65-F5344CB8AC3E}">
        <p14:creationId xmlns:p14="http://schemas.microsoft.com/office/powerpoint/2010/main" val="386624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6001643"/>
          </a:xfrm>
          <a:prstGeom prst="rect">
            <a:avLst/>
          </a:prstGeom>
          <a:solidFill>
            <a:srgbClr val="000000">
              <a:alpha val="70980"/>
            </a:srgbClr>
          </a:solidFill>
        </p:spPr>
        <p:txBody>
          <a:bodyPr wrap="square">
            <a:spAutoFit/>
          </a:bodyPr>
          <a:lstStyle/>
          <a:p>
            <a:r>
              <a:rPr lang="en-US" sz="3200" b="1" baseline="30000" dirty="0">
                <a:solidFill>
                  <a:schemeClr val="bg1"/>
                </a:solidFill>
              </a:rPr>
              <a:t>9 </a:t>
            </a:r>
            <a:r>
              <a:rPr lang="en-US" sz="3200" dirty="0">
                <a:solidFill>
                  <a:schemeClr val="bg1"/>
                </a:solidFill>
              </a:rPr>
              <a:t>Then he said to me, “Prophesy to the </a:t>
            </a:r>
            <a:r>
              <a:rPr lang="en-US" sz="3200" u="sng" dirty="0">
                <a:solidFill>
                  <a:schemeClr val="bg1"/>
                </a:solidFill>
              </a:rPr>
              <a:t>breath</a:t>
            </a:r>
            <a:r>
              <a:rPr lang="en-US" sz="3200" dirty="0">
                <a:solidFill>
                  <a:schemeClr val="bg1"/>
                </a:solidFill>
              </a:rPr>
              <a:t>; prophesy, son of man, and say to the </a:t>
            </a:r>
            <a:r>
              <a:rPr lang="en-US" sz="3200" u="sng" dirty="0">
                <a:solidFill>
                  <a:schemeClr val="bg1"/>
                </a:solidFill>
              </a:rPr>
              <a:t>breath</a:t>
            </a:r>
            <a:r>
              <a:rPr lang="en-US" sz="3200" dirty="0">
                <a:solidFill>
                  <a:schemeClr val="bg1"/>
                </a:solidFill>
              </a:rPr>
              <a:t>, Thus says the Lord </a:t>
            </a:r>
            <a:r>
              <a:rPr lang="en-US" sz="3200" cap="small" dirty="0">
                <a:solidFill>
                  <a:schemeClr val="bg1"/>
                </a:solidFill>
              </a:rPr>
              <a:t>God</a:t>
            </a:r>
            <a:r>
              <a:rPr lang="en-US" sz="3200" dirty="0">
                <a:solidFill>
                  <a:schemeClr val="bg1"/>
                </a:solidFill>
              </a:rPr>
              <a:t>: Come from the four winds, O </a:t>
            </a:r>
            <a:r>
              <a:rPr lang="en-US" sz="3200" u="sng" dirty="0">
                <a:solidFill>
                  <a:schemeClr val="bg1"/>
                </a:solidFill>
              </a:rPr>
              <a:t>breath</a:t>
            </a:r>
            <a:r>
              <a:rPr lang="en-US" sz="3200" dirty="0">
                <a:solidFill>
                  <a:schemeClr val="bg1"/>
                </a:solidFill>
              </a:rPr>
              <a:t>, and breathe on these slain, that they may live.” </a:t>
            </a:r>
            <a:r>
              <a:rPr lang="en-US" sz="3200" b="1" baseline="30000" dirty="0">
                <a:solidFill>
                  <a:schemeClr val="bg1"/>
                </a:solidFill>
              </a:rPr>
              <a:t>10 </a:t>
            </a:r>
            <a:r>
              <a:rPr lang="en-US" sz="3200" dirty="0">
                <a:solidFill>
                  <a:schemeClr val="bg1"/>
                </a:solidFill>
              </a:rPr>
              <a:t>So I prophesied as he commanded me, and the </a:t>
            </a:r>
            <a:r>
              <a:rPr lang="en-US" sz="3200" u="sng" dirty="0">
                <a:solidFill>
                  <a:schemeClr val="bg1"/>
                </a:solidFill>
              </a:rPr>
              <a:t>breath</a:t>
            </a:r>
            <a:r>
              <a:rPr lang="en-US" sz="3200" dirty="0">
                <a:solidFill>
                  <a:schemeClr val="bg1"/>
                </a:solidFill>
              </a:rPr>
              <a:t> came into them, and they lived and stood on their feet, an exceedingly great army.</a:t>
            </a:r>
          </a:p>
          <a:p>
            <a:r>
              <a:rPr lang="en-US" sz="3200" b="1" baseline="30000" dirty="0">
                <a:solidFill>
                  <a:schemeClr val="bg1"/>
                </a:solidFill>
              </a:rPr>
              <a:t>11 </a:t>
            </a:r>
            <a:r>
              <a:rPr lang="en-US" sz="3200" dirty="0">
                <a:solidFill>
                  <a:schemeClr val="bg1"/>
                </a:solidFill>
              </a:rPr>
              <a:t>Then he said to me, “Son of man, these bones are the whole house of Israel. Behold, they say, ‘Our bones are dried up, and our hope is lost; we are indeed cut off.’</a:t>
            </a:r>
          </a:p>
          <a:p>
            <a:r>
              <a:rPr lang="en-US" sz="3200" i="1" dirty="0">
                <a:solidFill>
                  <a:schemeClr val="bg1"/>
                </a:solidFill>
              </a:rPr>
              <a:t>													    Ezekiel 37:9-11</a:t>
            </a:r>
          </a:p>
        </p:txBody>
      </p:sp>
    </p:spTree>
    <p:extLst>
      <p:ext uri="{BB962C8B-B14F-4D97-AF65-F5344CB8AC3E}">
        <p14:creationId xmlns:p14="http://schemas.microsoft.com/office/powerpoint/2010/main" val="90876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5509200"/>
          </a:xfrm>
          <a:prstGeom prst="rect">
            <a:avLst/>
          </a:prstGeom>
          <a:solidFill>
            <a:srgbClr val="000000">
              <a:alpha val="70980"/>
            </a:srgbClr>
          </a:solidFill>
        </p:spPr>
        <p:txBody>
          <a:bodyPr wrap="square">
            <a:spAutoFit/>
          </a:bodyPr>
          <a:lstStyle/>
          <a:p>
            <a:r>
              <a:rPr lang="en-US" sz="3200" b="1" baseline="30000" dirty="0">
                <a:solidFill>
                  <a:schemeClr val="bg1"/>
                </a:solidFill>
              </a:rPr>
              <a:t>12 </a:t>
            </a:r>
            <a:r>
              <a:rPr lang="en-US" sz="3200" dirty="0">
                <a:solidFill>
                  <a:schemeClr val="bg1"/>
                </a:solidFill>
              </a:rPr>
              <a:t>Therefore prophesy, and say to them, Thus says the Lord </a:t>
            </a:r>
            <a:r>
              <a:rPr lang="en-US" sz="3200" cap="small" dirty="0">
                <a:solidFill>
                  <a:schemeClr val="bg1"/>
                </a:solidFill>
              </a:rPr>
              <a:t>God</a:t>
            </a:r>
            <a:r>
              <a:rPr lang="en-US" sz="3200" dirty="0">
                <a:solidFill>
                  <a:schemeClr val="bg1"/>
                </a:solidFill>
              </a:rPr>
              <a:t>: Behold, I will open your graves and raise you from your graves, O my people. And I will bring you into the land of Israel. </a:t>
            </a:r>
            <a:r>
              <a:rPr lang="en-US" sz="3200" b="1" baseline="30000" dirty="0">
                <a:solidFill>
                  <a:schemeClr val="bg1"/>
                </a:solidFill>
              </a:rPr>
              <a:t>13 </a:t>
            </a:r>
            <a:r>
              <a:rPr lang="en-US" sz="3200" dirty="0">
                <a:solidFill>
                  <a:schemeClr val="bg1"/>
                </a:solidFill>
              </a:rPr>
              <a:t>And you shall know that I am the </a:t>
            </a:r>
            <a:r>
              <a:rPr lang="en-US" sz="3200" cap="small" dirty="0">
                <a:solidFill>
                  <a:schemeClr val="bg1"/>
                </a:solidFill>
              </a:rPr>
              <a:t>Lord</a:t>
            </a:r>
            <a:r>
              <a:rPr lang="en-US" sz="3200" dirty="0">
                <a:solidFill>
                  <a:schemeClr val="bg1"/>
                </a:solidFill>
              </a:rPr>
              <a:t>, when I open your graves, and raise you from your graves, O my people. </a:t>
            </a:r>
            <a:r>
              <a:rPr lang="en-US" sz="3200" b="1" baseline="30000" dirty="0">
                <a:solidFill>
                  <a:schemeClr val="bg1"/>
                </a:solidFill>
              </a:rPr>
              <a:t>14 </a:t>
            </a:r>
            <a:r>
              <a:rPr lang="en-US" sz="3200" dirty="0">
                <a:solidFill>
                  <a:schemeClr val="bg1"/>
                </a:solidFill>
              </a:rPr>
              <a:t>And I will put my </a:t>
            </a:r>
            <a:r>
              <a:rPr lang="en-US" sz="3200" u="sng" dirty="0">
                <a:solidFill>
                  <a:schemeClr val="bg1"/>
                </a:solidFill>
              </a:rPr>
              <a:t>Spirit</a:t>
            </a:r>
            <a:r>
              <a:rPr lang="en-US" sz="3200" dirty="0">
                <a:solidFill>
                  <a:schemeClr val="bg1"/>
                </a:solidFill>
              </a:rPr>
              <a:t> within you, and you shall live, and I will place you in your own land. Then you shall know that I am the </a:t>
            </a:r>
            <a:r>
              <a:rPr lang="en-US" sz="3200" cap="small" dirty="0">
                <a:solidFill>
                  <a:schemeClr val="bg1"/>
                </a:solidFill>
              </a:rPr>
              <a:t>Lord</a:t>
            </a:r>
            <a:r>
              <a:rPr lang="en-US" sz="3200" dirty="0">
                <a:solidFill>
                  <a:schemeClr val="bg1"/>
                </a:solidFill>
              </a:rPr>
              <a:t>; I have spoken, and I will do it, declares the </a:t>
            </a:r>
            <a:r>
              <a:rPr lang="en-US" sz="3200" cap="small" dirty="0">
                <a:solidFill>
                  <a:schemeClr val="bg1"/>
                </a:solidFill>
              </a:rPr>
              <a:t>Lord</a:t>
            </a:r>
            <a:r>
              <a:rPr lang="en-US" sz="3200" dirty="0">
                <a:solidFill>
                  <a:schemeClr val="bg1"/>
                </a:solidFill>
              </a:rPr>
              <a:t>.” </a:t>
            </a:r>
            <a:r>
              <a:rPr lang="en-US" sz="3200" i="1" dirty="0">
                <a:solidFill>
                  <a:schemeClr val="bg1"/>
                </a:solidFill>
              </a:rPr>
              <a:t>													    </a:t>
            </a:r>
          </a:p>
          <a:p>
            <a:r>
              <a:rPr lang="en-US" sz="3200" i="1" dirty="0">
                <a:solidFill>
                  <a:schemeClr val="bg1"/>
                </a:solidFill>
              </a:rPr>
              <a:t>													Ezekiel 37:12-14</a:t>
            </a:r>
          </a:p>
        </p:txBody>
      </p:sp>
    </p:spTree>
    <p:extLst>
      <p:ext uri="{BB962C8B-B14F-4D97-AF65-F5344CB8AC3E}">
        <p14:creationId xmlns:p14="http://schemas.microsoft.com/office/powerpoint/2010/main" val="58803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2123658"/>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p:txBody>
      </p:sp>
    </p:spTree>
    <p:extLst>
      <p:ext uri="{BB962C8B-B14F-4D97-AF65-F5344CB8AC3E}">
        <p14:creationId xmlns:p14="http://schemas.microsoft.com/office/powerpoint/2010/main" val="273860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3139321"/>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a:p>
            <a:r>
              <a:rPr lang="en-US" sz="6600" b="1" dirty="0">
                <a:solidFill>
                  <a:schemeClr val="bg1"/>
                </a:solidFill>
              </a:rPr>
              <a:t>Christ</a:t>
            </a:r>
          </a:p>
        </p:txBody>
      </p:sp>
    </p:spTree>
    <p:extLst>
      <p:ext uri="{BB962C8B-B14F-4D97-AF65-F5344CB8AC3E}">
        <p14:creationId xmlns:p14="http://schemas.microsoft.com/office/powerpoint/2010/main" val="152605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1077218"/>
          </a:xfrm>
          <a:prstGeom prst="rect">
            <a:avLst/>
          </a:prstGeom>
          <a:solidFill>
            <a:srgbClr val="000000">
              <a:alpha val="70980"/>
            </a:srgbClr>
          </a:solidFill>
        </p:spPr>
        <p:txBody>
          <a:bodyPr wrap="square">
            <a:spAutoFit/>
          </a:bodyPr>
          <a:lstStyle/>
          <a:p>
            <a:r>
              <a:rPr lang="en-US" sz="3200" dirty="0">
                <a:solidFill>
                  <a:schemeClr val="bg1"/>
                </a:solidFill>
              </a:rPr>
              <a:t>If the </a:t>
            </a:r>
            <a:r>
              <a:rPr lang="en-US" sz="3200" u="sng" dirty="0">
                <a:solidFill>
                  <a:schemeClr val="bg1"/>
                </a:solidFill>
              </a:rPr>
              <a:t>Spirit</a:t>
            </a:r>
            <a:r>
              <a:rPr lang="en-US" sz="3200" dirty="0">
                <a:solidFill>
                  <a:schemeClr val="bg1"/>
                </a:solidFill>
              </a:rPr>
              <a:t> of him who raised Jesus from the dead… </a:t>
            </a:r>
            <a:r>
              <a:rPr lang="en-US" sz="3200" i="1" dirty="0">
                <a:solidFill>
                  <a:schemeClr val="bg1"/>
                </a:solidFill>
              </a:rPr>
              <a:t>													           Romans 8:11</a:t>
            </a:r>
          </a:p>
        </p:txBody>
      </p:sp>
      <p:sp>
        <p:nvSpPr>
          <p:cNvPr id="5" name="Rectangle 4">
            <a:extLst>
              <a:ext uri="{FF2B5EF4-FFF2-40B4-BE49-F238E27FC236}">
                <a16:creationId xmlns:a16="http://schemas.microsoft.com/office/drawing/2014/main" id="{D898D27D-8C37-4817-BB63-E6F729A8D54E}"/>
              </a:ext>
            </a:extLst>
          </p:cNvPr>
          <p:cNvSpPr/>
          <p:nvPr/>
        </p:nvSpPr>
        <p:spPr>
          <a:xfrm>
            <a:off x="0" y="1077218"/>
            <a:ext cx="9144000" cy="2062103"/>
          </a:xfrm>
          <a:prstGeom prst="rect">
            <a:avLst/>
          </a:prstGeom>
          <a:solidFill>
            <a:srgbClr val="000000">
              <a:alpha val="70980"/>
            </a:srgbClr>
          </a:solidFill>
        </p:spPr>
        <p:txBody>
          <a:bodyPr wrap="square">
            <a:spAutoFit/>
          </a:bodyPr>
          <a:lstStyle/>
          <a:p>
            <a:r>
              <a:rPr lang="en-US" sz="3200" b="1" baseline="30000" dirty="0">
                <a:solidFill>
                  <a:schemeClr val="bg1"/>
                </a:solidFill>
              </a:rPr>
              <a:t> </a:t>
            </a:r>
            <a:r>
              <a:rPr lang="en-US" sz="3200" dirty="0">
                <a:solidFill>
                  <a:schemeClr val="bg1"/>
                </a:solidFill>
              </a:rPr>
              <a:t>and was declared to be the Son of God in power according to the </a:t>
            </a:r>
            <a:r>
              <a:rPr lang="en-US" sz="3200" u="sng" dirty="0">
                <a:solidFill>
                  <a:schemeClr val="bg1"/>
                </a:solidFill>
              </a:rPr>
              <a:t>Spirit</a:t>
            </a:r>
            <a:r>
              <a:rPr lang="en-US" sz="3200" dirty="0">
                <a:solidFill>
                  <a:schemeClr val="bg1"/>
                </a:solidFill>
              </a:rPr>
              <a:t> of holiness by his resurrection from the dead, Jesus Christ our Lord</a:t>
            </a:r>
            <a:r>
              <a:rPr lang="en-US" sz="3200" i="1" dirty="0">
                <a:solidFill>
                  <a:schemeClr val="bg1"/>
                </a:solidFill>
              </a:rPr>
              <a:t>													           					Romans 1:4</a:t>
            </a:r>
          </a:p>
        </p:txBody>
      </p:sp>
    </p:spTree>
    <p:extLst>
      <p:ext uri="{BB962C8B-B14F-4D97-AF65-F5344CB8AC3E}">
        <p14:creationId xmlns:p14="http://schemas.microsoft.com/office/powerpoint/2010/main" val="187241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3139321"/>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a:p>
            <a:r>
              <a:rPr lang="en-US" sz="6600" b="1" dirty="0">
                <a:solidFill>
                  <a:schemeClr val="bg1"/>
                </a:solidFill>
              </a:rPr>
              <a:t>Christ</a:t>
            </a:r>
          </a:p>
        </p:txBody>
      </p:sp>
    </p:spTree>
    <p:extLst>
      <p:ext uri="{BB962C8B-B14F-4D97-AF65-F5344CB8AC3E}">
        <p14:creationId xmlns:p14="http://schemas.microsoft.com/office/powerpoint/2010/main" val="237821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4154984"/>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a:p>
            <a:r>
              <a:rPr lang="en-US" sz="6600" b="1" dirty="0">
                <a:solidFill>
                  <a:schemeClr val="bg1"/>
                </a:solidFill>
              </a:rPr>
              <a:t>Christ</a:t>
            </a:r>
          </a:p>
          <a:p>
            <a:r>
              <a:rPr lang="en-US" sz="6600" b="1" dirty="0">
                <a:solidFill>
                  <a:schemeClr val="bg1"/>
                </a:solidFill>
              </a:rPr>
              <a:t>Me</a:t>
            </a:r>
          </a:p>
        </p:txBody>
      </p:sp>
    </p:spTree>
    <p:extLst>
      <p:ext uri="{BB962C8B-B14F-4D97-AF65-F5344CB8AC3E}">
        <p14:creationId xmlns:p14="http://schemas.microsoft.com/office/powerpoint/2010/main" val="133481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4524315"/>
          </a:xfrm>
          <a:prstGeom prst="rect">
            <a:avLst/>
          </a:prstGeom>
          <a:solidFill>
            <a:srgbClr val="000000">
              <a:alpha val="70980"/>
            </a:srgbClr>
          </a:solidFill>
        </p:spPr>
        <p:txBody>
          <a:bodyPr wrap="square">
            <a:spAutoFit/>
          </a:bodyPr>
          <a:lstStyle/>
          <a:p>
            <a:r>
              <a:rPr lang="en-US" sz="3200" b="1" baseline="30000" dirty="0">
                <a:solidFill>
                  <a:schemeClr val="bg1"/>
                </a:solidFill>
              </a:rPr>
              <a:t>1 </a:t>
            </a:r>
            <a:r>
              <a:rPr lang="en-US" sz="3200" dirty="0">
                <a:solidFill>
                  <a:schemeClr val="bg1"/>
                </a:solidFill>
              </a:rPr>
              <a:t>And </a:t>
            </a:r>
            <a:r>
              <a:rPr lang="en-US" sz="3200" u="sng" dirty="0">
                <a:solidFill>
                  <a:schemeClr val="bg1"/>
                </a:solidFill>
              </a:rPr>
              <a:t>you were dead in the trespasses and sins</a:t>
            </a:r>
            <a:r>
              <a:rPr lang="en-US" sz="3200" dirty="0">
                <a:solidFill>
                  <a:schemeClr val="bg1"/>
                </a:solidFill>
              </a:rPr>
              <a:t> </a:t>
            </a:r>
            <a:r>
              <a:rPr lang="en-US" sz="3200" b="1" baseline="30000" dirty="0">
                <a:solidFill>
                  <a:schemeClr val="bg1"/>
                </a:solidFill>
              </a:rPr>
              <a:t>2 </a:t>
            </a:r>
            <a:r>
              <a:rPr lang="en-US" sz="3200" dirty="0">
                <a:solidFill>
                  <a:schemeClr val="bg1"/>
                </a:solidFill>
              </a:rPr>
              <a:t>in which you once walked, following the course of this world, following the prince of the power of the air, the spirit that is now at work in the sons of disobedience— </a:t>
            </a:r>
            <a:r>
              <a:rPr lang="en-US" sz="3200" b="1" baseline="30000" dirty="0">
                <a:solidFill>
                  <a:schemeClr val="bg1"/>
                </a:solidFill>
              </a:rPr>
              <a:t>3 </a:t>
            </a:r>
            <a:r>
              <a:rPr lang="en-US" sz="3200" dirty="0">
                <a:solidFill>
                  <a:schemeClr val="bg1"/>
                </a:solidFill>
              </a:rPr>
              <a:t>among whom we all once lived in the passions of our flesh, carrying out the desires of the body</a:t>
            </a:r>
            <a:r>
              <a:rPr lang="en-US" sz="3200" baseline="30000" dirty="0">
                <a:solidFill>
                  <a:schemeClr val="bg1"/>
                </a:solidFill>
              </a:rPr>
              <a:t> </a:t>
            </a:r>
            <a:r>
              <a:rPr lang="en-US" sz="3200" dirty="0">
                <a:solidFill>
                  <a:schemeClr val="bg1"/>
                </a:solidFill>
              </a:rPr>
              <a:t> and the mind, and were by nature children of wrath, like the rest of mankind.</a:t>
            </a:r>
            <a:r>
              <a:rPr lang="en-US" sz="3200" i="1" dirty="0">
                <a:solidFill>
                  <a:schemeClr val="bg1"/>
                </a:solidFill>
              </a:rPr>
              <a:t>													           					Ephesians 2:1-3</a:t>
            </a:r>
          </a:p>
        </p:txBody>
      </p:sp>
    </p:spTree>
    <p:extLst>
      <p:ext uri="{BB962C8B-B14F-4D97-AF65-F5344CB8AC3E}">
        <p14:creationId xmlns:p14="http://schemas.microsoft.com/office/powerpoint/2010/main" val="57669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3539430"/>
          </a:xfrm>
          <a:prstGeom prst="rect">
            <a:avLst/>
          </a:prstGeom>
          <a:solidFill>
            <a:srgbClr val="000000">
              <a:alpha val="70980"/>
            </a:srgbClr>
          </a:solidFill>
        </p:spPr>
        <p:txBody>
          <a:bodyPr wrap="square">
            <a:spAutoFit/>
          </a:bodyPr>
          <a:lstStyle/>
          <a:p>
            <a:r>
              <a:rPr lang="en-US" sz="3200" b="1" baseline="30000" dirty="0">
                <a:solidFill>
                  <a:schemeClr val="bg1"/>
                </a:solidFill>
              </a:rPr>
              <a:t>4 </a:t>
            </a:r>
            <a:r>
              <a:rPr lang="en-US" sz="3200" dirty="0">
                <a:solidFill>
                  <a:schemeClr val="bg1"/>
                </a:solidFill>
              </a:rPr>
              <a:t>But God, being rich in mercy, because of the great love with which he loved us, </a:t>
            </a:r>
            <a:r>
              <a:rPr lang="en-US" sz="3200" b="1" baseline="30000" dirty="0">
                <a:solidFill>
                  <a:schemeClr val="bg1"/>
                </a:solidFill>
              </a:rPr>
              <a:t>5 </a:t>
            </a:r>
            <a:r>
              <a:rPr lang="en-US" sz="3200" dirty="0">
                <a:solidFill>
                  <a:schemeClr val="bg1"/>
                </a:solidFill>
              </a:rPr>
              <a:t>even when we were dead in our trespasses, </a:t>
            </a:r>
            <a:r>
              <a:rPr lang="en-US" sz="3200" u="sng" dirty="0">
                <a:solidFill>
                  <a:schemeClr val="bg1"/>
                </a:solidFill>
              </a:rPr>
              <a:t>made us alive together with Christ</a:t>
            </a:r>
            <a:r>
              <a:rPr lang="en-US" sz="3200" dirty="0">
                <a:solidFill>
                  <a:schemeClr val="bg1"/>
                </a:solidFill>
              </a:rPr>
              <a:t>—by grace you have been saved— </a:t>
            </a:r>
            <a:r>
              <a:rPr lang="en-US" sz="3200" b="1" baseline="30000" dirty="0">
                <a:solidFill>
                  <a:schemeClr val="bg1"/>
                </a:solidFill>
              </a:rPr>
              <a:t>6 </a:t>
            </a:r>
            <a:r>
              <a:rPr lang="en-US" sz="3200" dirty="0">
                <a:solidFill>
                  <a:schemeClr val="bg1"/>
                </a:solidFill>
              </a:rPr>
              <a:t>and </a:t>
            </a:r>
            <a:r>
              <a:rPr lang="en-US" sz="3200" u="sng" dirty="0">
                <a:solidFill>
                  <a:schemeClr val="bg1"/>
                </a:solidFill>
              </a:rPr>
              <a:t>raised</a:t>
            </a:r>
            <a:r>
              <a:rPr lang="en-US" sz="3200" dirty="0">
                <a:solidFill>
                  <a:schemeClr val="bg1"/>
                </a:solidFill>
              </a:rPr>
              <a:t> us up with him and seated us with him in the heavenly places in Christ Jesus </a:t>
            </a:r>
            <a:r>
              <a:rPr lang="en-US" sz="3200" i="1" dirty="0">
                <a:solidFill>
                  <a:schemeClr val="bg1"/>
                </a:solidFill>
              </a:rPr>
              <a:t>													           						Ephesians 2:4-6</a:t>
            </a:r>
          </a:p>
        </p:txBody>
      </p:sp>
    </p:spTree>
    <p:extLst>
      <p:ext uri="{BB962C8B-B14F-4D97-AF65-F5344CB8AC3E}">
        <p14:creationId xmlns:p14="http://schemas.microsoft.com/office/powerpoint/2010/main" val="100521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0CD1D44B-D118-4952-8E75-D09787570D1C}"/>
              </a:ext>
            </a:extLst>
          </p:cNvPr>
          <p:cNvSpPr txBox="1"/>
          <p:nvPr/>
        </p:nvSpPr>
        <p:spPr>
          <a:xfrm>
            <a:off x="0" y="0"/>
            <a:ext cx="3154017" cy="646331"/>
          </a:xfrm>
          <a:prstGeom prst="rect">
            <a:avLst/>
          </a:prstGeom>
          <a:noFill/>
        </p:spPr>
        <p:txBody>
          <a:bodyPr wrap="square" rtlCol="0">
            <a:spAutoFit/>
          </a:bodyPr>
          <a:lstStyle/>
          <a:p>
            <a:r>
              <a:rPr lang="en-US" sz="3600" dirty="0">
                <a:solidFill>
                  <a:schemeClr val="bg1"/>
                </a:solidFill>
                <a:effectLst>
                  <a:glow rad="228600">
                    <a:schemeClr val="tx1">
                      <a:alpha val="40000"/>
                    </a:schemeClr>
                  </a:glow>
                </a:effectLst>
              </a:rPr>
              <a:t>Hebrew-</a:t>
            </a:r>
            <a:r>
              <a:rPr lang="en-US" sz="3600" dirty="0" err="1">
                <a:solidFill>
                  <a:schemeClr val="bg1"/>
                </a:solidFill>
                <a:effectLst>
                  <a:glow rad="228600">
                    <a:schemeClr val="tx1">
                      <a:alpha val="40000"/>
                    </a:schemeClr>
                  </a:glow>
                </a:effectLst>
              </a:rPr>
              <a:t>ruach</a:t>
            </a:r>
            <a:endParaRPr lang="en-US" sz="3600" dirty="0">
              <a:solidFill>
                <a:schemeClr val="bg1"/>
              </a:solidFill>
              <a:effectLst>
                <a:glow rad="228600">
                  <a:schemeClr val="tx1">
                    <a:alpha val="40000"/>
                  </a:schemeClr>
                </a:glow>
              </a:effectLst>
            </a:endParaRPr>
          </a:p>
        </p:txBody>
      </p:sp>
      <p:sp>
        <p:nvSpPr>
          <p:cNvPr id="5" name="TextBox 4">
            <a:extLst>
              <a:ext uri="{FF2B5EF4-FFF2-40B4-BE49-F238E27FC236}">
                <a16:creationId xmlns:a16="http://schemas.microsoft.com/office/drawing/2014/main" id="{2FC7EA09-3D1C-4C59-8A55-816730012437}"/>
              </a:ext>
            </a:extLst>
          </p:cNvPr>
          <p:cNvSpPr txBox="1"/>
          <p:nvPr/>
        </p:nvSpPr>
        <p:spPr>
          <a:xfrm>
            <a:off x="0" y="553566"/>
            <a:ext cx="3154017" cy="646331"/>
          </a:xfrm>
          <a:prstGeom prst="rect">
            <a:avLst/>
          </a:prstGeom>
          <a:noFill/>
        </p:spPr>
        <p:txBody>
          <a:bodyPr wrap="square" rtlCol="0">
            <a:spAutoFit/>
          </a:bodyPr>
          <a:lstStyle/>
          <a:p>
            <a:r>
              <a:rPr lang="en-US" sz="3600" dirty="0">
                <a:solidFill>
                  <a:schemeClr val="bg1"/>
                </a:solidFill>
                <a:effectLst>
                  <a:glow rad="228600">
                    <a:schemeClr val="tx1">
                      <a:alpha val="40000"/>
                    </a:schemeClr>
                  </a:glow>
                </a:effectLst>
              </a:rPr>
              <a:t>Greek-pneuma</a:t>
            </a:r>
          </a:p>
        </p:txBody>
      </p:sp>
      <p:sp>
        <p:nvSpPr>
          <p:cNvPr id="6" name="TextBox 5">
            <a:extLst>
              <a:ext uri="{FF2B5EF4-FFF2-40B4-BE49-F238E27FC236}">
                <a16:creationId xmlns:a16="http://schemas.microsoft.com/office/drawing/2014/main" id="{035FF04B-11EA-4DF5-9F4E-563EB084B949}"/>
              </a:ext>
            </a:extLst>
          </p:cNvPr>
          <p:cNvSpPr txBox="1"/>
          <p:nvPr/>
        </p:nvSpPr>
        <p:spPr>
          <a:xfrm>
            <a:off x="0" y="1199887"/>
            <a:ext cx="9144000" cy="707886"/>
          </a:xfrm>
          <a:prstGeom prst="rect">
            <a:avLst/>
          </a:prstGeom>
          <a:solidFill>
            <a:srgbClr val="000000">
              <a:alpha val="60000"/>
            </a:srgbClr>
          </a:solidFill>
        </p:spPr>
        <p:txBody>
          <a:bodyPr wrap="square" rtlCol="0">
            <a:spAutoFit/>
          </a:bodyPr>
          <a:lstStyle/>
          <a:p>
            <a:pPr algn="ctr"/>
            <a:r>
              <a:rPr lang="en-US" sz="4000" b="1" dirty="0">
                <a:solidFill>
                  <a:schemeClr val="bg1"/>
                </a:solidFill>
              </a:rPr>
              <a:t>breath or wind</a:t>
            </a:r>
          </a:p>
        </p:txBody>
      </p:sp>
      <p:sp>
        <p:nvSpPr>
          <p:cNvPr id="7" name="TextBox 6">
            <a:extLst>
              <a:ext uri="{FF2B5EF4-FFF2-40B4-BE49-F238E27FC236}">
                <a16:creationId xmlns:a16="http://schemas.microsoft.com/office/drawing/2014/main" id="{B660919D-F4A3-45F4-B580-65F513293560}"/>
              </a:ext>
            </a:extLst>
          </p:cNvPr>
          <p:cNvSpPr txBox="1"/>
          <p:nvPr/>
        </p:nvSpPr>
        <p:spPr>
          <a:xfrm>
            <a:off x="0" y="1846218"/>
            <a:ext cx="9144000" cy="707886"/>
          </a:xfrm>
          <a:prstGeom prst="rect">
            <a:avLst/>
          </a:prstGeom>
          <a:solidFill>
            <a:srgbClr val="000000">
              <a:alpha val="60000"/>
            </a:srgbClr>
          </a:solidFill>
        </p:spPr>
        <p:txBody>
          <a:bodyPr wrap="square" rtlCol="0">
            <a:spAutoFit/>
          </a:bodyPr>
          <a:lstStyle/>
          <a:p>
            <a:pPr algn="ctr"/>
            <a:r>
              <a:rPr lang="en-US" sz="4000" i="1" dirty="0">
                <a:solidFill>
                  <a:schemeClr val="bg1"/>
                </a:solidFill>
              </a:rPr>
              <a:t>activity, movement, vitality</a:t>
            </a:r>
          </a:p>
        </p:txBody>
      </p:sp>
    </p:spTree>
    <p:extLst>
      <p:ext uri="{BB962C8B-B14F-4D97-AF65-F5344CB8AC3E}">
        <p14:creationId xmlns:p14="http://schemas.microsoft.com/office/powerpoint/2010/main" val="231031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5016758"/>
          </a:xfrm>
          <a:prstGeom prst="rect">
            <a:avLst/>
          </a:prstGeom>
          <a:solidFill>
            <a:srgbClr val="000000">
              <a:alpha val="70980"/>
            </a:srgbClr>
          </a:solidFill>
        </p:spPr>
        <p:txBody>
          <a:bodyPr wrap="square">
            <a:spAutoFit/>
          </a:bodyPr>
          <a:lstStyle/>
          <a:p>
            <a:r>
              <a:rPr lang="en-US" sz="3200" b="1" baseline="30000" dirty="0">
                <a:solidFill>
                  <a:schemeClr val="bg1"/>
                </a:solidFill>
              </a:rPr>
              <a:t>9 </a:t>
            </a:r>
            <a:r>
              <a:rPr lang="en-US" sz="3200" dirty="0">
                <a:solidFill>
                  <a:schemeClr val="bg1"/>
                </a:solidFill>
              </a:rPr>
              <a:t>You, however, are not in the flesh but in the Spirit, if in fact the Spirit of God dwells in you. Anyone who does not have the Spirit of Christ does not belong to him. </a:t>
            </a:r>
            <a:r>
              <a:rPr lang="en-US" sz="3200" b="1" baseline="30000" dirty="0">
                <a:solidFill>
                  <a:schemeClr val="bg1"/>
                </a:solidFill>
              </a:rPr>
              <a:t>10 </a:t>
            </a:r>
            <a:r>
              <a:rPr lang="en-US" sz="3200" dirty="0">
                <a:solidFill>
                  <a:schemeClr val="bg1"/>
                </a:solidFill>
              </a:rPr>
              <a:t>But if Christ is in you, although the body is dead because of sin, the Spirit is life because of righteousness. </a:t>
            </a:r>
            <a:r>
              <a:rPr lang="en-US" sz="3200" b="1" baseline="30000" dirty="0">
                <a:solidFill>
                  <a:schemeClr val="bg1"/>
                </a:solidFill>
              </a:rPr>
              <a:t>11 </a:t>
            </a:r>
            <a:r>
              <a:rPr lang="en-US" sz="3200" dirty="0">
                <a:solidFill>
                  <a:schemeClr val="bg1"/>
                </a:solidFill>
              </a:rPr>
              <a:t>If the Spirit of him who raised Jesus from the dead dwells in you, he who raised Christ Jesus from the dead will also give life to your mortal bodies through his Spirit who dwells in you. </a:t>
            </a:r>
            <a:r>
              <a:rPr lang="en-US" sz="3200" i="1" dirty="0">
                <a:solidFill>
                  <a:schemeClr val="bg1"/>
                </a:solidFill>
              </a:rPr>
              <a:t>													           		Romans 8:9-11</a:t>
            </a:r>
          </a:p>
        </p:txBody>
      </p:sp>
    </p:spTree>
    <p:extLst>
      <p:ext uri="{BB962C8B-B14F-4D97-AF65-F5344CB8AC3E}">
        <p14:creationId xmlns:p14="http://schemas.microsoft.com/office/powerpoint/2010/main" val="29487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5509200"/>
          </a:xfrm>
          <a:prstGeom prst="rect">
            <a:avLst/>
          </a:prstGeom>
          <a:solidFill>
            <a:srgbClr val="000000">
              <a:alpha val="70980"/>
            </a:srgbClr>
          </a:solidFill>
        </p:spPr>
        <p:txBody>
          <a:bodyPr wrap="square">
            <a:spAutoFit/>
          </a:bodyPr>
          <a:lstStyle/>
          <a:p>
            <a:r>
              <a:rPr lang="en-US" sz="3200" b="1" baseline="30000" dirty="0">
                <a:solidFill>
                  <a:schemeClr val="bg1"/>
                </a:solidFill>
              </a:rPr>
              <a:t>3 </a:t>
            </a:r>
            <a:r>
              <a:rPr lang="en-US" sz="3200" dirty="0">
                <a:solidFill>
                  <a:schemeClr val="bg1"/>
                </a:solidFill>
              </a:rPr>
              <a:t>Do you not know that all of us who have been baptized into Christ Jesus were baptized into his death? </a:t>
            </a:r>
            <a:r>
              <a:rPr lang="en-US" sz="3200" b="1" baseline="30000" dirty="0">
                <a:solidFill>
                  <a:schemeClr val="bg1"/>
                </a:solidFill>
              </a:rPr>
              <a:t>4 </a:t>
            </a:r>
            <a:r>
              <a:rPr lang="en-US" sz="3200" dirty="0">
                <a:solidFill>
                  <a:schemeClr val="bg1"/>
                </a:solidFill>
              </a:rPr>
              <a:t>We were buried therefore with him by baptism into death, in order that, just as Christ was raised from the dead by the glory of the Father, we too might walk in newness of life. </a:t>
            </a:r>
            <a:r>
              <a:rPr lang="en-US" sz="3200" b="1" baseline="30000" dirty="0">
                <a:solidFill>
                  <a:schemeClr val="bg1"/>
                </a:solidFill>
              </a:rPr>
              <a:t>5 </a:t>
            </a:r>
            <a:r>
              <a:rPr lang="en-US" sz="3200" dirty="0">
                <a:solidFill>
                  <a:schemeClr val="bg1"/>
                </a:solidFill>
              </a:rPr>
              <a:t>For if we have been united with him in a death like his, we shall certainly be united with him in a resurrection like his. …</a:t>
            </a:r>
            <a:r>
              <a:rPr lang="en-US" sz="3200" b="1" baseline="30000" dirty="0">
                <a:solidFill>
                  <a:schemeClr val="bg1"/>
                </a:solidFill>
              </a:rPr>
              <a:t> 8</a:t>
            </a:r>
            <a:r>
              <a:rPr lang="en-US" sz="3200" baseline="30000" dirty="0">
                <a:solidFill>
                  <a:schemeClr val="bg1"/>
                </a:solidFill>
              </a:rPr>
              <a:t> </a:t>
            </a:r>
            <a:r>
              <a:rPr lang="en-US" sz="3200" dirty="0">
                <a:solidFill>
                  <a:schemeClr val="bg1"/>
                </a:solidFill>
              </a:rPr>
              <a:t>Now if we have died with Christ, we believe that we will also live with him.</a:t>
            </a:r>
          </a:p>
          <a:p>
            <a:r>
              <a:rPr lang="en-US" sz="3200" i="1" dirty="0">
                <a:solidFill>
                  <a:schemeClr val="bg1"/>
                </a:solidFill>
              </a:rPr>
              <a:t>													   Romans 6:3-5, 8</a:t>
            </a:r>
          </a:p>
        </p:txBody>
      </p:sp>
    </p:spTree>
    <p:extLst>
      <p:ext uri="{BB962C8B-B14F-4D97-AF65-F5344CB8AC3E}">
        <p14:creationId xmlns:p14="http://schemas.microsoft.com/office/powerpoint/2010/main" val="27911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EE74D92A-DA68-415B-8D60-A6911A0663B3}"/>
              </a:ext>
            </a:extLst>
          </p:cNvPr>
          <p:cNvSpPr txBox="1"/>
          <p:nvPr/>
        </p:nvSpPr>
        <p:spPr>
          <a:xfrm>
            <a:off x="-20" y="565"/>
            <a:ext cx="9144000" cy="4154984"/>
          </a:xfrm>
          <a:prstGeom prst="rect">
            <a:avLst/>
          </a:prstGeom>
          <a:solidFill>
            <a:srgbClr val="000000">
              <a:alpha val="60000"/>
            </a:srgbClr>
          </a:solidFill>
        </p:spPr>
        <p:txBody>
          <a:bodyPr wrap="square" rtlCol="0">
            <a:spAutoFit/>
          </a:bodyPr>
          <a:lstStyle/>
          <a:p>
            <a:r>
              <a:rPr lang="en-US" sz="6600" b="1" dirty="0">
                <a:solidFill>
                  <a:schemeClr val="bg1"/>
                </a:solidFill>
              </a:rPr>
              <a:t>Adam</a:t>
            </a:r>
          </a:p>
          <a:p>
            <a:r>
              <a:rPr lang="en-US" sz="6600" b="1" dirty="0">
                <a:solidFill>
                  <a:schemeClr val="bg1"/>
                </a:solidFill>
              </a:rPr>
              <a:t>Israel</a:t>
            </a:r>
          </a:p>
          <a:p>
            <a:r>
              <a:rPr lang="en-US" sz="6600" b="1" dirty="0">
                <a:solidFill>
                  <a:schemeClr val="bg1"/>
                </a:solidFill>
              </a:rPr>
              <a:t>Christ</a:t>
            </a:r>
          </a:p>
          <a:p>
            <a:r>
              <a:rPr lang="en-US" sz="6600" b="1" dirty="0">
                <a:solidFill>
                  <a:schemeClr val="bg1"/>
                </a:solidFill>
              </a:rPr>
              <a:t>Me</a:t>
            </a:r>
          </a:p>
        </p:txBody>
      </p:sp>
    </p:spTree>
    <p:extLst>
      <p:ext uri="{BB962C8B-B14F-4D97-AF65-F5344CB8AC3E}">
        <p14:creationId xmlns:p14="http://schemas.microsoft.com/office/powerpoint/2010/main" val="137540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6" name="TextBox 5">
            <a:extLst>
              <a:ext uri="{FF2B5EF4-FFF2-40B4-BE49-F238E27FC236}">
                <a16:creationId xmlns:a16="http://schemas.microsoft.com/office/drawing/2014/main" id="{035FF04B-11EA-4DF5-9F4E-563EB084B949}"/>
              </a:ext>
            </a:extLst>
          </p:cNvPr>
          <p:cNvSpPr txBox="1"/>
          <p:nvPr/>
        </p:nvSpPr>
        <p:spPr>
          <a:xfrm>
            <a:off x="-20" y="802322"/>
            <a:ext cx="9144000" cy="1107996"/>
          </a:xfrm>
          <a:prstGeom prst="rect">
            <a:avLst/>
          </a:prstGeom>
          <a:solidFill>
            <a:srgbClr val="000000">
              <a:alpha val="60000"/>
            </a:srgbClr>
          </a:solidFill>
        </p:spPr>
        <p:txBody>
          <a:bodyPr wrap="square" rtlCol="0">
            <a:spAutoFit/>
          </a:bodyPr>
          <a:lstStyle/>
          <a:p>
            <a:pPr algn="ctr"/>
            <a:r>
              <a:rPr lang="en-US" sz="6600" b="1" dirty="0">
                <a:solidFill>
                  <a:schemeClr val="bg1"/>
                </a:solidFill>
              </a:rPr>
              <a:t>SPIRIT=LIFE</a:t>
            </a:r>
          </a:p>
        </p:txBody>
      </p:sp>
    </p:spTree>
    <p:extLst>
      <p:ext uri="{BB962C8B-B14F-4D97-AF65-F5344CB8AC3E}">
        <p14:creationId xmlns:p14="http://schemas.microsoft.com/office/powerpoint/2010/main" val="133510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6" name="TextBox 5">
            <a:extLst>
              <a:ext uri="{FF2B5EF4-FFF2-40B4-BE49-F238E27FC236}">
                <a16:creationId xmlns:a16="http://schemas.microsoft.com/office/drawing/2014/main" id="{035FF04B-11EA-4DF5-9F4E-563EB084B949}"/>
              </a:ext>
            </a:extLst>
          </p:cNvPr>
          <p:cNvSpPr txBox="1"/>
          <p:nvPr/>
        </p:nvSpPr>
        <p:spPr>
          <a:xfrm>
            <a:off x="-20" y="802322"/>
            <a:ext cx="9144000" cy="1107996"/>
          </a:xfrm>
          <a:prstGeom prst="rect">
            <a:avLst/>
          </a:prstGeom>
          <a:solidFill>
            <a:srgbClr val="000000">
              <a:alpha val="60000"/>
            </a:srgbClr>
          </a:solidFill>
        </p:spPr>
        <p:txBody>
          <a:bodyPr wrap="square" rtlCol="0">
            <a:spAutoFit/>
          </a:bodyPr>
          <a:lstStyle/>
          <a:p>
            <a:pPr algn="ctr"/>
            <a:r>
              <a:rPr lang="en-US" sz="6600" b="1" dirty="0">
                <a:solidFill>
                  <a:schemeClr val="bg1"/>
                </a:solidFill>
              </a:rPr>
              <a:t>We have a spirit.</a:t>
            </a:r>
          </a:p>
        </p:txBody>
      </p:sp>
    </p:spTree>
    <p:extLst>
      <p:ext uri="{BB962C8B-B14F-4D97-AF65-F5344CB8AC3E}">
        <p14:creationId xmlns:p14="http://schemas.microsoft.com/office/powerpoint/2010/main" val="45547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2" name="Rectangle 1">
            <a:extLst>
              <a:ext uri="{FF2B5EF4-FFF2-40B4-BE49-F238E27FC236}">
                <a16:creationId xmlns:a16="http://schemas.microsoft.com/office/drawing/2014/main" id="{588AD8B4-0EBA-4CC0-AC5A-36B7182F6E5E}"/>
              </a:ext>
            </a:extLst>
          </p:cNvPr>
          <p:cNvSpPr/>
          <p:nvPr/>
        </p:nvSpPr>
        <p:spPr>
          <a:xfrm>
            <a:off x="0" y="0"/>
            <a:ext cx="9144000" cy="1077218"/>
          </a:xfrm>
          <a:prstGeom prst="rect">
            <a:avLst/>
          </a:prstGeom>
          <a:solidFill>
            <a:srgbClr val="000000">
              <a:alpha val="70980"/>
            </a:srgbClr>
          </a:solidFill>
        </p:spPr>
        <p:txBody>
          <a:bodyPr wrap="square">
            <a:spAutoFit/>
          </a:bodyPr>
          <a:lstStyle/>
          <a:p>
            <a:r>
              <a:rPr lang="en-US" sz="3200" dirty="0">
                <a:solidFill>
                  <a:schemeClr val="bg1"/>
                </a:solidFill>
              </a:rPr>
              <a:t>And Jesus cried out again with a loud voice and yielded up his </a:t>
            </a:r>
            <a:r>
              <a:rPr lang="en-US" sz="3200" u="sng" dirty="0">
                <a:solidFill>
                  <a:schemeClr val="bg1"/>
                </a:solidFill>
              </a:rPr>
              <a:t>spirit</a:t>
            </a:r>
            <a:r>
              <a:rPr lang="en-US" sz="3200" dirty="0">
                <a:solidFill>
                  <a:schemeClr val="bg1"/>
                </a:solidFill>
              </a:rPr>
              <a:t>. </a:t>
            </a:r>
            <a:r>
              <a:rPr lang="en-US" sz="3200" i="1" dirty="0">
                <a:solidFill>
                  <a:schemeClr val="bg1"/>
                </a:solidFill>
              </a:rPr>
              <a:t>Matthew 27:50</a:t>
            </a:r>
          </a:p>
        </p:txBody>
      </p:sp>
      <p:sp>
        <p:nvSpPr>
          <p:cNvPr id="5" name="Rectangle 4">
            <a:extLst>
              <a:ext uri="{FF2B5EF4-FFF2-40B4-BE49-F238E27FC236}">
                <a16:creationId xmlns:a16="http://schemas.microsoft.com/office/drawing/2014/main" id="{ABB2EDB6-347C-4D20-AB6D-317C4B0D88C2}"/>
              </a:ext>
            </a:extLst>
          </p:cNvPr>
          <p:cNvSpPr/>
          <p:nvPr/>
        </p:nvSpPr>
        <p:spPr>
          <a:xfrm>
            <a:off x="0" y="1343814"/>
            <a:ext cx="9144000" cy="1569660"/>
          </a:xfrm>
          <a:prstGeom prst="rect">
            <a:avLst/>
          </a:prstGeom>
          <a:solidFill>
            <a:srgbClr val="000000">
              <a:alpha val="70980"/>
            </a:srgbClr>
          </a:solidFill>
        </p:spPr>
        <p:txBody>
          <a:bodyPr wrap="square">
            <a:spAutoFit/>
          </a:bodyPr>
          <a:lstStyle/>
          <a:p>
            <a:r>
              <a:rPr lang="en-US" sz="3200" dirty="0">
                <a:solidFill>
                  <a:schemeClr val="bg1"/>
                </a:solidFill>
              </a:rPr>
              <a:t>When Jesus had received the sour wine, he said,        “It is finished,” and he bowed his head and gave up his </a:t>
            </a:r>
            <a:r>
              <a:rPr lang="en-US" sz="3200" u="sng" dirty="0">
                <a:solidFill>
                  <a:schemeClr val="bg1"/>
                </a:solidFill>
              </a:rPr>
              <a:t>spirit</a:t>
            </a:r>
            <a:r>
              <a:rPr lang="en-US" sz="3200" dirty="0">
                <a:solidFill>
                  <a:schemeClr val="bg1"/>
                </a:solidFill>
              </a:rPr>
              <a:t>. </a:t>
            </a:r>
            <a:r>
              <a:rPr lang="en-US" sz="3200" i="1" dirty="0">
                <a:solidFill>
                  <a:schemeClr val="bg1"/>
                </a:solidFill>
              </a:rPr>
              <a:t>John 19:30</a:t>
            </a:r>
          </a:p>
        </p:txBody>
      </p:sp>
      <p:sp>
        <p:nvSpPr>
          <p:cNvPr id="7" name="Rectangle 6">
            <a:extLst>
              <a:ext uri="{FF2B5EF4-FFF2-40B4-BE49-F238E27FC236}">
                <a16:creationId xmlns:a16="http://schemas.microsoft.com/office/drawing/2014/main" id="{F66EC9B2-5DBA-440B-B10F-2CC35BFE74A5}"/>
              </a:ext>
            </a:extLst>
          </p:cNvPr>
          <p:cNvSpPr/>
          <p:nvPr/>
        </p:nvSpPr>
        <p:spPr>
          <a:xfrm>
            <a:off x="0" y="3240317"/>
            <a:ext cx="9144000" cy="1077218"/>
          </a:xfrm>
          <a:prstGeom prst="rect">
            <a:avLst/>
          </a:prstGeom>
          <a:solidFill>
            <a:srgbClr val="000000">
              <a:alpha val="70980"/>
            </a:srgbClr>
          </a:solidFill>
        </p:spPr>
        <p:txBody>
          <a:bodyPr wrap="square">
            <a:spAutoFit/>
          </a:bodyPr>
          <a:lstStyle/>
          <a:p>
            <a:r>
              <a:rPr lang="en-US" sz="3200" dirty="0">
                <a:solidFill>
                  <a:schemeClr val="bg1"/>
                </a:solidFill>
              </a:rPr>
              <a:t>And as they were stoning Stephen, he called out, “Lord Jesus, receive my </a:t>
            </a:r>
            <a:r>
              <a:rPr lang="en-US" sz="3200" u="sng" dirty="0">
                <a:solidFill>
                  <a:schemeClr val="bg1"/>
                </a:solidFill>
              </a:rPr>
              <a:t>spirit</a:t>
            </a:r>
            <a:r>
              <a:rPr lang="en-US" sz="3200" dirty="0">
                <a:solidFill>
                  <a:schemeClr val="bg1"/>
                </a:solidFill>
              </a:rPr>
              <a:t>.” </a:t>
            </a:r>
            <a:r>
              <a:rPr lang="en-US" sz="3200" i="1" dirty="0">
                <a:solidFill>
                  <a:schemeClr val="bg1"/>
                </a:solidFill>
              </a:rPr>
              <a:t>Acts 7:59</a:t>
            </a:r>
          </a:p>
        </p:txBody>
      </p:sp>
      <p:sp>
        <p:nvSpPr>
          <p:cNvPr id="8" name="Rectangle 7">
            <a:extLst>
              <a:ext uri="{FF2B5EF4-FFF2-40B4-BE49-F238E27FC236}">
                <a16:creationId xmlns:a16="http://schemas.microsoft.com/office/drawing/2014/main" id="{C3C50AF1-96C5-4268-97B1-850A7109933F}"/>
              </a:ext>
            </a:extLst>
          </p:cNvPr>
          <p:cNvSpPr/>
          <p:nvPr/>
        </p:nvSpPr>
        <p:spPr>
          <a:xfrm>
            <a:off x="-20" y="4610073"/>
            <a:ext cx="9144000" cy="2062103"/>
          </a:xfrm>
          <a:prstGeom prst="rect">
            <a:avLst/>
          </a:prstGeom>
          <a:solidFill>
            <a:srgbClr val="000000">
              <a:alpha val="70980"/>
            </a:srgbClr>
          </a:solidFill>
        </p:spPr>
        <p:txBody>
          <a:bodyPr wrap="square">
            <a:spAutoFit/>
          </a:bodyPr>
          <a:lstStyle/>
          <a:p>
            <a:r>
              <a:rPr lang="en-US" sz="3200" dirty="0">
                <a:solidFill>
                  <a:schemeClr val="bg1"/>
                </a:solidFill>
              </a:rPr>
              <a:t>But taking her by the hand he called, saying, “Child, arise.”</a:t>
            </a:r>
            <a:r>
              <a:rPr lang="en-US" sz="3200" b="1" baseline="30000" dirty="0">
                <a:solidFill>
                  <a:schemeClr val="bg1"/>
                </a:solidFill>
              </a:rPr>
              <a:t> </a:t>
            </a:r>
            <a:r>
              <a:rPr lang="en-US" sz="3200" dirty="0">
                <a:solidFill>
                  <a:schemeClr val="bg1"/>
                </a:solidFill>
              </a:rPr>
              <a:t>And </a:t>
            </a:r>
            <a:r>
              <a:rPr lang="en-US" sz="3200" u="sng" dirty="0">
                <a:solidFill>
                  <a:schemeClr val="bg1"/>
                </a:solidFill>
              </a:rPr>
              <a:t>her spirit returned</a:t>
            </a:r>
            <a:r>
              <a:rPr lang="en-US" sz="3200" dirty="0">
                <a:solidFill>
                  <a:schemeClr val="bg1"/>
                </a:solidFill>
              </a:rPr>
              <a:t>, and she got up at once. And he directed that something should be given her to eat. </a:t>
            </a:r>
            <a:r>
              <a:rPr lang="en-US" sz="3200" i="1" dirty="0">
                <a:solidFill>
                  <a:schemeClr val="bg1"/>
                </a:solidFill>
              </a:rPr>
              <a:t>Luke 8:54-55</a:t>
            </a:r>
          </a:p>
        </p:txBody>
      </p:sp>
    </p:spTree>
    <p:extLst>
      <p:ext uri="{BB962C8B-B14F-4D97-AF65-F5344CB8AC3E}">
        <p14:creationId xmlns:p14="http://schemas.microsoft.com/office/powerpoint/2010/main" val="25759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6" name="TextBox 5">
            <a:extLst>
              <a:ext uri="{FF2B5EF4-FFF2-40B4-BE49-F238E27FC236}">
                <a16:creationId xmlns:a16="http://schemas.microsoft.com/office/drawing/2014/main" id="{035FF04B-11EA-4DF5-9F4E-563EB084B949}"/>
              </a:ext>
            </a:extLst>
          </p:cNvPr>
          <p:cNvSpPr txBox="1"/>
          <p:nvPr/>
        </p:nvSpPr>
        <p:spPr>
          <a:xfrm>
            <a:off x="-20" y="802322"/>
            <a:ext cx="9144000" cy="2123658"/>
          </a:xfrm>
          <a:prstGeom prst="rect">
            <a:avLst/>
          </a:prstGeom>
          <a:solidFill>
            <a:srgbClr val="000000">
              <a:alpha val="60000"/>
            </a:srgbClr>
          </a:solidFill>
        </p:spPr>
        <p:txBody>
          <a:bodyPr wrap="square" rtlCol="0">
            <a:spAutoFit/>
          </a:bodyPr>
          <a:lstStyle/>
          <a:p>
            <a:pPr algn="ctr"/>
            <a:r>
              <a:rPr lang="en-US" sz="6600" b="1" dirty="0">
                <a:solidFill>
                  <a:schemeClr val="bg1"/>
                </a:solidFill>
              </a:rPr>
              <a:t>God has a Spirit which creates and sustains.</a:t>
            </a:r>
          </a:p>
        </p:txBody>
      </p:sp>
    </p:spTree>
    <p:extLst>
      <p:ext uri="{BB962C8B-B14F-4D97-AF65-F5344CB8AC3E}">
        <p14:creationId xmlns:p14="http://schemas.microsoft.com/office/powerpoint/2010/main" val="4221002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1569660"/>
          </a:xfrm>
          <a:prstGeom prst="rect">
            <a:avLst/>
          </a:prstGeom>
          <a:solidFill>
            <a:srgbClr val="000000">
              <a:alpha val="70980"/>
            </a:srgbClr>
          </a:solidFill>
        </p:spPr>
        <p:txBody>
          <a:bodyPr wrap="square">
            <a:spAutoFit/>
          </a:bodyPr>
          <a:lstStyle/>
          <a:p>
            <a:r>
              <a:rPr lang="en-US" sz="3200" dirty="0">
                <a:solidFill>
                  <a:schemeClr val="bg1"/>
                </a:solidFill>
              </a:rPr>
              <a:t>The earth was without form and void, and darkness was over the face of the deep. And the </a:t>
            </a:r>
            <a:r>
              <a:rPr lang="en-US" sz="3200" u="sng" dirty="0">
                <a:solidFill>
                  <a:schemeClr val="bg1"/>
                </a:solidFill>
              </a:rPr>
              <a:t>Spirit of God </a:t>
            </a:r>
            <a:r>
              <a:rPr lang="en-US" sz="3200" dirty="0">
                <a:solidFill>
                  <a:schemeClr val="bg1"/>
                </a:solidFill>
              </a:rPr>
              <a:t>was hovering over the face of the waters. </a:t>
            </a:r>
            <a:r>
              <a:rPr lang="en-US" sz="3200" i="1" dirty="0">
                <a:solidFill>
                  <a:schemeClr val="bg1"/>
                </a:solidFill>
              </a:rPr>
              <a:t>Genesis 1:2</a:t>
            </a:r>
            <a:endParaRPr lang="en-US" sz="4800" i="1" dirty="0">
              <a:solidFill>
                <a:schemeClr val="bg1"/>
              </a:solidFill>
            </a:endParaRPr>
          </a:p>
        </p:txBody>
      </p:sp>
    </p:spTree>
    <p:extLst>
      <p:ext uri="{BB962C8B-B14F-4D97-AF65-F5344CB8AC3E}">
        <p14:creationId xmlns:p14="http://schemas.microsoft.com/office/powerpoint/2010/main" val="403052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CDB2C6-ECB5-4660-8CFA-01433AFB40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9143980" cy="6857990"/>
          </a:xfrm>
          <a:prstGeom prst="rect">
            <a:avLst/>
          </a:prstGeom>
        </p:spPr>
      </p:pic>
      <p:sp>
        <p:nvSpPr>
          <p:cNvPr id="4" name="Rectangle 3">
            <a:extLst>
              <a:ext uri="{FF2B5EF4-FFF2-40B4-BE49-F238E27FC236}">
                <a16:creationId xmlns:a16="http://schemas.microsoft.com/office/drawing/2014/main" id="{1CC8F0A4-6EB9-44D6-8379-50061FB1D48E}"/>
              </a:ext>
            </a:extLst>
          </p:cNvPr>
          <p:cNvSpPr/>
          <p:nvPr/>
        </p:nvSpPr>
        <p:spPr>
          <a:xfrm>
            <a:off x="0" y="0"/>
            <a:ext cx="9144000" cy="2554545"/>
          </a:xfrm>
          <a:prstGeom prst="rect">
            <a:avLst/>
          </a:prstGeom>
          <a:solidFill>
            <a:srgbClr val="000000">
              <a:alpha val="70980"/>
            </a:srgbClr>
          </a:solidFill>
        </p:spPr>
        <p:txBody>
          <a:bodyPr wrap="square">
            <a:spAutoFit/>
          </a:bodyPr>
          <a:lstStyle/>
          <a:p>
            <a:r>
              <a:rPr lang="en-US" sz="3200" dirty="0">
                <a:solidFill>
                  <a:schemeClr val="bg1"/>
                </a:solidFill>
              </a:rPr>
              <a:t>as long as my breath is in me,</a:t>
            </a:r>
            <a:br>
              <a:rPr lang="en-US" sz="3200" dirty="0">
                <a:solidFill>
                  <a:schemeClr val="bg1"/>
                </a:solidFill>
              </a:rPr>
            </a:br>
            <a:r>
              <a:rPr lang="en-US" sz="3200" dirty="0">
                <a:solidFill>
                  <a:schemeClr val="bg1"/>
                </a:solidFill>
              </a:rPr>
              <a:t>    and </a:t>
            </a:r>
            <a:r>
              <a:rPr lang="en-US" sz="3200" u="sng" dirty="0">
                <a:solidFill>
                  <a:schemeClr val="bg1"/>
                </a:solidFill>
              </a:rPr>
              <a:t>the spirit of God is in my nostrils</a:t>
            </a:r>
            <a:r>
              <a:rPr lang="en-US" sz="3200" dirty="0">
                <a:solidFill>
                  <a:schemeClr val="bg1"/>
                </a:solidFill>
              </a:rPr>
              <a:t>,</a:t>
            </a:r>
            <a:br>
              <a:rPr lang="en-US" sz="3200" dirty="0">
                <a:solidFill>
                  <a:schemeClr val="bg1"/>
                </a:solidFill>
              </a:rPr>
            </a:br>
            <a:r>
              <a:rPr lang="en-US" sz="3200" dirty="0">
                <a:solidFill>
                  <a:schemeClr val="bg1"/>
                </a:solidFill>
              </a:rPr>
              <a:t>my lips will not speak falsehood,</a:t>
            </a:r>
            <a:br>
              <a:rPr lang="en-US" sz="3200" dirty="0">
                <a:solidFill>
                  <a:schemeClr val="bg1"/>
                </a:solidFill>
              </a:rPr>
            </a:br>
            <a:r>
              <a:rPr lang="en-US" sz="3200" dirty="0">
                <a:solidFill>
                  <a:schemeClr val="bg1"/>
                </a:solidFill>
              </a:rPr>
              <a:t>    and my tongue will not utter deceit.</a:t>
            </a:r>
          </a:p>
          <a:p>
            <a:r>
              <a:rPr lang="en-US" sz="3200" i="1" dirty="0">
                <a:solidFill>
                  <a:schemeClr val="bg1"/>
                </a:solidFill>
              </a:rPr>
              <a:t>														Job 27:3-4</a:t>
            </a:r>
            <a:endParaRPr lang="en-US" sz="4800" i="1" dirty="0">
              <a:solidFill>
                <a:schemeClr val="bg1"/>
              </a:solidFill>
            </a:endParaRPr>
          </a:p>
        </p:txBody>
      </p:sp>
    </p:spTree>
    <p:extLst>
      <p:ext uri="{BB962C8B-B14F-4D97-AF65-F5344CB8AC3E}">
        <p14:creationId xmlns:p14="http://schemas.microsoft.com/office/powerpoint/2010/main" val="51067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345</Words>
  <Application>Microsoft Office PowerPoint</Application>
  <PresentationFormat>On-screen Show (4:3)</PresentationFormat>
  <Paragraphs>59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Bradley Hand ITC</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14</cp:revision>
  <dcterms:created xsi:type="dcterms:W3CDTF">2019-04-17T17:11:35Z</dcterms:created>
  <dcterms:modified xsi:type="dcterms:W3CDTF">2019-04-19T17:46:23Z</dcterms:modified>
</cp:coreProperties>
</file>