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83" r:id="rId7"/>
    <p:sldId id="311" r:id="rId8"/>
    <p:sldId id="312" r:id="rId9"/>
    <p:sldId id="318" r:id="rId10"/>
    <p:sldId id="313" r:id="rId11"/>
    <p:sldId id="314" r:id="rId12"/>
    <p:sldId id="315" r:id="rId13"/>
    <p:sldId id="316" r:id="rId14"/>
    <p:sldId id="317" r:id="rId15"/>
    <p:sldId id="284" r:id="rId16"/>
    <p:sldId id="319" r:id="rId17"/>
    <p:sldId id="320" r:id="rId18"/>
    <p:sldId id="321" r:id="rId19"/>
    <p:sldId id="322" r:id="rId20"/>
    <p:sldId id="323" r:id="rId21"/>
    <p:sldId id="324" r:id="rId22"/>
    <p:sldId id="326" r:id="rId23"/>
    <p:sldId id="327" r:id="rId24"/>
    <p:sldId id="328" r:id="rId25"/>
    <p:sldId id="329" r:id="rId26"/>
    <p:sldId id="330" r:id="rId27"/>
    <p:sldId id="334" r:id="rId28"/>
    <p:sldId id="331" r:id="rId29"/>
    <p:sldId id="332" r:id="rId30"/>
    <p:sldId id="33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1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4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2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5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93B5-80B5-40F6-8A79-B4B6398E12F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BC4B-3C7B-4315-8107-FEC9B27E4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4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‘You shall love your neighbor </a:t>
            </a:r>
          </a:p>
          <a:p>
            <a:r>
              <a:rPr lang="en-US" sz="3200" dirty="0"/>
              <a:t>			and </a:t>
            </a:r>
            <a:r>
              <a:rPr lang="en-US" sz="3200" u="sng" dirty="0"/>
              <a:t>hate your enemy</a:t>
            </a:r>
            <a:r>
              <a:rPr lang="en-US" sz="3200" dirty="0"/>
              <a:t>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6CC4D-350F-44B9-8D08-3D2E2E804AF3}"/>
              </a:ext>
            </a:extLst>
          </p:cNvPr>
          <p:cNvSpPr/>
          <p:nvPr/>
        </p:nvSpPr>
        <p:spPr>
          <a:xfrm>
            <a:off x="0" y="2198299"/>
            <a:ext cx="914400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21 </a:t>
            </a:r>
            <a:r>
              <a:rPr lang="en-US" sz="3200" dirty="0"/>
              <a:t>Do I not hate those who hate you, O </a:t>
            </a:r>
            <a:r>
              <a:rPr lang="en-US" sz="3200" cap="small" dirty="0"/>
              <a:t>Lord</a:t>
            </a:r>
            <a:r>
              <a:rPr lang="en-US" sz="3200" dirty="0"/>
              <a:t>?</a:t>
            </a:r>
            <a:br>
              <a:rPr lang="en-US" sz="3200" dirty="0"/>
            </a:br>
            <a:r>
              <a:rPr lang="en-US" sz="3200" dirty="0"/>
              <a:t>    And do I not loathe those who rise up against you?</a:t>
            </a:r>
            <a:br>
              <a:rPr lang="en-US" sz="3200" dirty="0"/>
            </a:br>
            <a:r>
              <a:rPr lang="en-US" sz="3200" b="1" baseline="30000" dirty="0"/>
              <a:t>22  </a:t>
            </a:r>
            <a:r>
              <a:rPr lang="en-US" sz="3200" dirty="0"/>
              <a:t>I hate them with complete hatred;</a:t>
            </a:r>
          </a:p>
          <a:p>
            <a:r>
              <a:rPr lang="en-US" sz="3200" dirty="0"/>
              <a:t> 	I count them my enemies.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  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Psalm 139:21-22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‘You shall love your neighbor </a:t>
            </a:r>
          </a:p>
          <a:p>
            <a:r>
              <a:rPr lang="en-US" sz="3200" dirty="0"/>
              <a:t>			and </a:t>
            </a:r>
            <a:r>
              <a:rPr lang="en-US" sz="3200" u="sng" dirty="0"/>
              <a:t>hate your enemy</a:t>
            </a:r>
            <a:r>
              <a:rPr lang="en-US" sz="3200" dirty="0"/>
              <a:t>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6CC4D-350F-44B9-8D08-3D2E2E804AF3}"/>
              </a:ext>
            </a:extLst>
          </p:cNvPr>
          <p:cNvSpPr/>
          <p:nvPr/>
        </p:nvSpPr>
        <p:spPr>
          <a:xfrm>
            <a:off x="0" y="2198299"/>
            <a:ext cx="9144000" cy="45243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21 </a:t>
            </a:r>
            <a:r>
              <a:rPr lang="en-US" sz="3200" dirty="0"/>
              <a:t>Do I not hate those who hate you, O </a:t>
            </a:r>
            <a:r>
              <a:rPr lang="en-US" sz="3200" cap="small" dirty="0"/>
              <a:t>Lord</a:t>
            </a:r>
            <a:r>
              <a:rPr lang="en-US" sz="3200" dirty="0"/>
              <a:t>?</a:t>
            </a:r>
            <a:br>
              <a:rPr lang="en-US" sz="3200" dirty="0"/>
            </a:br>
            <a:r>
              <a:rPr lang="en-US" sz="3200" dirty="0"/>
              <a:t>    And do I not loathe those who rise up against you?</a:t>
            </a:r>
          </a:p>
          <a:p>
            <a:r>
              <a:rPr lang="en-US" sz="3200" b="1" baseline="30000" dirty="0"/>
              <a:t>22 </a:t>
            </a:r>
            <a:r>
              <a:rPr lang="en-US" sz="3200" dirty="0"/>
              <a:t>I hate them with complete hatred;</a:t>
            </a:r>
          </a:p>
          <a:p>
            <a:r>
              <a:rPr lang="en-US" sz="3200" dirty="0"/>
              <a:t> 	I count them my enemies.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</a:t>
            </a:r>
          </a:p>
          <a:p>
            <a:r>
              <a:rPr lang="en-US" sz="3200" b="1" baseline="30000" dirty="0"/>
              <a:t>23 </a:t>
            </a:r>
            <a:r>
              <a:rPr lang="en-US" sz="3200" dirty="0"/>
              <a:t>Search me, O God, and know my heart!</a:t>
            </a:r>
            <a:br>
              <a:rPr lang="en-US" sz="3200" dirty="0"/>
            </a:br>
            <a:r>
              <a:rPr lang="en-US" sz="3200" dirty="0"/>
              <a:t>    Try me and know my thoughts!</a:t>
            </a:r>
            <a:br>
              <a:rPr lang="en-US" sz="3200" dirty="0"/>
            </a:br>
            <a:r>
              <a:rPr lang="en-US" sz="3200" b="1" baseline="30000" dirty="0"/>
              <a:t>24 </a:t>
            </a:r>
            <a:r>
              <a:rPr lang="en-US" sz="3200" dirty="0"/>
              <a:t>And see if there be any grievous way in me,</a:t>
            </a:r>
            <a:br>
              <a:rPr lang="en-US" sz="3200" dirty="0"/>
            </a:br>
            <a:r>
              <a:rPr lang="en-US" sz="3200" dirty="0"/>
              <a:t>    and lead me in the way everlasting!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     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Psalm 139:21-24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7F59AF-299D-4F28-9289-EFC457BA5C9E}"/>
              </a:ext>
            </a:extLst>
          </p:cNvPr>
          <p:cNvSpPr/>
          <p:nvPr/>
        </p:nvSpPr>
        <p:spPr>
          <a:xfrm>
            <a:off x="3260034" y="2040834"/>
            <a:ext cx="2623930" cy="258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C7EC4-324C-4D6D-8F53-D0313A974B4A}"/>
              </a:ext>
            </a:extLst>
          </p:cNvPr>
          <p:cNvSpPr txBox="1"/>
          <p:nvPr/>
        </p:nvSpPr>
        <p:spPr>
          <a:xfrm>
            <a:off x="3624469" y="2948201"/>
            <a:ext cx="1895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F84EA-8973-4C13-87D6-4BFDF5474FD0}"/>
              </a:ext>
            </a:extLst>
          </p:cNvPr>
          <p:cNvSpPr txBox="1"/>
          <p:nvPr/>
        </p:nvSpPr>
        <p:spPr>
          <a:xfrm>
            <a:off x="861392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Gentile</a:t>
            </a:r>
          </a:p>
        </p:txBody>
      </p:sp>
    </p:spTree>
    <p:extLst>
      <p:ext uri="{BB962C8B-B14F-4D97-AF65-F5344CB8AC3E}">
        <p14:creationId xmlns:p14="http://schemas.microsoft.com/office/powerpoint/2010/main" val="404823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7F59AF-299D-4F28-9289-EFC457BA5C9E}"/>
              </a:ext>
            </a:extLst>
          </p:cNvPr>
          <p:cNvSpPr/>
          <p:nvPr/>
        </p:nvSpPr>
        <p:spPr>
          <a:xfrm>
            <a:off x="3260034" y="2040834"/>
            <a:ext cx="2623930" cy="258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C7EC4-324C-4D6D-8F53-D0313A974B4A}"/>
              </a:ext>
            </a:extLst>
          </p:cNvPr>
          <p:cNvSpPr txBox="1"/>
          <p:nvPr/>
        </p:nvSpPr>
        <p:spPr>
          <a:xfrm>
            <a:off x="3624469" y="2948201"/>
            <a:ext cx="1895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F84EA-8973-4C13-87D6-4BFDF5474FD0}"/>
              </a:ext>
            </a:extLst>
          </p:cNvPr>
          <p:cNvSpPr txBox="1"/>
          <p:nvPr/>
        </p:nvSpPr>
        <p:spPr>
          <a:xfrm>
            <a:off x="861392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Gentile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497800-1998-4474-825B-8996A10B2D11}"/>
              </a:ext>
            </a:extLst>
          </p:cNvPr>
          <p:cNvCxnSpPr>
            <a:stCxn id="2" idx="0"/>
          </p:cNvCxnSpPr>
          <p:nvPr/>
        </p:nvCxnSpPr>
        <p:spPr>
          <a:xfrm flipH="1">
            <a:off x="4571998" y="2040834"/>
            <a:ext cx="1" cy="636104"/>
          </a:xfrm>
          <a:prstGeom prst="straightConnector1">
            <a:avLst/>
          </a:prstGeom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B172F2-14A4-498F-9E8A-63B26C1A1322}"/>
              </a:ext>
            </a:extLst>
          </p:cNvPr>
          <p:cNvCxnSpPr>
            <a:cxnSpLocks/>
          </p:cNvCxnSpPr>
          <p:nvPr/>
        </p:nvCxnSpPr>
        <p:spPr>
          <a:xfrm flipH="1">
            <a:off x="5350565" y="3243469"/>
            <a:ext cx="533399" cy="0"/>
          </a:xfrm>
          <a:prstGeom prst="straightConnector1">
            <a:avLst/>
          </a:prstGeom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D2AE6F4-5C23-4827-B343-8C09CEC7F27C}"/>
              </a:ext>
            </a:extLst>
          </p:cNvPr>
          <p:cNvCxnSpPr>
            <a:cxnSpLocks/>
          </p:cNvCxnSpPr>
          <p:nvPr/>
        </p:nvCxnSpPr>
        <p:spPr>
          <a:xfrm flipH="1" flipV="1">
            <a:off x="4571998" y="4055309"/>
            <a:ext cx="1" cy="569699"/>
          </a:xfrm>
          <a:prstGeom prst="straightConnector1">
            <a:avLst/>
          </a:prstGeom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A8793A-564C-450C-89CE-8655EAF75DB4}"/>
              </a:ext>
            </a:extLst>
          </p:cNvPr>
          <p:cNvCxnSpPr>
            <a:cxnSpLocks/>
          </p:cNvCxnSpPr>
          <p:nvPr/>
        </p:nvCxnSpPr>
        <p:spPr>
          <a:xfrm>
            <a:off x="3273286" y="3332921"/>
            <a:ext cx="563217" cy="0"/>
          </a:xfrm>
          <a:prstGeom prst="straightConnector1">
            <a:avLst/>
          </a:prstGeom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12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7F59AF-299D-4F28-9289-EFC457BA5C9E}"/>
              </a:ext>
            </a:extLst>
          </p:cNvPr>
          <p:cNvSpPr/>
          <p:nvPr/>
        </p:nvSpPr>
        <p:spPr>
          <a:xfrm>
            <a:off x="3260034" y="2040834"/>
            <a:ext cx="2623930" cy="258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C7EC4-324C-4D6D-8F53-D0313A974B4A}"/>
              </a:ext>
            </a:extLst>
          </p:cNvPr>
          <p:cNvSpPr txBox="1"/>
          <p:nvPr/>
        </p:nvSpPr>
        <p:spPr>
          <a:xfrm>
            <a:off x="3624469" y="2948201"/>
            <a:ext cx="1895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F84EA-8973-4C13-87D6-4BFDF5474FD0}"/>
              </a:ext>
            </a:extLst>
          </p:cNvPr>
          <p:cNvSpPr txBox="1"/>
          <p:nvPr/>
        </p:nvSpPr>
        <p:spPr>
          <a:xfrm>
            <a:off x="861392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Gentile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D2AE6F4-5C23-4827-B343-8C09CEC7F27C}"/>
              </a:ext>
            </a:extLst>
          </p:cNvPr>
          <p:cNvCxnSpPr>
            <a:cxnSpLocks/>
          </p:cNvCxnSpPr>
          <p:nvPr/>
        </p:nvCxnSpPr>
        <p:spPr>
          <a:xfrm>
            <a:off x="4571998" y="4625008"/>
            <a:ext cx="0" cy="702366"/>
          </a:xfrm>
          <a:prstGeom prst="straightConnector1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88C959-5ED7-4191-85FB-99597300C28D}"/>
              </a:ext>
            </a:extLst>
          </p:cNvPr>
          <p:cNvCxnSpPr>
            <a:cxnSpLocks/>
          </p:cNvCxnSpPr>
          <p:nvPr/>
        </p:nvCxnSpPr>
        <p:spPr>
          <a:xfrm flipV="1">
            <a:off x="4571998" y="1351722"/>
            <a:ext cx="0" cy="689112"/>
          </a:xfrm>
          <a:prstGeom prst="straightConnector1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0FE969-B64F-4FF1-8A67-31F34FB84BDB}"/>
              </a:ext>
            </a:extLst>
          </p:cNvPr>
          <p:cNvCxnSpPr>
            <a:cxnSpLocks/>
          </p:cNvCxnSpPr>
          <p:nvPr/>
        </p:nvCxnSpPr>
        <p:spPr>
          <a:xfrm>
            <a:off x="5883964" y="3339546"/>
            <a:ext cx="655985" cy="0"/>
          </a:xfrm>
          <a:prstGeom prst="straightConnector1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7E86E8-09B0-4F79-B81A-7944A3C1BA45}"/>
              </a:ext>
            </a:extLst>
          </p:cNvPr>
          <p:cNvCxnSpPr>
            <a:cxnSpLocks/>
          </p:cNvCxnSpPr>
          <p:nvPr/>
        </p:nvCxnSpPr>
        <p:spPr>
          <a:xfrm flipH="1">
            <a:off x="2604053" y="3359423"/>
            <a:ext cx="655981" cy="0"/>
          </a:xfrm>
          <a:prstGeom prst="straightConnector1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1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44</a:t>
            </a:r>
            <a:r>
              <a:rPr lang="en-US" sz="3200" b="1" baseline="30000" dirty="0"/>
              <a:t> </a:t>
            </a:r>
            <a:r>
              <a:rPr lang="en-US" sz="3200" b="1" dirty="0"/>
              <a:t>But I say to you</a:t>
            </a:r>
            <a:r>
              <a:rPr lang="en-US" sz="3200" dirty="0"/>
              <a:t>, </a:t>
            </a:r>
          </a:p>
          <a:p>
            <a:r>
              <a:rPr lang="en-US" sz="3200" dirty="0"/>
              <a:t>		Love your enemies </a:t>
            </a:r>
          </a:p>
          <a:p>
            <a:r>
              <a:rPr lang="en-US" sz="3200" dirty="0"/>
              <a:t>			and pray for those who persecute you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5:44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5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44 </a:t>
            </a:r>
            <a:r>
              <a:rPr lang="en-US" sz="3200" dirty="0"/>
              <a:t>But I say to you, </a:t>
            </a:r>
          </a:p>
          <a:p>
            <a:r>
              <a:rPr lang="en-US" sz="3200" dirty="0"/>
              <a:t>		</a:t>
            </a:r>
            <a:r>
              <a:rPr lang="en-US" sz="3200" b="1" dirty="0"/>
              <a:t>Love your enemies </a:t>
            </a:r>
          </a:p>
          <a:p>
            <a:r>
              <a:rPr lang="en-US" sz="3200" dirty="0"/>
              <a:t>			</a:t>
            </a:r>
            <a:r>
              <a:rPr lang="en-US" sz="3200" b="1" dirty="0"/>
              <a:t>and pray for those who persecute you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5:44</a:t>
            </a:r>
            <a:endParaRPr lang="en-US" sz="3200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A9DD1E-30BE-4DBA-8952-858AD991BB97}"/>
              </a:ext>
            </a:extLst>
          </p:cNvPr>
          <p:cNvSpPr/>
          <p:nvPr/>
        </p:nvSpPr>
        <p:spPr>
          <a:xfrm>
            <a:off x="0" y="2927579"/>
            <a:ext cx="9144000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“If you meet your enemy's ox or his donkey going astray, you shall bring it back to him. </a:t>
            </a:r>
            <a:r>
              <a:rPr lang="en-US" sz="3200" b="1" baseline="30000" dirty="0"/>
              <a:t>5 </a:t>
            </a:r>
            <a:r>
              <a:rPr lang="en-US" sz="3200" dirty="0"/>
              <a:t>If you see the donkey of one who hates you lying down under its burden, you shall refrain from leaving him with it; you shall rescue it with him.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Exodus 23:4-5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6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44 </a:t>
            </a:r>
            <a:r>
              <a:rPr lang="en-US" sz="3200" dirty="0"/>
              <a:t>But I say to you, </a:t>
            </a:r>
          </a:p>
          <a:p>
            <a:r>
              <a:rPr lang="en-US" sz="3200" dirty="0"/>
              <a:t>		</a:t>
            </a:r>
            <a:r>
              <a:rPr lang="en-US" sz="3200" b="1" dirty="0"/>
              <a:t>Love your enemies </a:t>
            </a:r>
          </a:p>
          <a:p>
            <a:r>
              <a:rPr lang="en-US" sz="3200" dirty="0"/>
              <a:t>			</a:t>
            </a:r>
            <a:r>
              <a:rPr lang="en-US" sz="3200" b="1" dirty="0"/>
              <a:t>and pray for those who persecute you</a:t>
            </a:r>
            <a:r>
              <a:rPr lang="en-US" sz="3200" b="1" dirty="0">
                <a:solidFill>
                  <a:srgbClr val="000000"/>
                </a:solidFill>
                <a:latin typeface="Helvetica Neue"/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5:44</a:t>
            </a:r>
            <a:endParaRPr lang="en-US" sz="3200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A9DD1E-30BE-4DBA-8952-858AD991BB97}"/>
              </a:ext>
            </a:extLst>
          </p:cNvPr>
          <p:cNvSpPr/>
          <p:nvPr/>
        </p:nvSpPr>
        <p:spPr>
          <a:xfrm>
            <a:off x="0" y="2768553"/>
            <a:ext cx="91440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If your enemy is hungry, give him bread to eat,</a:t>
            </a:r>
            <a:br>
              <a:rPr lang="en-US" sz="3200" dirty="0"/>
            </a:br>
            <a:r>
              <a:rPr lang="en-US" sz="3200" dirty="0"/>
              <a:t>    and if he is thirsty, give him water to drink.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Proverbs 25:21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8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87861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45 </a:t>
            </a:r>
            <a:r>
              <a:rPr lang="en-US" sz="3200" dirty="0"/>
              <a:t>so that you may be sons of your Father who is in heaven.</a:t>
            </a:r>
            <a:r>
              <a:rPr lang="en-US" sz="3200" b="1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</a:rPr>
              <a:t>…	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5:45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035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87861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45 </a:t>
            </a:r>
            <a:r>
              <a:rPr lang="en-US" sz="3200" u="sng" dirty="0"/>
              <a:t>so that</a:t>
            </a:r>
            <a:r>
              <a:rPr lang="en-US" sz="3200" dirty="0"/>
              <a:t> you may be sons of your Father who is in heaven.</a:t>
            </a:r>
            <a:r>
              <a:rPr lang="en-US" sz="3200" b="1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</a:rPr>
              <a:t>…	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5:45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08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09642-6624-42CE-AB4A-0B1CAEB7A1A2}"/>
              </a:ext>
            </a:extLst>
          </p:cNvPr>
          <p:cNvSpPr txBox="1"/>
          <p:nvPr/>
        </p:nvSpPr>
        <p:spPr>
          <a:xfrm>
            <a:off x="-1" y="2198896"/>
            <a:ext cx="438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Disciples’ Identity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397DFA0D-C2D5-4265-85C4-C0680611DC34}"/>
              </a:ext>
            </a:extLst>
          </p:cNvPr>
          <p:cNvSpPr/>
          <p:nvPr/>
        </p:nvSpPr>
        <p:spPr>
          <a:xfrm>
            <a:off x="4386469" y="-1"/>
            <a:ext cx="2729947" cy="504412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CB9B22-F535-48F5-A021-3825840B6079}"/>
              </a:ext>
            </a:extLst>
          </p:cNvPr>
          <p:cNvSpPr txBox="1"/>
          <p:nvPr/>
        </p:nvSpPr>
        <p:spPr>
          <a:xfrm>
            <a:off x="5844209" y="212035"/>
            <a:ext cx="31540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Poor in spirit</a:t>
            </a:r>
          </a:p>
          <a:p>
            <a:pPr marL="342900" indent="-342900">
              <a:buAutoNum type="arabicPeriod"/>
            </a:pPr>
            <a:r>
              <a:rPr lang="en-US" sz="2800" dirty="0"/>
              <a:t>Mourn</a:t>
            </a:r>
          </a:p>
          <a:p>
            <a:pPr marL="342900" indent="-342900">
              <a:buAutoNum type="arabicPeriod"/>
            </a:pPr>
            <a:r>
              <a:rPr lang="en-US" sz="2800" dirty="0"/>
              <a:t>Meek</a:t>
            </a:r>
          </a:p>
          <a:p>
            <a:pPr marL="342900" indent="-342900">
              <a:buAutoNum type="arabicPeriod"/>
            </a:pPr>
            <a:r>
              <a:rPr lang="en-US" sz="2800" dirty="0"/>
              <a:t>Hunger and thirst for righteousness</a:t>
            </a:r>
          </a:p>
          <a:p>
            <a:pPr marL="342900" indent="-342900">
              <a:buAutoNum type="arabicPeriod"/>
            </a:pPr>
            <a:r>
              <a:rPr lang="en-US" sz="2800" dirty="0"/>
              <a:t>Merciful</a:t>
            </a:r>
          </a:p>
          <a:p>
            <a:pPr marL="342900" indent="-342900">
              <a:buAutoNum type="arabicPeriod"/>
            </a:pPr>
            <a:r>
              <a:rPr lang="en-US" sz="2800" dirty="0"/>
              <a:t>Pure in heart</a:t>
            </a:r>
          </a:p>
          <a:p>
            <a:pPr marL="342900" indent="-342900">
              <a:buAutoNum type="arabicPeriod"/>
            </a:pPr>
            <a:r>
              <a:rPr lang="en-US" sz="2800" dirty="0"/>
              <a:t>Peacemakers</a:t>
            </a:r>
          </a:p>
          <a:p>
            <a:pPr marL="342900" indent="-342900">
              <a:buAutoNum type="arabicPeriod"/>
            </a:pPr>
            <a:r>
              <a:rPr lang="en-US" sz="2800" dirty="0"/>
              <a:t>Persecuted</a:t>
            </a:r>
          </a:p>
          <a:p>
            <a:pPr marL="342900" indent="-342900">
              <a:buAutoNum type="arabicPeriod"/>
            </a:pPr>
            <a:r>
              <a:rPr lang="en-US" sz="2800" dirty="0"/>
              <a:t>Reviled and persecuted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D7175-6244-4206-8E40-6B951402EB9C}"/>
              </a:ext>
            </a:extLst>
          </p:cNvPr>
          <p:cNvSpPr txBox="1"/>
          <p:nvPr/>
        </p:nvSpPr>
        <p:spPr>
          <a:xfrm>
            <a:off x="788506" y="2840235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Matt 5:3-12</a:t>
            </a:r>
          </a:p>
        </p:txBody>
      </p:sp>
    </p:spTree>
    <p:extLst>
      <p:ext uri="{BB962C8B-B14F-4D97-AF65-F5344CB8AC3E}">
        <p14:creationId xmlns:p14="http://schemas.microsoft.com/office/powerpoint/2010/main" val="2262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45 </a:t>
            </a:r>
            <a:r>
              <a:rPr lang="en-US" sz="3200" dirty="0"/>
              <a:t>so that you may be sons of your Father who is in heaven.</a:t>
            </a:r>
            <a:r>
              <a:rPr lang="en-US" sz="3200" b="1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/>
              <a:t>For he makes his sun rise on the evil and on the good, and sends rain on the just and on the unjust.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5:45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54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172410-AA65-4F81-A196-79FB35D200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8" r="2217" b="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6E6DAD-2B3B-43C2-80AF-0E810557A6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45 </a:t>
            </a:r>
            <a:r>
              <a:rPr lang="en-US" sz="3200" dirty="0"/>
              <a:t>so that you may be sons of your Father who is in heaven.</a:t>
            </a:r>
            <a:r>
              <a:rPr lang="en-US" sz="3200" b="1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/>
              <a:t>For he makes his sun rise on the evil and on the good, and sends rain on the just and on the unjust.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5:45</a:t>
            </a:r>
            <a:endParaRPr lang="en-US" sz="3200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5C3521-7923-404A-B0F0-72EA1E856B37}"/>
              </a:ext>
            </a:extLst>
          </p:cNvPr>
          <p:cNvSpPr/>
          <p:nvPr/>
        </p:nvSpPr>
        <p:spPr>
          <a:xfrm>
            <a:off x="410817" y="3686917"/>
            <a:ext cx="832236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9 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is good to all,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Courier New" panose="02070309020205020404" pitchFamily="49" charset="0"/>
              </a:rPr>
              <a:t>   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and his mercy is over all that he has made. 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Psalm 145:9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46 </a:t>
            </a:r>
            <a:r>
              <a:rPr lang="en-US" sz="3200" dirty="0"/>
              <a:t>For if you love those who love you, what reward do you have? </a:t>
            </a:r>
          </a:p>
          <a:p>
            <a:endParaRPr lang="en-US" sz="3200" dirty="0"/>
          </a:p>
          <a:p>
            <a:r>
              <a:rPr lang="en-US" sz="3200" dirty="0"/>
              <a:t>	Do not even the tax collectors do the same? </a:t>
            </a:r>
          </a:p>
          <a:p>
            <a:endParaRPr lang="en-US" sz="3200" dirty="0"/>
          </a:p>
          <a:p>
            <a:r>
              <a:rPr lang="en-US" sz="3200" b="1" baseline="30000" dirty="0"/>
              <a:t>47 </a:t>
            </a:r>
            <a:r>
              <a:rPr lang="en-US" sz="3200" dirty="0"/>
              <a:t>And if you greet only your brothers, what more are you doing than others? </a:t>
            </a:r>
          </a:p>
          <a:p>
            <a:endParaRPr lang="en-US" sz="3200" dirty="0"/>
          </a:p>
          <a:p>
            <a:r>
              <a:rPr lang="en-US" sz="3200" dirty="0"/>
              <a:t>	Do not even the Gentiles do the same?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			</a:t>
            </a:r>
            <a:r>
              <a:rPr lang="en-US" sz="3200" i="1" dirty="0">
                <a:solidFill>
                  <a:srgbClr val="000000"/>
                </a:solidFill>
                <a:latin typeface="+mj-lt"/>
              </a:rPr>
              <a:t>Matthew 5:46-47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5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7F59AF-299D-4F28-9289-EFC457BA5C9E}"/>
              </a:ext>
            </a:extLst>
          </p:cNvPr>
          <p:cNvSpPr/>
          <p:nvPr/>
        </p:nvSpPr>
        <p:spPr>
          <a:xfrm>
            <a:off x="3260034" y="2040834"/>
            <a:ext cx="2623930" cy="258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C7EC4-324C-4D6D-8F53-D0313A974B4A}"/>
              </a:ext>
            </a:extLst>
          </p:cNvPr>
          <p:cNvSpPr txBox="1"/>
          <p:nvPr/>
        </p:nvSpPr>
        <p:spPr>
          <a:xfrm>
            <a:off x="3624469" y="2948201"/>
            <a:ext cx="1895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F84EA-8973-4C13-87D6-4BFDF5474FD0}"/>
              </a:ext>
            </a:extLst>
          </p:cNvPr>
          <p:cNvSpPr txBox="1"/>
          <p:nvPr/>
        </p:nvSpPr>
        <p:spPr>
          <a:xfrm>
            <a:off x="861392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Gentile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AB29E-67C5-4CCB-A4FB-A92BAF5E4AC7}"/>
              </a:ext>
            </a:extLst>
          </p:cNvPr>
          <p:cNvSpPr txBox="1"/>
          <p:nvPr/>
        </p:nvSpPr>
        <p:spPr>
          <a:xfrm>
            <a:off x="5883964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Tax-Collector</a:t>
            </a:r>
          </a:p>
        </p:txBody>
      </p:sp>
    </p:spTree>
    <p:extLst>
      <p:ext uri="{BB962C8B-B14F-4D97-AF65-F5344CB8AC3E}">
        <p14:creationId xmlns:p14="http://schemas.microsoft.com/office/powerpoint/2010/main" val="217386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48 </a:t>
            </a:r>
            <a:r>
              <a:rPr lang="en-US" sz="3200" dirty="0"/>
              <a:t>You therefore must be perfect, as your heavenly Father is perfect.</a:t>
            </a:r>
          </a:p>
          <a:p>
            <a:r>
              <a:rPr lang="en-US" sz="3200" i="1" dirty="0">
                <a:latin typeface="+mj-lt"/>
              </a:rPr>
              <a:t>                                                                       Matthew 5:48</a:t>
            </a:r>
          </a:p>
        </p:txBody>
      </p:sp>
    </p:spTree>
    <p:extLst>
      <p:ext uri="{BB962C8B-B14F-4D97-AF65-F5344CB8AC3E}">
        <p14:creationId xmlns:p14="http://schemas.microsoft.com/office/powerpoint/2010/main" val="15603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48 </a:t>
            </a:r>
            <a:r>
              <a:rPr lang="en-US" sz="3200" dirty="0"/>
              <a:t>You therefore must be </a:t>
            </a:r>
            <a:r>
              <a:rPr lang="en-US" sz="3200" u="sng" dirty="0"/>
              <a:t>perfect</a:t>
            </a:r>
            <a:r>
              <a:rPr lang="en-US" sz="3200" dirty="0"/>
              <a:t>, as your heavenly Father is </a:t>
            </a:r>
            <a:r>
              <a:rPr lang="en-US" sz="3200" u="sng" dirty="0"/>
              <a:t>perfect</a:t>
            </a:r>
            <a:r>
              <a:rPr lang="en-US" sz="3200" dirty="0"/>
              <a:t>.</a:t>
            </a:r>
          </a:p>
          <a:p>
            <a:r>
              <a:rPr lang="en-US" sz="3200" i="1" dirty="0">
                <a:latin typeface="+mj-lt"/>
              </a:rPr>
              <a:t>                                                                       Matthew 5:48</a:t>
            </a:r>
          </a:p>
        </p:txBody>
      </p:sp>
    </p:spTree>
    <p:extLst>
      <p:ext uri="{BB962C8B-B14F-4D97-AF65-F5344CB8AC3E}">
        <p14:creationId xmlns:p14="http://schemas.microsoft.com/office/powerpoint/2010/main" val="401503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48 </a:t>
            </a:r>
            <a:r>
              <a:rPr lang="en-US" sz="3200" dirty="0"/>
              <a:t>You therefore must be </a:t>
            </a:r>
            <a:r>
              <a:rPr lang="en-US" sz="3200" u="sng" dirty="0"/>
              <a:t>perfect</a:t>
            </a:r>
            <a:r>
              <a:rPr lang="en-US" sz="3200" dirty="0"/>
              <a:t>, as your heavenly Father is </a:t>
            </a:r>
            <a:r>
              <a:rPr lang="en-US" sz="3200" u="sng" dirty="0"/>
              <a:t>perfect</a:t>
            </a:r>
            <a:r>
              <a:rPr lang="en-US" sz="3200" dirty="0"/>
              <a:t>.</a:t>
            </a:r>
          </a:p>
          <a:p>
            <a:r>
              <a:rPr lang="en-US" sz="3200" i="1" dirty="0">
                <a:latin typeface="+mj-lt"/>
              </a:rPr>
              <a:t>                                                                       Matthew 5:48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E81F1C-4130-4158-8809-5B8B94F1DF35}"/>
              </a:ext>
            </a:extLst>
          </p:cNvPr>
          <p:cNvSpPr/>
          <p:nvPr/>
        </p:nvSpPr>
        <p:spPr>
          <a:xfrm>
            <a:off x="0" y="2373582"/>
            <a:ext cx="9144000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44 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I am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your God. Consecrate yourselves therefore, and </a:t>
            </a:r>
            <a:r>
              <a:rPr lang="en-US" sz="3200" u="sng" dirty="0">
                <a:solidFill>
                  <a:schemeClr val="bg1"/>
                </a:solidFill>
                <a:latin typeface="&amp;quot"/>
              </a:rPr>
              <a:t>be holy, for I am holy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. You shall not defile yourselves with any swarming thing that crawls on the ground.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45 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I am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who brought you up out of the land of Egypt to be your God. You shall therefore </a:t>
            </a:r>
            <a:r>
              <a:rPr lang="en-US" sz="3200" u="sng" dirty="0">
                <a:solidFill>
                  <a:schemeClr val="bg1"/>
                </a:solidFill>
                <a:latin typeface="&amp;quot"/>
              </a:rPr>
              <a:t>be holy, for I am holy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.”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Leviticus 11:44-45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0" y="1240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48 </a:t>
            </a:r>
            <a:r>
              <a:rPr lang="en-US" sz="3200" dirty="0"/>
              <a:t>You therefore must be </a:t>
            </a:r>
            <a:r>
              <a:rPr lang="en-US" sz="3200" u="sng" dirty="0"/>
              <a:t>perfect</a:t>
            </a:r>
            <a:r>
              <a:rPr lang="en-US" sz="3200" dirty="0"/>
              <a:t>, as your heavenly Father is </a:t>
            </a:r>
            <a:r>
              <a:rPr lang="en-US" sz="3200" u="sng" dirty="0"/>
              <a:t>perfect</a:t>
            </a:r>
            <a:r>
              <a:rPr lang="en-US" sz="3200" dirty="0"/>
              <a:t>.</a:t>
            </a:r>
          </a:p>
          <a:p>
            <a:r>
              <a:rPr lang="en-US" sz="3200" i="1" dirty="0">
                <a:latin typeface="+mj-lt"/>
              </a:rPr>
              <a:t>                                                                       Matthew 5:48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E81F1C-4130-4158-8809-5B8B94F1DF35}"/>
              </a:ext>
            </a:extLst>
          </p:cNvPr>
          <p:cNvSpPr/>
          <p:nvPr/>
        </p:nvSpPr>
        <p:spPr>
          <a:xfrm>
            <a:off x="0" y="2373582"/>
            <a:ext cx="914400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1 </a:t>
            </a:r>
            <a:r>
              <a:rPr lang="en-US" sz="3200" dirty="0"/>
              <a:t>And the </a:t>
            </a:r>
            <a:r>
              <a:rPr lang="en-US" sz="3200" cap="small" dirty="0"/>
              <a:t>Lord</a:t>
            </a:r>
            <a:r>
              <a:rPr lang="en-US" sz="3200" dirty="0"/>
              <a:t> spoke to Moses, saying, </a:t>
            </a:r>
            <a:r>
              <a:rPr lang="en-US" sz="3200" b="1" baseline="30000" dirty="0"/>
              <a:t>2 </a:t>
            </a:r>
            <a:r>
              <a:rPr lang="en-US" sz="3200" dirty="0"/>
              <a:t>“Speak to all the congregation of the people of Israel and say to them, You shall </a:t>
            </a:r>
            <a:r>
              <a:rPr lang="en-US" sz="3200" u="sng" dirty="0"/>
              <a:t>be holy, for I the </a:t>
            </a:r>
            <a:r>
              <a:rPr lang="en-US" sz="3200" u="sng" cap="small" dirty="0"/>
              <a:t>Lord</a:t>
            </a:r>
            <a:r>
              <a:rPr lang="en-US" sz="3200" u="sng" dirty="0"/>
              <a:t> your God am holy</a:t>
            </a:r>
            <a:r>
              <a:rPr lang="en-US" sz="3200" dirty="0"/>
              <a:t>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Leviticus 19:1-2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6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09642-6624-42CE-AB4A-0B1CAEB7A1A2}"/>
              </a:ext>
            </a:extLst>
          </p:cNvPr>
          <p:cNvSpPr txBox="1"/>
          <p:nvPr/>
        </p:nvSpPr>
        <p:spPr>
          <a:xfrm>
            <a:off x="-1" y="2198896"/>
            <a:ext cx="438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Disciples’ Identity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397DFA0D-C2D5-4265-85C4-C0680611DC34}"/>
              </a:ext>
            </a:extLst>
          </p:cNvPr>
          <p:cNvSpPr/>
          <p:nvPr/>
        </p:nvSpPr>
        <p:spPr>
          <a:xfrm>
            <a:off x="4386469" y="-1"/>
            <a:ext cx="2729947" cy="504412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CB9B22-F535-48F5-A021-3825840B6079}"/>
              </a:ext>
            </a:extLst>
          </p:cNvPr>
          <p:cNvSpPr txBox="1"/>
          <p:nvPr/>
        </p:nvSpPr>
        <p:spPr>
          <a:xfrm>
            <a:off x="5844209" y="212035"/>
            <a:ext cx="31540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Poor in spirit</a:t>
            </a:r>
          </a:p>
          <a:p>
            <a:pPr marL="342900" indent="-342900">
              <a:buAutoNum type="arabicPeriod"/>
            </a:pPr>
            <a:r>
              <a:rPr lang="en-US" sz="2800" dirty="0"/>
              <a:t>Mourn</a:t>
            </a:r>
          </a:p>
          <a:p>
            <a:pPr marL="342900" indent="-342900">
              <a:buAutoNum type="arabicPeriod"/>
            </a:pPr>
            <a:r>
              <a:rPr lang="en-US" sz="2800" dirty="0"/>
              <a:t>Meek</a:t>
            </a:r>
          </a:p>
          <a:p>
            <a:pPr marL="342900" indent="-342900">
              <a:buAutoNum type="arabicPeriod"/>
            </a:pPr>
            <a:r>
              <a:rPr lang="en-US" sz="2800" dirty="0"/>
              <a:t>Hunger and thirst for righteousness</a:t>
            </a:r>
          </a:p>
          <a:p>
            <a:pPr marL="342900" indent="-342900">
              <a:buAutoNum type="arabicPeriod"/>
            </a:pPr>
            <a:r>
              <a:rPr lang="en-US" sz="2800" dirty="0"/>
              <a:t>Merciful</a:t>
            </a:r>
          </a:p>
          <a:p>
            <a:pPr marL="342900" indent="-342900">
              <a:buAutoNum type="arabicPeriod"/>
            </a:pPr>
            <a:r>
              <a:rPr lang="en-US" sz="2800" dirty="0"/>
              <a:t>Pure in heart</a:t>
            </a:r>
          </a:p>
          <a:p>
            <a:pPr marL="342900" indent="-342900">
              <a:buAutoNum type="arabicPeriod"/>
            </a:pPr>
            <a:r>
              <a:rPr lang="en-US" sz="2800" dirty="0"/>
              <a:t>Peacemakers</a:t>
            </a:r>
          </a:p>
          <a:p>
            <a:pPr marL="342900" indent="-342900">
              <a:buAutoNum type="arabicPeriod"/>
            </a:pPr>
            <a:r>
              <a:rPr lang="en-US" sz="2800" dirty="0"/>
              <a:t>Persecuted</a:t>
            </a:r>
          </a:p>
          <a:p>
            <a:pPr marL="342900" indent="-342900">
              <a:buAutoNum type="arabicPeriod"/>
            </a:pPr>
            <a:r>
              <a:rPr lang="en-US" sz="2800" dirty="0"/>
              <a:t>Reviled and persecuted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D7175-6244-4206-8E40-6B951402EB9C}"/>
              </a:ext>
            </a:extLst>
          </p:cNvPr>
          <p:cNvSpPr txBox="1"/>
          <p:nvPr/>
        </p:nvSpPr>
        <p:spPr>
          <a:xfrm>
            <a:off x="788506" y="2840235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Matt 5:3-12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7E0B03-46E4-48BC-A284-8A6DDFDB7043}"/>
              </a:ext>
            </a:extLst>
          </p:cNvPr>
          <p:cNvSpPr txBox="1"/>
          <p:nvPr/>
        </p:nvSpPr>
        <p:spPr>
          <a:xfrm>
            <a:off x="5844209" y="5792878"/>
            <a:ext cx="306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</a:rPr>
              <a:t>Salt and 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08F1A-06A3-470A-98C3-B2B3E3E29E4D}"/>
              </a:ext>
            </a:extLst>
          </p:cNvPr>
          <p:cNvSpPr txBox="1"/>
          <p:nvPr/>
        </p:nvSpPr>
        <p:spPr>
          <a:xfrm>
            <a:off x="5877338" y="6273225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7030A0"/>
                </a:solidFill>
              </a:rPr>
              <a:t>Matt 5:13-16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7E2F6FD-C770-453D-8EE3-05EF168ED5AA}"/>
              </a:ext>
            </a:extLst>
          </p:cNvPr>
          <p:cNvSpPr/>
          <p:nvPr/>
        </p:nvSpPr>
        <p:spPr>
          <a:xfrm>
            <a:off x="6586330" y="5172539"/>
            <a:ext cx="530086" cy="742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7F59AF-299D-4F28-9289-EFC457BA5C9E}"/>
              </a:ext>
            </a:extLst>
          </p:cNvPr>
          <p:cNvSpPr/>
          <p:nvPr/>
        </p:nvSpPr>
        <p:spPr>
          <a:xfrm>
            <a:off x="3260034" y="2040834"/>
            <a:ext cx="2623930" cy="258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C7EC4-324C-4D6D-8F53-D0313A974B4A}"/>
              </a:ext>
            </a:extLst>
          </p:cNvPr>
          <p:cNvSpPr txBox="1"/>
          <p:nvPr/>
        </p:nvSpPr>
        <p:spPr>
          <a:xfrm>
            <a:off x="3624469" y="2948201"/>
            <a:ext cx="1895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F84EA-8973-4C13-87D6-4BFDF5474FD0}"/>
              </a:ext>
            </a:extLst>
          </p:cNvPr>
          <p:cNvSpPr txBox="1"/>
          <p:nvPr/>
        </p:nvSpPr>
        <p:spPr>
          <a:xfrm>
            <a:off x="861392" y="1113183"/>
            <a:ext cx="310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Gentile</a:t>
            </a:r>
          </a:p>
        </p:txBody>
      </p:sp>
    </p:spTree>
    <p:extLst>
      <p:ext uri="{BB962C8B-B14F-4D97-AF65-F5344CB8AC3E}">
        <p14:creationId xmlns:p14="http://schemas.microsoft.com/office/powerpoint/2010/main" val="13548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09642-6624-42CE-AB4A-0B1CAEB7A1A2}"/>
              </a:ext>
            </a:extLst>
          </p:cNvPr>
          <p:cNvSpPr txBox="1"/>
          <p:nvPr/>
        </p:nvSpPr>
        <p:spPr>
          <a:xfrm>
            <a:off x="0" y="842976"/>
            <a:ext cx="438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Jesus’ Identity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397DFA0D-C2D5-4265-85C4-C0680611DC34}"/>
              </a:ext>
            </a:extLst>
          </p:cNvPr>
          <p:cNvSpPr/>
          <p:nvPr/>
        </p:nvSpPr>
        <p:spPr>
          <a:xfrm>
            <a:off x="3750366" y="60448"/>
            <a:ext cx="2729947" cy="227937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CB9B22-F535-48F5-A021-3825840B6079}"/>
              </a:ext>
            </a:extLst>
          </p:cNvPr>
          <p:cNvSpPr txBox="1"/>
          <p:nvPr/>
        </p:nvSpPr>
        <p:spPr>
          <a:xfrm>
            <a:off x="5201477" y="658505"/>
            <a:ext cx="3154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Fulfill the Law,       not destroy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D7175-6244-4206-8E40-6B951402EB9C}"/>
              </a:ext>
            </a:extLst>
          </p:cNvPr>
          <p:cNvSpPr txBox="1"/>
          <p:nvPr/>
        </p:nvSpPr>
        <p:spPr>
          <a:xfrm>
            <a:off x="954156" y="1320225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Matt 5:17-18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7E0B03-46E4-48BC-A284-8A6DDFDB7043}"/>
              </a:ext>
            </a:extLst>
          </p:cNvPr>
          <p:cNvSpPr txBox="1"/>
          <p:nvPr/>
        </p:nvSpPr>
        <p:spPr>
          <a:xfrm>
            <a:off x="4386470" y="3344595"/>
            <a:ext cx="4260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</a:rPr>
              <a:t>Attitude toward God’s commandments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08F1A-06A3-470A-98C3-B2B3E3E29E4D}"/>
              </a:ext>
            </a:extLst>
          </p:cNvPr>
          <p:cNvSpPr txBox="1"/>
          <p:nvPr/>
        </p:nvSpPr>
        <p:spPr>
          <a:xfrm>
            <a:off x="4883427" y="4313713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7030A0"/>
                </a:solidFill>
              </a:rPr>
              <a:t>Matt 5:19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7E2F6FD-C770-453D-8EE3-05EF168ED5AA}"/>
              </a:ext>
            </a:extLst>
          </p:cNvPr>
          <p:cNvSpPr/>
          <p:nvPr/>
        </p:nvSpPr>
        <p:spPr>
          <a:xfrm>
            <a:off x="5950227" y="2566819"/>
            <a:ext cx="530086" cy="742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8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/>
      <p:bldP spid="9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09642-6624-42CE-AB4A-0B1CAEB7A1A2}"/>
              </a:ext>
            </a:extLst>
          </p:cNvPr>
          <p:cNvSpPr txBox="1"/>
          <p:nvPr/>
        </p:nvSpPr>
        <p:spPr>
          <a:xfrm>
            <a:off x="-33126" y="2335692"/>
            <a:ext cx="4386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Greater</a:t>
            </a:r>
            <a:br>
              <a:rPr lang="en-US" sz="3600" b="1" dirty="0"/>
            </a:br>
            <a:r>
              <a:rPr lang="en-US" sz="3600" b="1" dirty="0"/>
              <a:t>Righteousness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397DFA0D-C2D5-4265-85C4-C0680611DC34}"/>
              </a:ext>
            </a:extLst>
          </p:cNvPr>
          <p:cNvSpPr/>
          <p:nvPr/>
        </p:nvSpPr>
        <p:spPr>
          <a:xfrm>
            <a:off x="3796753" y="179696"/>
            <a:ext cx="2729947" cy="612250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CB9B22-F535-48F5-A021-3825840B6079}"/>
              </a:ext>
            </a:extLst>
          </p:cNvPr>
          <p:cNvSpPr txBox="1"/>
          <p:nvPr/>
        </p:nvSpPr>
        <p:spPr>
          <a:xfrm>
            <a:off x="5347257" y="470160"/>
            <a:ext cx="31540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</a:t>
            </a:r>
          </a:p>
          <a:p>
            <a:endParaRPr lang="en-US" sz="3200" dirty="0"/>
          </a:p>
          <a:p>
            <a:r>
              <a:rPr lang="en-US" sz="3200" dirty="0"/>
              <a:t>2.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3.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4.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5.</a:t>
            </a:r>
          </a:p>
          <a:p>
            <a:endParaRPr lang="en-US" sz="3200" dirty="0"/>
          </a:p>
          <a:p>
            <a:r>
              <a:rPr lang="en-US" sz="3200" dirty="0"/>
              <a:t>6.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D7175-6244-4206-8E40-6B951402EB9C}"/>
              </a:ext>
            </a:extLst>
          </p:cNvPr>
          <p:cNvSpPr txBox="1"/>
          <p:nvPr/>
        </p:nvSpPr>
        <p:spPr>
          <a:xfrm>
            <a:off x="921031" y="3429000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Matt 5:20-48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6C338-179E-4A5A-B0F0-71BAFEC5F1B5}"/>
              </a:ext>
            </a:extLst>
          </p:cNvPr>
          <p:cNvSpPr txBox="1"/>
          <p:nvPr/>
        </p:nvSpPr>
        <p:spPr>
          <a:xfrm>
            <a:off x="5754759" y="486346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Murder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44AD21-D580-421A-B8CE-027C44665E81}"/>
              </a:ext>
            </a:extLst>
          </p:cNvPr>
          <p:cNvSpPr txBox="1"/>
          <p:nvPr/>
        </p:nvSpPr>
        <p:spPr>
          <a:xfrm>
            <a:off x="5758074" y="1421850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Adultery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F9A621-5167-483E-80B0-B9198B19C720}"/>
              </a:ext>
            </a:extLst>
          </p:cNvPr>
          <p:cNvSpPr txBox="1"/>
          <p:nvPr/>
        </p:nvSpPr>
        <p:spPr>
          <a:xfrm>
            <a:off x="5754757" y="2425286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Divorce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E9BF42-D28C-487B-A200-8EAFE895A780}"/>
              </a:ext>
            </a:extLst>
          </p:cNvPr>
          <p:cNvSpPr txBox="1"/>
          <p:nvPr/>
        </p:nvSpPr>
        <p:spPr>
          <a:xfrm>
            <a:off x="5754758" y="3414843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Oaths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886719-027E-4BF0-96ED-961049780AB7}"/>
              </a:ext>
            </a:extLst>
          </p:cNvPr>
          <p:cNvSpPr txBox="1"/>
          <p:nvPr/>
        </p:nvSpPr>
        <p:spPr>
          <a:xfrm>
            <a:off x="5754757" y="4378817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Retaliation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0B6DF-ACED-4050-A663-56D29137208E}"/>
              </a:ext>
            </a:extLst>
          </p:cNvPr>
          <p:cNvSpPr txBox="1"/>
          <p:nvPr/>
        </p:nvSpPr>
        <p:spPr>
          <a:xfrm>
            <a:off x="5754758" y="5368374"/>
            <a:ext cx="2746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20958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‘You shall love your neighbor </a:t>
            </a:r>
          </a:p>
          <a:p>
            <a:r>
              <a:rPr lang="en-US" sz="3200" dirty="0"/>
              <a:t>			and hate your enemy.’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81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</a:t>
            </a:r>
            <a:r>
              <a:rPr lang="en-US" sz="3200" u="sng" dirty="0"/>
              <a:t>You shall love your neighbor </a:t>
            </a:r>
          </a:p>
          <a:p>
            <a:r>
              <a:rPr lang="en-US" sz="3200" dirty="0"/>
              <a:t>			and hate your enemy.’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6CC4D-350F-44B9-8D08-3D2E2E804AF3}"/>
              </a:ext>
            </a:extLst>
          </p:cNvPr>
          <p:cNvSpPr/>
          <p:nvPr/>
        </p:nvSpPr>
        <p:spPr>
          <a:xfrm>
            <a:off x="0" y="2808309"/>
            <a:ext cx="9144000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You shall not take vengeance or bear a grudge against the sons of your own people, but you shall </a:t>
            </a:r>
            <a:r>
              <a:rPr lang="en-US" sz="3200" u="sng" dirty="0"/>
              <a:t>love your neighbor</a:t>
            </a:r>
            <a:r>
              <a:rPr lang="en-US" sz="3200" dirty="0"/>
              <a:t> as yourself: I am the </a:t>
            </a:r>
            <a:r>
              <a:rPr lang="en-US" sz="3200" cap="small" dirty="0"/>
              <a:t>Lord</a:t>
            </a:r>
            <a:r>
              <a:rPr lang="en-US" sz="3200" dirty="0"/>
              <a:t>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Leviticus 19:18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‘You shall love your neighbor </a:t>
            </a:r>
          </a:p>
          <a:p>
            <a:r>
              <a:rPr lang="en-US" sz="3200" dirty="0"/>
              <a:t>			and </a:t>
            </a:r>
            <a:r>
              <a:rPr lang="en-US" sz="3200" u="sng" dirty="0"/>
              <a:t>hate your enemy</a:t>
            </a:r>
            <a:r>
              <a:rPr lang="en-US" sz="3200" dirty="0"/>
              <a:t>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6CC4D-350F-44B9-8D08-3D2E2E804AF3}"/>
              </a:ext>
            </a:extLst>
          </p:cNvPr>
          <p:cNvSpPr/>
          <p:nvPr/>
        </p:nvSpPr>
        <p:spPr>
          <a:xfrm>
            <a:off x="0" y="2808309"/>
            <a:ext cx="914400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when the </a:t>
            </a:r>
            <a:r>
              <a:rPr lang="en-US" sz="3200" cap="small" dirty="0"/>
              <a:t>Lord</a:t>
            </a:r>
            <a:r>
              <a:rPr lang="en-US" sz="3200" dirty="0"/>
              <a:t> your God gives them over to you, and you defeat them, then you must devote them to complete destruction.</a:t>
            </a:r>
            <a:r>
              <a:rPr lang="en-US" sz="3200" baseline="30000" dirty="0"/>
              <a:t> </a:t>
            </a:r>
            <a:r>
              <a:rPr lang="en-US" sz="3200" dirty="0"/>
              <a:t> You shall make no covenant with them and show no mercy to them.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Deuteronomy 7:2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3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B7609-FC6C-47F2-98C5-8C788589E242}"/>
              </a:ext>
            </a:extLst>
          </p:cNvPr>
          <p:cNvSpPr/>
          <p:nvPr/>
        </p:nvSpPr>
        <p:spPr>
          <a:xfrm>
            <a:off x="145773" y="124096"/>
            <a:ext cx="8640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43 </a:t>
            </a:r>
            <a:r>
              <a:rPr lang="en-US" sz="3200" dirty="0"/>
              <a:t>“You have heard that it was said, </a:t>
            </a:r>
          </a:p>
          <a:p>
            <a:r>
              <a:rPr lang="en-US" sz="3200" dirty="0"/>
              <a:t>		‘You shall love your neighbor </a:t>
            </a:r>
          </a:p>
          <a:p>
            <a:r>
              <a:rPr lang="en-US" sz="3200" dirty="0"/>
              <a:t>			and </a:t>
            </a:r>
            <a:r>
              <a:rPr lang="en-US" sz="3200" u="sng" dirty="0"/>
              <a:t>hate your enemy</a:t>
            </a:r>
            <a:r>
              <a:rPr lang="en-US" sz="3200" dirty="0"/>
              <a:t>.’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													                             </a:t>
            </a:r>
            <a:r>
              <a:rPr lang="en-US" sz="3200" b="1" i="1" dirty="0">
                <a:solidFill>
                  <a:srgbClr val="000000"/>
                </a:solidFill>
                <a:latin typeface="+mj-lt"/>
              </a:rPr>
              <a:t>Matthew 5:43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6CC4D-350F-44B9-8D08-3D2E2E804AF3}"/>
              </a:ext>
            </a:extLst>
          </p:cNvPr>
          <p:cNvSpPr/>
          <p:nvPr/>
        </p:nvSpPr>
        <p:spPr>
          <a:xfrm>
            <a:off x="0" y="2808309"/>
            <a:ext cx="91440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I hate the assembly of evildoers,</a:t>
            </a:r>
            <a:br>
              <a:rPr lang="en-US" sz="3200" dirty="0"/>
            </a:br>
            <a:r>
              <a:rPr lang="en-US" sz="3200" dirty="0"/>
              <a:t>    and I will not sit with the wicked.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        Psalm 26:5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254</Words>
  <Application>Microsoft Office PowerPoint</Application>
  <PresentationFormat>On-screen Show (4:3)</PresentationFormat>
  <Paragraphs>125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&amp;quot</vt:lpstr>
      <vt:lpstr>Arial</vt:lpstr>
      <vt:lpstr>Calibri</vt:lpstr>
      <vt:lpstr>Calibri Light</vt:lpstr>
      <vt:lpstr>Courier New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Nash</dc:creator>
  <cp:lastModifiedBy>Bryan Nash</cp:lastModifiedBy>
  <cp:revision>71</cp:revision>
  <dcterms:created xsi:type="dcterms:W3CDTF">2019-02-28T15:58:53Z</dcterms:created>
  <dcterms:modified xsi:type="dcterms:W3CDTF">2019-04-11T15:56:08Z</dcterms:modified>
</cp:coreProperties>
</file>