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8" r:id="rId13"/>
    <p:sldId id="266" r:id="rId14"/>
    <p:sldId id="267" r:id="rId15"/>
    <p:sldId id="269" r:id="rId16"/>
    <p:sldId id="270" r:id="rId17"/>
    <p:sldId id="271" r:id="rId18"/>
    <p:sldId id="273" r:id="rId19"/>
    <p:sldId id="272"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688412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90113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193098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1D93B5-80B5-40F6-8A79-B4B6398E12F3}"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17494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1D93B5-80B5-40F6-8A79-B4B6398E12F3}" type="datetimeFigureOut">
              <a:rPr lang="en-US" smtClean="0"/>
              <a:t>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53065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1D93B5-80B5-40F6-8A79-B4B6398E12F3}"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988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D93B5-80B5-40F6-8A79-B4B6398E12F3}" type="datetimeFigureOut">
              <a:rPr lang="en-US" smtClean="0"/>
              <a:t>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240960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1D93B5-80B5-40F6-8A79-B4B6398E12F3}" type="datetimeFigureOut">
              <a:rPr lang="en-US" smtClean="0"/>
              <a:t>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78454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1D93B5-80B5-40F6-8A79-B4B6398E12F3}" type="datetimeFigureOut">
              <a:rPr lang="en-US" smtClean="0"/>
              <a:t>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411072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958104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1D93B5-80B5-40F6-8A79-B4B6398E12F3}" type="datetimeFigureOut">
              <a:rPr lang="en-US" smtClean="0"/>
              <a:t>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D3BC4B-3C7B-4315-8107-FEC9B27E4B63}" type="slidenum">
              <a:rPr lang="en-US" smtClean="0"/>
              <a:t>‹#›</a:t>
            </a:fld>
            <a:endParaRPr lang="en-US"/>
          </a:p>
        </p:txBody>
      </p:sp>
    </p:spTree>
    <p:extLst>
      <p:ext uri="{BB962C8B-B14F-4D97-AF65-F5344CB8AC3E}">
        <p14:creationId xmlns:p14="http://schemas.microsoft.com/office/powerpoint/2010/main" val="3933155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D93B5-80B5-40F6-8A79-B4B6398E12F3}" type="datetimeFigureOut">
              <a:rPr lang="en-US" smtClean="0"/>
              <a:t>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3BC4B-3C7B-4315-8107-FEC9B27E4B63}" type="slidenum">
              <a:rPr lang="en-US" smtClean="0"/>
              <a:t>‹#›</a:t>
            </a:fld>
            <a:endParaRPr lang="en-US"/>
          </a:p>
        </p:txBody>
      </p:sp>
    </p:spTree>
    <p:extLst>
      <p:ext uri="{BB962C8B-B14F-4D97-AF65-F5344CB8AC3E}">
        <p14:creationId xmlns:p14="http://schemas.microsoft.com/office/powerpoint/2010/main" val="40161726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414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0"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who looks at a woman with lustful intent has already committed adultery with her in his heart.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Tree>
    <p:extLst>
      <p:ext uri="{BB962C8B-B14F-4D97-AF65-F5344CB8AC3E}">
        <p14:creationId xmlns:p14="http://schemas.microsoft.com/office/powerpoint/2010/main" val="2838606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0"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a:t>
            </a:r>
            <a:r>
              <a:rPr lang="en-US" sz="3200" b="1" dirty="0">
                <a:solidFill>
                  <a:srgbClr val="000000"/>
                </a:solidFill>
                <a:latin typeface="&amp;quot"/>
              </a:rPr>
              <a:t>who looks </a:t>
            </a:r>
            <a:r>
              <a:rPr lang="en-US" sz="3200" dirty="0">
                <a:solidFill>
                  <a:srgbClr val="000000"/>
                </a:solidFill>
                <a:latin typeface="&amp;quot"/>
              </a:rPr>
              <a:t>at a woman with lustful intent has already committed adultery with her in his heart.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Tree>
    <p:extLst>
      <p:ext uri="{BB962C8B-B14F-4D97-AF65-F5344CB8AC3E}">
        <p14:creationId xmlns:p14="http://schemas.microsoft.com/office/powerpoint/2010/main" val="437741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005206-82EB-4DC0-9BB7-7AD41892CC4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190750" y="1047750"/>
            <a:ext cx="4762500" cy="4762500"/>
          </a:xfrm>
          <a:prstGeom prst="rect">
            <a:avLst/>
          </a:prstGeom>
        </p:spPr>
      </p:pic>
    </p:spTree>
    <p:extLst>
      <p:ext uri="{BB962C8B-B14F-4D97-AF65-F5344CB8AC3E}">
        <p14:creationId xmlns:p14="http://schemas.microsoft.com/office/powerpoint/2010/main" val="822503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0"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who looks at a woman with </a:t>
            </a:r>
            <a:r>
              <a:rPr lang="en-US" sz="3200" b="1" dirty="0">
                <a:solidFill>
                  <a:srgbClr val="000000"/>
                </a:solidFill>
                <a:latin typeface="&amp;quot"/>
              </a:rPr>
              <a:t>lustful intent </a:t>
            </a:r>
            <a:r>
              <a:rPr lang="en-US" sz="3200" dirty="0">
                <a:solidFill>
                  <a:srgbClr val="000000"/>
                </a:solidFill>
                <a:latin typeface="&amp;quot"/>
              </a:rPr>
              <a:t>has already committed adultery with her in his heart.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Tree>
    <p:extLst>
      <p:ext uri="{BB962C8B-B14F-4D97-AF65-F5344CB8AC3E}">
        <p14:creationId xmlns:p14="http://schemas.microsoft.com/office/powerpoint/2010/main" val="354919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92765"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who looks at a woman with </a:t>
            </a:r>
            <a:r>
              <a:rPr lang="en-US" sz="3200" b="1" dirty="0">
                <a:solidFill>
                  <a:srgbClr val="000000"/>
                </a:solidFill>
                <a:latin typeface="&amp;quot"/>
              </a:rPr>
              <a:t>lustful intent </a:t>
            </a:r>
            <a:r>
              <a:rPr lang="en-US" sz="3200" dirty="0">
                <a:solidFill>
                  <a:srgbClr val="000000"/>
                </a:solidFill>
                <a:latin typeface="&amp;quot"/>
              </a:rPr>
              <a:t>has already committed adultery with her in his heart.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
        <p:nvSpPr>
          <p:cNvPr id="3" name="Rectangle 2">
            <a:extLst>
              <a:ext uri="{FF2B5EF4-FFF2-40B4-BE49-F238E27FC236}">
                <a16:creationId xmlns:a16="http://schemas.microsoft.com/office/drawing/2014/main" id="{051D5A73-FB65-4EC1-8EA9-389857AC24C4}"/>
              </a:ext>
            </a:extLst>
          </p:cNvPr>
          <p:cNvSpPr/>
          <p:nvPr/>
        </p:nvSpPr>
        <p:spPr>
          <a:xfrm>
            <a:off x="92765" y="3818652"/>
            <a:ext cx="8958470"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Helvetica Neue"/>
              </a:rPr>
              <a:t>“You shall not covet your neighbor's house;                </a:t>
            </a:r>
            <a:r>
              <a:rPr lang="en-US" sz="3200" u="sng" dirty="0">
                <a:solidFill>
                  <a:schemeClr val="bg1"/>
                </a:solidFill>
                <a:latin typeface="Helvetica Neue"/>
              </a:rPr>
              <a:t>you shall not covet your neighbor's wife</a:t>
            </a:r>
            <a:r>
              <a:rPr lang="en-US" sz="3200" dirty="0">
                <a:solidFill>
                  <a:schemeClr val="bg1"/>
                </a:solidFill>
                <a:latin typeface="Helvetica Neue"/>
              </a:rPr>
              <a:t>, or his male servant, or his female servant, or his ox, or his donkey, or anything that is your neighbor’s.”</a:t>
            </a:r>
          </a:p>
          <a:p>
            <a:r>
              <a:rPr lang="en-US" sz="3200" i="1" dirty="0">
                <a:solidFill>
                  <a:schemeClr val="bg1"/>
                </a:solidFill>
                <a:latin typeface="Helvetica Neue"/>
              </a:rPr>
              <a:t>															Ex 20:17</a:t>
            </a:r>
            <a:endParaRPr lang="en-US" sz="3200" i="1" dirty="0">
              <a:solidFill>
                <a:schemeClr val="bg1"/>
              </a:solidFill>
            </a:endParaRPr>
          </a:p>
        </p:txBody>
      </p:sp>
    </p:spTree>
    <p:extLst>
      <p:ext uri="{BB962C8B-B14F-4D97-AF65-F5344CB8AC3E}">
        <p14:creationId xmlns:p14="http://schemas.microsoft.com/office/powerpoint/2010/main" val="3498004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92765"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who looks at a woman with </a:t>
            </a:r>
            <a:r>
              <a:rPr lang="en-US" sz="3200" b="1" dirty="0">
                <a:solidFill>
                  <a:srgbClr val="000000"/>
                </a:solidFill>
                <a:latin typeface="&amp;quot"/>
              </a:rPr>
              <a:t>lustful intent </a:t>
            </a:r>
            <a:r>
              <a:rPr lang="en-US" sz="3200" dirty="0">
                <a:solidFill>
                  <a:srgbClr val="000000"/>
                </a:solidFill>
                <a:latin typeface="&amp;quot"/>
              </a:rPr>
              <a:t>has already committed adultery with her in his heart.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
        <p:nvSpPr>
          <p:cNvPr id="3" name="Rectangle 2">
            <a:extLst>
              <a:ext uri="{FF2B5EF4-FFF2-40B4-BE49-F238E27FC236}">
                <a16:creationId xmlns:a16="http://schemas.microsoft.com/office/drawing/2014/main" id="{051D5A73-FB65-4EC1-8EA9-389857AC24C4}"/>
              </a:ext>
            </a:extLst>
          </p:cNvPr>
          <p:cNvSpPr/>
          <p:nvPr/>
        </p:nvSpPr>
        <p:spPr>
          <a:xfrm>
            <a:off x="92765" y="3818652"/>
            <a:ext cx="8958470" cy="255454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Helvetica Neue"/>
              </a:rPr>
              <a:t>“You shall not covet your neighbor's house;                </a:t>
            </a:r>
            <a:r>
              <a:rPr lang="en-US" sz="3200" u="sng" dirty="0">
                <a:solidFill>
                  <a:schemeClr val="bg1"/>
                </a:solidFill>
                <a:latin typeface="Helvetica Neue"/>
              </a:rPr>
              <a:t>you shall not covet your neighbor's wife</a:t>
            </a:r>
            <a:r>
              <a:rPr lang="en-US" sz="3200" dirty="0">
                <a:solidFill>
                  <a:schemeClr val="bg1"/>
                </a:solidFill>
                <a:latin typeface="Helvetica Neue"/>
              </a:rPr>
              <a:t>, or his male servant, or his female servant, or his ox, or his donkey, or anything that is your neighbor’s.”</a:t>
            </a:r>
          </a:p>
          <a:p>
            <a:r>
              <a:rPr lang="en-US" sz="3200" i="1" dirty="0">
                <a:solidFill>
                  <a:schemeClr val="bg1"/>
                </a:solidFill>
                <a:latin typeface="Helvetica Neue"/>
              </a:rPr>
              <a:t>															Ex 20:17</a:t>
            </a:r>
            <a:endParaRPr lang="en-US" sz="3200" i="1" dirty="0">
              <a:solidFill>
                <a:schemeClr val="bg1"/>
              </a:solidFill>
            </a:endParaRPr>
          </a:p>
        </p:txBody>
      </p:sp>
      <p:sp>
        <p:nvSpPr>
          <p:cNvPr id="5" name="Oval 4">
            <a:extLst>
              <a:ext uri="{FF2B5EF4-FFF2-40B4-BE49-F238E27FC236}">
                <a16:creationId xmlns:a16="http://schemas.microsoft.com/office/drawing/2014/main" id="{88A473A1-4F5E-43CB-B151-9D67D74E7414}"/>
              </a:ext>
            </a:extLst>
          </p:cNvPr>
          <p:cNvSpPr/>
          <p:nvPr/>
        </p:nvSpPr>
        <p:spPr>
          <a:xfrm>
            <a:off x="3154018" y="2592594"/>
            <a:ext cx="1868556" cy="9087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5491825-883B-498D-8EE4-31151A01FC7E}"/>
              </a:ext>
            </a:extLst>
          </p:cNvPr>
          <p:cNvSpPr txBox="1"/>
          <p:nvPr/>
        </p:nvSpPr>
        <p:spPr>
          <a:xfrm>
            <a:off x="2451652" y="2710508"/>
            <a:ext cx="3273287" cy="646331"/>
          </a:xfrm>
          <a:prstGeom prst="rect">
            <a:avLst/>
          </a:prstGeom>
          <a:noFill/>
        </p:spPr>
        <p:txBody>
          <a:bodyPr wrap="square" rtlCol="0">
            <a:spAutoFit/>
          </a:bodyPr>
          <a:lstStyle/>
          <a:p>
            <a:pPr algn="ctr"/>
            <a:r>
              <a:rPr lang="en-US" sz="3600" b="1" dirty="0">
                <a:solidFill>
                  <a:schemeClr val="bg1"/>
                </a:solidFill>
              </a:rPr>
              <a:t>Desire</a:t>
            </a:r>
          </a:p>
        </p:txBody>
      </p:sp>
    </p:spTree>
    <p:extLst>
      <p:ext uri="{BB962C8B-B14F-4D97-AF65-F5344CB8AC3E}">
        <p14:creationId xmlns:p14="http://schemas.microsoft.com/office/powerpoint/2010/main" val="89725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2246950-6E1F-4A74-BA93-9BC1E60D497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r="-1" b="-1"/>
          <a:stretch/>
        </p:blipFill>
        <p:spPr>
          <a:xfrm>
            <a:off x="20" y="10"/>
            <a:ext cx="9143980" cy="6857990"/>
          </a:xfrm>
          <a:prstGeom prst="rect">
            <a:avLst/>
          </a:prstGeom>
        </p:spPr>
      </p:pic>
    </p:spTree>
    <p:extLst>
      <p:ext uri="{BB962C8B-B14F-4D97-AF65-F5344CB8AC3E}">
        <p14:creationId xmlns:p14="http://schemas.microsoft.com/office/powerpoint/2010/main" val="208892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F4C11FE-224B-4B4C-AAB9-1DE0D975AB5C}"/>
              </a:ext>
            </a:extLst>
          </p:cNvPr>
          <p:cNvSpPr/>
          <p:nvPr/>
        </p:nvSpPr>
        <p:spPr>
          <a:xfrm>
            <a:off x="92765" y="0"/>
            <a:ext cx="8958470" cy="3046988"/>
          </a:xfrm>
          <a:prstGeom prst="rect">
            <a:avLst/>
          </a:prstGeom>
        </p:spPr>
        <p:txBody>
          <a:bodyPr wrap="square">
            <a:spAutoFit/>
          </a:bodyPr>
          <a:lstStyle/>
          <a:p>
            <a:r>
              <a:rPr lang="en-US" sz="3200" b="1" dirty="0">
                <a:solidFill>
                  <a:srgbClr val="000000"/>
                </a:solidFill>
                <a:latin typeface="&amp;quot"/>
              </a:rPr>
              <a:t>But I say to you </a:t>
            </a:r>
          </a:p>
          <a:p>
            <a:endParaRPr lang="en-US" sz="3200" dirty="0">
              <a:solidFill>
                <a:srgbClr val="000000"/>
              </a:solidFill>
              <a:latin typeface="&amp;quot"/>
            </a:endParaRPr>
          </a:p>
          <a:p>
            <a:r>
              <a:rPr lang="en-US" sz="3200" dirty="0">
                <a:solidFill>
                  <a:srgbClr val="000000"/>
                </a:solidFill>
                <a:latin typeface="&amp;quot"/>
              </a:rPr>
              <a:t>that everyone who looks at a woman with lustful intent has already committed adultery with her </a:t>
            </a:r>
          </a:p>
          <a:p>
            <a:r>
              <a:rPr lang="en-US" sz="3200" b="1" u="sng" dirty="0">
                <a:solidFill>
                  <a:srgbClr val="000000"/>
                </a:solidFill>
                <a:latin typeface="&amp;quot"/>
              </a:rPr>
              <a:t>in his heart</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 5:28</a:t>
            </a:r>
            <a:endParaRPr lang="en-US" sz="3200" i="1" dirty="0"/>
          </a:p>
        </p:txBody>
      </p:sp>
      <p:sp>
        <p:nvSpPr>
          <p:cNvPr id="8" name="Rectangle 7">
            <a:extLst>
              <a:ext uri="{FF2B5EF4-FFF2-40B4-BE49-F238E27FC236}">
                <a16:creationId xmlns:a16="http://schemas.microsoft.com/office/drawing/2014/main" id="{9DF89E38-CA6C-4C58-A018-5881135D9A27}"/>
              </a:ext>
            </a:extLst>
          </p:cNvPr>
          <p:cNvSpPr/>
          <p:nvPr/>
        </p:nvSpPr>
        <p:spPr>
          <a:xfrm>
            <a:off x="549966" y="3811013"/>
            <a:ext cx="7779026"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latin typeface="&amp;quot"/>
              </a:rPr>
              <a:t>For out of </a:t>
            </a:r>
            <a:r>
              <a:rPr lang="en-US" sz="3200" b="1" u="sng" dirty="0">
                <a:solidFill>
                  <a:schemeClr val="bg1"/>
                </a:solidFill>
                <a:latin typeface="&amp;quot"/>
              </a:rPr>
              <a:t>the heart</a:t>
            </a:r>
            <a:r>
              <a:rPr lang="en-US" sz="3200" b="1" dirty="0">
                <a:solidFill>
                  <a:schemeClr val="bg1"/>
                </a:solidFill>
                <a:latin typeface="&amp;quot"/>
              </a:rPr>
              <a:t> </a:t>
            </a:r>
            <a:r>
              <a:rPr lang="en-US" sz="3200" dirty="0">
                <a:solidFill>
                  <a:schemeClr val="bg1"/>
                </a:solidFill>
                <a:latin typeface="&amp;quot"/>
              </a:rPr>
              <a:t>come evil thoughts, murder, </a:t>
            </a:r>
            <a:r>
              <a:rPr lang="en-US" sz="3200" b="1" u="sng" dirty="0">
                <a:solidFill>
                  <a:schemeClr val="bg1"/>
                </a:solidFill>
                <a:latin typeface="&amp;quot"/>
              </a:rPr>
              <a:t>adultery</a:t>
            </a:r>
            <a:r>
              <a:rPr lang="en-US" sz="3200" dirty="0">
                <a:solidFill>
                  <a:schemeClr val="bg1"/>
                </a:solidFill>
                <a:latin typeface="&amp;quot"/>
              </a:rPr>
              <a:t>, sexual immorality, theft, false witness, slander. </a:t>
            </a:r>
            <a:endParaRPr lang="en-US" sz="3200" i="1" dirty="0">
              <a:solidFill>
                <a:schemeClr val="bg1"/>
              </a:solidFill>
              <a:latin typeface="&amp;quot"/>
            </a:endParaRPr>
          </a:p>
          <a:p>
            <a:r>
              <a:rPr lang="en-US" sz="3200" i="1" dirty="0">
                <a:solidFill>
                  <a:schemeClr val="bg1"/>
                </a:solidFill>
                <a:latin typeface="&amp;quot"/>
              </a:rPr>
              <a:t>												Matt 15:19</a:t>
            </a:r>
            <a:endParaRPr lang="en-US" sz="3200" i="1" dirty="0">
              <a:solidFill>
                <a:schemeClr val="bg1"/>
              </a:solidFill>
            </a:endParaRPr>
          </a:p>
        </p:txBody>
      </p:sp>
    </p:spTree>
    <p:extLst>
      <p:ext uri="{BB962C8B-B14F-4D97-AF65-F5344CB8AC3E}">
        <p14:creationId xmlns:p14="http://schemas.microsoft.com/office/powerpoint/2010/main" val="139688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ADFDE8-AF66-49E2-AFB2-458591A3713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23930" y="0"/>
            <a:ext cx="6520070" cy="3775836"/>
          </a:xfrm>
          <a:prstGeom prst="rect">
            <a:avLst/>
          </a:prstGeom>
        </p:spPr>
      </p:pic>
      <p:pic>
        <p:nvPicPr>
          <p:cNvPr id="5" name="Picture 4">
            <a:extLst>
              <a:ext uri="{FF2B5EF4-FFF2-40B4-BE49-F238E27FC236}">
                <a16:creationId xmlns:a16="http://schemas.microsoft.com/office/drawing/2014/main" id="{5DF56448-95EF-4DB3-AE05-185E69AE90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5654" y="3322350"/>
            <a:ext cx="3732276" cy="3376821"/>
          </a:xfrm>
          <a:prstGeom prst="rect">
            <a:avLst/>
          </a:prstGeom>
        </p:spPr>
      </p:pic>
    </p:spTree>
    <p:extLst>
      <p:ext uri="{BB962C8B-B14F-4D97-AF65-F5344CB8AC3E}">
        <p14:creationId xmlns:p14="http://schemas.microsoft.com/office/powerpoint/2010/main" val="2372703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58DA8-74E7-4A7B-96D7-ABA67063EF7F}"/>
              </a:ext>
            </a:extLst>
          </p:cNvPr>
          <p:cNvSpPr/>
          <p:nvPr/>
        </p:nvSpPr>
        <p:spPr>
          <a:xfrm>
            <a:off x="106017" y="0"/>
            <a:ext cx="8693426" cy="2554545"/>
          </a:xfrm>
          <a:prstGeom prst="rect">
            <a:avLst/>
          </a:prstGeom>
        </p:spPr>
        <p:txBody>
          <a:bodyPr wrap="square">
            <a:spAutoFit/>
          </a:bodyPr>
          <a:lstStyle/>
          <a:p>
            <a:r>
              <a:rPr lang="en-US" sz="3200" dirty="0">
                <a:solidFill>
                  <a:srgbClr val="000000"/>
                </a:solidFill>
                <a:latin typeface="&amp;quot"/>
              </a:rPr>
              <a:t>If your right eye causes you to sin, tear it out and throw it away. For it is better that you lose one of your members than that your whole body be thrown into hell.</a:t>
            </a:r>
          </a:p>
          <a:p>
            <a:r>
              <a:rPr lang="en-US" sz="3200" dirty="0">
                <a:solidFill>
                  <a:srgbClr val="000000"/>
                </a:solidFill>
                <a:latin typeface="&amp;quot"/>
              </a:rPr>
              <a:t>															</a:t>
            </a:r>
            <a:r>
              <a:rPr lang="en-US" sz="3200" i="1" dirty="0">
                <a:solidFill>
                  <a:srgbClr val="000000"/>
                </a:solidFill>
                <a:latin typeface="&amp;quot"/>
              </a:rPr>
              <a:t>Matt 5:29</a:t>
            </a:r>
            <a:endParaRPr lang="en-US" sz="3200" i="1" dirty="0"/>
          </a:p>
        </p:txBody>
      </p:sp>
      <p:pic>
        <p:nvPicPr>
          <p:cNvPr id="6" name="Picture 5">
            <a:extLst>
              <a:ext uri="{FF2B5EF4-FFF2-40B4-BE49-F238E27FC236}">
                <a16:creationId xmlns:a16="http://schemas.microsoft.com/office/drawing/2014/main" id="{5B650F1D-FA88-42E9-A7DD-60423277B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17" y="1990952"/>
            <a:ext cx="3472216" cy="2312504"/>
          </a:xfrm>
          <a:prstGeom prst="rect">
            <a:avLst/>
          </a:prstGeom>
        </p:spPr>
      </p:pic>
    </p:spTree>
    <p:extLst>
      <p:ext uri="{BB962C8B-B14F-4D97-AF65-F5344CB8AC3E}">
        <p14:creationId xmlns:p14="http://schemas.microsoft.com/office/powerpoint/2010/main" val="208663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Tree>
    <p:extLst>
      <p:ext uri="{BB962C8B-B14F-4D97-AF65-F5344CB8AC3E}">
        <p14:creationId xmlns:p14="http://schemas.microsoft.com/office/powerpoint/2010/main" val="22624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58DA8-74E7-4A7B-96D7-ABA67063EF7F}"/>
              </a:ext>
            </a:extLst>
          </p:cNvPr>
          <p:cNvSpPr/>
          <p:nvPr/>
        </p:nvSpPr>
        <p:spPr>
          <a:xfrm>
            <a:off x="106017" y="0"/>
            <a:ext cx="8693426" cy="2554545"/>
          </a:xfrm>
          <a:prstGeom prst="rect">
            <a:avLst/>
          </a:prstGeom>
        </p:spPr>
        <p:txBody>
          <a:bodyPr wrap="square">
            <a:spAutoFit/>
          </a:bodyPr>
          <a:lstStyle/>
          <a:p>
            <a:r>
              <a:rPr lang="en-US" sz="3200" dirty="0">
                <a:solidFill>
                  <a:srgbClr val="000000"/>
                </a:solidFill>
                <a:latin typeface="&amp;quot"/>
              </a:rPr>
              <a:t>If your right eye causes you to sin, tear it out and throw it away. For it is better that you lose one of your members than that your whole body be thrown into hell.</a:t>
            </a:r>
          </a:p>
          <a:p>
            <a:r>
              <a:rPr lang="en-US" sz="3200" dirty="0">
                <a:solidFill>
                  <a:srgbClr val="000000"/>
                </a:solidFill>
                <a:latin typeface="&amp;quot"/>
              </a:rPr>
              <a:t>															</a:t>
            </a:r>
            <a:r>
              <a:rPr lang="en-US" sz="3200" i="1" dirty="0">
                <a:solidFill>
                  <a:srgbClr val="000000"/>
                </a:solidFill>
                <a:latin typeface="&amp;quot"/>
              </a:rPr>
              <a:t>Matt 5:29</a:t>
            </a:r>
            <a:endParaRPr lang="en-US" sz="3200" i="1" dirty="0"/>
          </a:p>
        </p:txBody>
      </p:sp>
      <p:pic>
        <p:nvPicPr>
          <p:cNvPr id="6" name="Picture 5">
            <a:extLst>
              <a:ext uri="{FF2B5EF4-FFF2-40B4-BE49-F238E27FC236}">
                <a16:creationId xmlns:a16="http://schemas.microsoft.com/office/drawing/2014/main" id="{5B650F1D-FA88-42E9-A7DD-60423277B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17" y="1990952"/>
            <a:ext cx="3472216" cy="2312504"/>
          </a:xfrm>
          <a:prstGeom prst="rect">
            <a:avLst/>
          </a:prstGeom>
        </p:spPr>
      </p:pic>
      <p:sp>
        <p:nvSpPr>
          <p:cNvPr id="7" name="Rectangle 6">
            <a:extLst>
              <a:ext uri="{FF2B5EF4-FFF2-40B4-BE49-F238E27FC236}">
                <a16:creationId xmlns:a16="http://schemas.microsoft.com/office/drawing/2014/main" id="{CC5BABC2-AA39-464C-9632-3487C41DAFE6}"/>
              </a:ext>
            </a:extLst>
          </p:cNvPr>
          <p:cNvSpPr/>
          <p:nvPr/>
        </p:nvSpPr>
        <p:spPr>
          <a:xfrm>
            <a:off x="0" y="4782646"/>
            <a:ext cx="9144000" cy="2062103"/>
          </a:xfrm>
          <a:prstGeom prst="rect">
            <a:avLst/>
          </a:prstGeom>
        </p:spPr>
        <p:txBody>
          <a:bodyPr wrap="square">
            <a:spAutoFit/>
          </a:bodyPr>
          <a:lstStyle/>
          <a:p>
            <a:r>
              <a:rPr lang="en-US" sz="3200" dirty="0">
                <a:solidFill>
                  <a:srgbClr val="000000"/>
                </a:solidFill>
                <a:latin typeface="&amp;quot"/>
              </a:rPr>
              <a:t>And if your right hand causes you to sin, cut it off and throw it away. For it is better that you lose one of your members than that your whole body go into hell.</a:t>
            </a:r>
          </a:p>
          <a:p>
            <a:r>
              <a:rPr lang="en-US" sz="3200" i="1" dirty="0">
                <a:solidFill>
                  <a:srgbClr val="000000"/>
                </a:solidFill>
                <a:latin typeface="&amp;quot"/>
              </a:rPr>
              <a:t>Matt 5:30</a:t>
            </a:r>
            <a:endParaRPr lang="en-US" sz="3200" i="1" dirty="0">
              <a:latin typeface="&amp;quot"/>
            </a:endParaRPr>
          </a:p>
        </p:txBody>
      </p:sp>
      <p:pic>
        <p:nvPicPr>
          <p:cNvPr id="4" name="Picture 3">
            <a:extLst>
              <a:ext uri="{FF2B5EF4-FFF2-40B4-BE49-F238E27FC236}">
                <a16:creationId xmlns:a16="http://schemas.microsoft.com/office/drawing/2014/main" id="{AA376B0D-CED2-49E8-A91E-FA86519183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7689" y="1587767"/>
            <a:ext cx="2396159" cy="3194879"/>
          </a:xfrm>
          <a:prstGeom prst="rect">
            <a:avLst/>
          </a:prstGeom>
        </p:spPr>
      </p:pic>
    </p:spTree>
    <p:extLst>
      <p:ext uri="{BB962C8B-B14F-4D97-AF65-F5344CB8AC3E}">
        <p14:creationId xmlns:p14="http://schemas.microsoft.com/office/powerpoint/2010/main" val="3796361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58DA8-74E7-4A7B-96D7-ABA67063EF7F}"/>
              </a:ext>
            </a:extLst>
          </p:cNvPr>
          <p:cNvSpPr/>
          <p:nvPr/>
        </p:nvSpPr>
        <p:spPr>
          <a:xfrm>
            <a:off x="106017" y="0"/>
            <a:ext cx="8693426" cy="2554545"/>
          </a:xfrm>
          <a:prstGeom prst="rect">
            <a:avLst/>
          </a:prstGeom>
        </p:spPr>
        <p:txBody>
          <a:bodyPr wrap="square">
            <a:spAutoFit/>
          </a:bodyPr>
          <a:lstStyle/>
          <a:p>
            <a:r>
              <a:rPr lang="en-US" sz="3200" dirty="0">
                <a:solidFill>
                  <a:srgbClr val="000000"/>
                </a:solidFill>
                <a:latin typeface="&amp;quot"/>
              </a:rPr>
              <a:t>If your right eye causes you to sin, tear it out and </a:t>
            </a:r>
            <a:r>
              <a:rPr lang="en-US" sz="3200" b="1" dirty="0">
                <a:solidFill>
                  <a:srgbClr val="FF0000"/>
                </a:solidFill>
                <a:latin typeface="&amp;quot"/>
              </a:rPr>
              <a:t>throw it away</a:t>
            </a:r>
            <a:r>
              <a:rPr lang="en-US" sz="3200" dirty="0">
                <a:solidFill>
                  <a:srgbClr val="000000"/>
                </a:solidFill>
                <a:latin typeface="&amp;quot"/>
              </a:rPr>
              <a:t>. For it is better that you lose one of your members than that your whole body be </a:t>
            </a:r>
            <a:r>
              <a:rPr lang="en-US" sz="3200" b="1" dirty="0">
                <a:solidFill>
                  <a:srgbClr val="FF0000"/>
                </a:solidFill>
                <a:latin typeface="&amp;quot"/>
              </a:rPr>
              <a:t>thrown into hell</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 5:29</a:t>
            </a:r>
            <a:endParaRPr lang="en-US" sz="3200" i="1" dirty="0"/>
          </a:p>
        </p:txBody>
      </p:sp>
      <p:pic>
        <p:nvPicPr>
          <p:cNvPr id="6" name="Picture 5">
            <a:extLst>
              <a:ext uri="{FF2B5EF4-FFF2-40B4-BE49-F238E27FC236}">
                <a16:creationId xmlns:a16="http://schemas.microsoft.com/office/drawing/2014/main" id="{5B650F1D-FA88-42E9-A7DD-60423277B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17" y="1990952"/>
            <a:ext cx="3472216" cy="2312504"/>
          </a:xfrm>
          <a:prstGeom prst="rect">
            <a:avLst/>
          </a:prstGeom>
        </p:spPr>
      </p:pic>
      <p:sp>
        <p:nvSpPr>
          <p:cNvPr id="7" name="Rectangle 6">
            <a:extLst>
              <a:ext uri="{FF2B5EF4-FFF2-40B4-BE49-F238E27FC236}">
                <a16:creationId xmlns:a16="http://schemas.microsoft.com/office/drawing/2014/main" id="{CC5BABC2-AA39-464C-9632-3487C41DAFE6}"/>
              </a:ext>
            </a:extLst>
          </p:cNvPr>
          <p:cNvSpPr/>
          <p:nvPr/>
        </p:nvSpPr>
        <p:spPr>
          <a:xfrm>
            <a:off x="0" y="4782646"/>
            <a:ext cx="9144000" cy="2062103"/>
          </a:xfrm>
          <a:prstGeom prst="rect">
            <a:avLst/>
          </a:prstGeom>
        </p:spPr>
        <p:txBody>
          <a:bodyPr wrap="square">
            <a:spAutoFit/>
          </a:bodyPr>
          <a:lstStyle/>
          <a:p>
            <a:r>
              <a:rPr lang="en-US" sz="3200" dirty="0">
                <a:solidFill>
                  <a:srgbClr val="000000"/>
                </a:solidFill>
                <a:latin typeface="&amp;quot"/>
              </a:rPr>
              <a:t>And if your right hand causes you to sin, cut it off and </a:t>
            </a:r>
            <a:r>
              <a:rPr lang="en-US" sz="3200" b="1" dirty="0">
                <a:solidFill>
                  <a:srgbClr val="FF0000"/>
                </a:solidFill>
                <a:latin typeface="&amp;quot"/>
              </a:rPr>
              <a:t>throw it away</a:t>
            </a:r>
            <a:r>
              <a:rPr lang="en-US" sz="3200" dirty="0">
                <a:solidFill>
                  <a:srgbClr val="000000"/>
                </a:solidFill>
                <a:latin typeface="&amp;quot"/>
              </a:rPr>
              <a:t>. For it is better that you lose one of your members than that your whole body go into hell.</a:t>
            </a:r>
          </a:p>
          <a:p>
            <a:r>
              <a:rPr lang="en-US" sz="3200" i="1" dirty="0">
                <a:solidFill>
                  <a:srgbClr val="000000"/>
                </a:solidFill>
                <a:latin typeface="&amp;quot"/>
              </a:rPr>
              <a:t>Matt 5:30</a:t>
            </a:r>
            <a:endParaRPr lang="en-US" sz="3200" i="1" dirty="0">
              <a:latin typeface="&amp;quot"/>
            </a:endParaRPr>
          </a:p>
        </p:txBody>
      </p:sp>
      <p:pic>
        <p:nvPicPr>
          <p:cNvPr id="4" name="Picture 3">
            <a:extLst>
              <a:ext uri="{FF2B5EF4-FFF2-40B4-BE49-F238E27FC236}">
                <a16:creationId xmlns:a16="http://schemas.microsoft.com/office/drawing/2014/main" id="{AA376B0D-CED2-49E8-A91E-FA86519183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7689" y="1587767"/>
            <a:ext cx="2396159" cy="3194879"/>
          </a:xfrm>
          <a:prstGeom prst="rect">
            <a:avLst/>
          </a:prstGeom>
        </p:spPr>
      </p:pic>
    </p:spTree>
    <p:extLst>
      <p:ext uri="{BB962C8B-B14F-4D97-AF65-F5344CB8AC3E}">
        <p14:creationId xmlns:p14="http://schemas.microsoft.com/office/powerpoint/2010/main" val="302712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58DA8-74E7-4A7B-96D7-ABA67063EF7F}"/>
              </a:ext>
            </a:extLst>
          </p:cNvPr>
          <p:cNvSpPr/>
          <p:nvPr/>
        </p:nvSpPr>
        <p:spPr>
          <a:xfrm>
            <a:off x="106017" y="0"/>
            <a:ext cx="8693426" cy="2554545"/>
          </a:xfrm>
          <a:prstGeom prst="rect">
            <a:avLst/>
          </a:prstGeom>
        </p:spPr>
        <p:txBody>
          <a:bodyPr wrap="square">
            <a:spAutoFit/>
          </a:bodyPr>
          <a:lstStyle/>
          <a:p>
            <a:r>
              <a:rPr lang="en-US" sz="3200" dirty="0">
                <a:solidFill>
                  <a:srgbClr val="000000"/>
                </a:solidFill>
                <a:latin typeface="&amp;quot"/>
              </a:rPr>
              <a:t>If your right eye causes you to sin, tear it out and throw it away. For it is better that you lose one of your members than that </a:t>
            </a:r>
            <a:r>
              <a:rPr lang="en-US" sz="3200" b="1" dirty="0">
                <a:solidFill>
                  <a:srgbClr val="FF0000"/>
                </a:solidFill>
                <a:latin typeface="&amp;quot"/>
              </a:rPr>
              <a:t>your whole body </a:t>
            </a:r>
            <a:r>
              <a:rPr lang="en-US" sz="3200" dirty="0">
                <a:solidFill>
                  <a:srgbClr val="000000"/>
                </a:solidFill>
                <a:latin typeface="&amp;quot"/>
              </a:rPr>
              <a:t>be thrown into hell.</a:t>
            </a:r>
          </a:p>
          <a:p>
            <a:r>
              <a:rPr lang="en-US" sz="3200" dirty="0">
                <a:solidFill>
                  <a:srgbClr val="000000"/>
                </a:solidFill>
                <a:latin typeface="&amp;quot"/>
              </a:rPr>
              <a:t>															</a:t>
            </a:r>
            <a:r>
              <a:rPr lang="en-US" sz="3200" i="1" dirty="0">
                <a:solidFill>
                  <a:srgbClr val="000000"/>
                </a:solidFill>
                <a:latin typeface="&amp;quot"/>
              </a:rPr>
              <a:t>Matt 5:29</a:t>
            </a:r>
            <a:endParaRPr lang="en-US" sz="3200" i="1" dirty="0"/>
          </a:p>
        </p:txBody>
      </p:sp>
      <p:pic>
        <p:nvPicPr>
          <p:cNvPr id="6" name="Picture 5">
            <a:extLst>
              <a:ext uri="{FF2B5EF4-FFF2-40B4-BE49-F238E27FC236}">
                <a16:creationId xmlns:a16="http://schemas.microsoft.com/office/drawing/2014/main" id="{5B650F1D-FA88-42E9-A7DD-60423277B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17" y="1990952"/>
            <a:ext cx="3472216" cy="2312504"/>
          </a:xfrm>
          <a:prstGeom prst="rect">
            <a:avLst/>
          </a:prstGeom>
        </p:spPr>
      </p:pic>
      <p:sp>
        <p:nvSpPr>
          <p:cNvPr id="7" name="Rectangle 6">
            <a:extLst>
              <a:ext uri="{FF2B5EF4-FFF2-40B4-BE49-F238E27FC236}">
                <a16:creationId xmlns:a16="http://schemas.microsoft.com/office/drawing/2014/main" id="{CC5BABC2-AA39-464C-9632-3487C41DAFE6}"/>
              </a:ext>
            </a:extLst>
          </p:cNvPr>
          <p:cNvSpPr/>
          <p:nvPr/>
        </p:nvSpPr>
        <p:spPr>
          <a:xfrm>
            <a:off x="0" y="4782646"/>
            <a:ext cx="9144000" cy="2062103"/>
          </a:xfrm>
          <a:prstGeom prst="rect">
            <a:avLst/>
          </a:prstGeom>
        </p:spPr>
        <p:txBody>
          <a:bodyPr wrap="square">
            <a:spAutoFit/>
          </a:bodyPr>
          <a:lstStyle/>
          <a:p>
            <a:r>
              <a:rPr lang="en-US" sz="3200" dirty="0">
                <a:solidFill>
                  <a:srgbClr val="000000"/>
                </a:solidFill>
                <a:latin typeface="&amp;quot"/>
              </a:rPr>
              <a:t>And if your right hand causes you to sin, cut it off and throw it away. For it is better that you lose one of your members than that </a:t>
            </a:r>
            <a:r>
              <a:rPr lang="en-US" sz="3200" b="1" dirty="0">
                <a:solidFill>
                  <a:srgbClr val="FF0000"/>
                </a:solidFill>
                <a:latin typeface="&amp;quot"/>
              </a:rPr>
              <a:t>your whole body </a:t>
            </a:r>
            <a:r>
              <a:rPr lang="en-US" sz="3200" dirty="0">
                <a:solidFill>
                  <a:srgbClr val="000000"/>
                </a:solidFill>
                <a:latin typeface="&amp;quot"/>
              </a:rPr>
              <a:t>go into hell.  </a:t>
            </a:r>
            <a:r>
              <a:rPr lang="en-US" sz="3200" i="1" dirty="0">
                <a:solidFill>
                  <a:srgbClr val="000000"/>
                </a:solidFill>
                <a:latin typeface="&amp;quot"/>
              </a:rPr>
              <a:t>Matt 5:30</a:t>
            </a:r>
            <a:endParaRPr lang="en-US" sz="3200" i="1" dirty="0">
              <a:latin typeface="&amp;quot"/>
            </a:endParaRPr>
          </a:p>
        </p:txBody>
      </p:sp>
      <p:pic>
        <p:nvPicPr>
          <p:cNvPr id="4" name="Picture 3">
            <a:extLst>
              <a:ext uri="{FF2B5EF4-FFF2-40B4-BE49-F238E27FC236}">
                <a16:creationId xmlns:a16="http://schemas.microsoft.com/office/drawing/2014/main" id="{AA376B0D-CED2-49E8-A91E-FA86519183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7689" y="1587767"/>
            <a:ext cx="2396159" cy="3194879"/>
          </a:xfrm>
          <a:prstGeom prst="rect">
            <a:avLst/>
          </a:prstGeom>
        </p:spPr>
      </p:pic>
    </p:spTree>
    <p:extLst>
      <p:ext uri="{BB962C8B-B14F-4D97-AF65-F5344CB8AC3E}">
        <p14:creationId xmlns:p14="http://schemas.microsoft.com/office/powerpoint/2010/main" val="2061071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B06ABD7-0938-4D70-AFE9-213B68E414CB}"/>
              </a:ext>
            </a:extLst>
          </p:cNvPr>
          <p:cNvSpPr txBox="1"/>
          <p:nvPr/>
        </p:nvSpPr>
        <p:spPr>
          <a:xfrm>
            <a:off x="-1" y="1179443"/>
            <a:ext cx="9144001" cy="830997"/>
          </a:xfrm>
          <a:prstGeom prst="rect">
            <a:avLst/>
          </a:prstGeom>
          <a:noFill/>
        </p:spPr>
        <p:txBody>
          <a:bodyPr wrap="square" rtlCol="0">
            <a:spAutoFit/>
          </a:bodyPr>
          <a:lstStyle/>
          <a:p>
            <a:pPr algn="ctr"/>
            <a:r>
              <a:rPr lang="en-US" sz="4800" b="1" dirty="0"/>
              <a:t>whole</a:t>
            </a:r>
          </a:p>
        </p:txBody>
      </p:sp>
      <p:sp>
        <p:nvSpPr>
          <p:cNvPr id="3" name="TextBox 2">
            <a:extLst>
              <a:ext uri="{FF2B5EF4-FFF2-40B4-BE49-F238E27FC236}">
                <a16:creationId xmlns:a16="http://schemas.microsoft.com/office/drawing/2014/main" id="{4DB3049E-C705-44E9-B8D0-49CF0273434C}"/>
              </a:ext>
            </a:extLst>
          </p:cNvPr>
          <p:cNvSpPr txBox="1"/>
          <p:nvPr/>
        </p:nvSpPr>
        <p:spPr>
          <a:xfrm>
            <a:off x="-1" y="2113721"/>
            <a:ext cx="9144000" cy="830997"/>
          </a:xfrm>
          <a:prstGeom prst="rect">
            <a:avLst/>
          </a:prstGeom>
          <a:noFill/>
        </p:spPr>
        <p:txBody>
          <a:bodyPr wrap="square" rtlCol="0">
            <a:spAutoFit/>
          </a:bodyPr>
          <a:lstStyle/>
          <a:p>
            <a:pPr algn="ctr"/>
            <a:r>
              <a:rPr lang="en-US" sz="4800" b="1" dirty="0"/>
              <a:t>wholly</a:t>
            </a:r>
          </a:p>
        </p:txBody>
      </p:sp>
      <p:sp>
        <p:nvSpPr>
          <p:cNvPr id="4" name="TextBox 3">
            <a:extLst>
              <a:ext uri="{FF2B5EF4-FFF2-40B4-BE49-F238E27FC236}">
                <a16:creationId xmlns:a16="http://schemas.microsoft.com/office/drawing/2014/main" id="{3CE1F778-6D21-4473-A99E-58C3C4539CD9}"/>
              </a:ext>
            </a:extLst>
          </p:cNvPr>
          <p:cNvSpPr txBox="1"/>
          <p:nvPr/>
        </p:nvSpPr>
        <p:spPr>
          <a:xfrm>
            <a:off x="-1" y="3047999"/>
            <a:ext cx="9144000" cy="830997"/>
          </a:xfrm>
          <a:prstGeom prst="rect">
            <a:avLst/>
          </a:prstGeom>
          <a:noFill/>
        </p:spPr>
        <p:txBody>
          <a:bodyPr wrap="square" rtlCol="0">
            <a:spAutoFit/>
          </a:bodyPr>
          <a:lstStyle/>
          <a:p>
            <a:pPr algn="ctr"/>
            <a:r>
              <a:rPr lang="en-US" sz="4800" b="1" dirty="0"/>
              <a:t>holy</a:t>
            </a:r>
          </a:p>
        </p:txBody>
      </p:sp>
    </p:spTree>
    <p:extLst>
      <p:ext uri="{BB962C8B-B14F-4D97-AF65-F5344CB8AC3E}">
        <p14:creationId xmlns:p14="http://schemas.microsoft.com/office/powerpoint/2010/main" val="651242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336874-3700-4511-8245-646BB6F1E0DF}"/>
              </a:ext>
            </a:extLst>
          </p:cNvPr>
          <p:cNvSpPr/>
          <p:nvPr/>
        </p:nvSpPr>
        <p:spPr>
          <a:xfrm>
            <a:off x="92765" y="514892"/>
            <a:ext cx="9051235" cy="5509200"/>
          </a:xfrm>
          <a:prstGeom prst="rect">
            <a:avLst/>
          </a:prstGeom>
        </p:spPr>
        <p:txBody>
          <a:bodyPr wrap="square">
            <a:spAutoFit/>
          </a:bodyPr>
          <a:lstStyle/>
          <a:p>
            <a:r>
              <a:rPr lang="en-US" sz="3200" dirty="0">
                <a:solidFill>
                  <a:srgbClr val="000000"/>
                </a:solidFill>
                <a:latin typeface="&amp;quot"/>
              </a:rPr>
              <a:t>Woe to the world for temptations to sin!</a:t>
            </a:r>
            <a:r>
              <a:rPr lang="en-US" sz="3200" baseline="30000" dirty="0">
                <a:solidFill>
                  <a:srgbClr val="000000"/>
                </a:solidFill>
                <a:latin typeface="&amp;quot"/>
              </a:rPr>
              <a:t> </a:t>
            </a:r>
            <a:r>
              <a:rPr lang="en-US" sz="3200" dirty="0">
                <a:solidFill>
                  <a:srgbClr val="000000"/>
                </a:solidFill>
                <a:latin typeface="&amp;quot"/>
              </a:rPr>
              <a:t>For it is necessary that temptations come, but woe to the one by whom the temptation comes!</a:t>
            </a:r>
            <a:r>
              <a:rPr lang="en-US" sz="3200" b="1" baseline="30000" dirty="0">
                <a:solidFill>
                  <a:srgbClr val="000000"/>
                </a:solidFill>
                <a:latin typeface="&amp;quot"/>
              </a:rPr>
              <a:t> </a:t>
            </a:r>
            <a:r>
              <a:rPr lang="en-US" sz="3200" dirty="0">
                <a:solidFill>
                  <a:srgbClr val="000000"/>
                </a:solidFill>
                <a:latin typeface="&amp;quot"/>
              </a:rPr>
              <a:t>And if your hand or your foot causes you to sin, cut it off and throw it away. It is better for you to enter life crippled or lame than with two hands or two feet to be thrown into the eternal fire.</a:t>
            </a:r>
            <a:r>
              <a:rPr lang="en-US" sz="3200" dirty="0">
                <a:solidFill>
                  <a:srgbClr val="000000"/>
                </a:solidFill>
                <a:latin typeface="Helvetica Neue"/>
              </a:rPr>
              <a:t> </a:t>
            </a:r>
            <a:r>
              <a:rPr lang="en-US" sz="3200" dirty="0">
                <a:solidFill>
                  <a:srgbClr val="000000"/>
                </a:solidFill>
                <a:latin typeface="&amp;quot"/>
              </a:rPr>
              <a:t>And if your eye causes you to sin, tear it out and throw it away. It is better for you to enter life with one eye than with two eyes to be thrown into the hell</a:t>
            </a:r>
            <a:r>
              <a:rPr lang="en-US" sz="3200" baseline="30000" dirty="0">
                <a:solidFill>
                  <a:srgbClr val="000000"/>
                </a:solidFill>
                <a:latin typeface="&amp;quot"/>
              </a:rPr>
              <a:t>  </a:t>
            </a:r>
            <a:r>
              <a:rPr lang="en-US" sz="3200" dirty="0">
                <a:solidFill>
                  <a:srgbClr val="000000"/>
                </a:solidFill>
                <a:latin typeface="&amp;quot"/>
              </a:rPr>
              <a:t>of fire. </a:t>
            </a:r>
          </a:p>
          <a:p>
            <a:r>
              <a:rPr lang="en-US" sz="3200" dirty="0">
                <a:solidFill>
                  <a:srgbClr val="000000"/>
                </a:solidFill>
                <a:latin typeface="&amp;quot"/>
              </a:rPr>
              <a:t>														Matt 18:7-9</a:t>
            </a:r>
            <a:endParaRPr lang="en-US" sz="3200" dirty="0"/>
          </a:p>
        </p:txBody>
      </p:sp>
    </p:spTree>
    <p:extLst>
      <p:ext uri="{BB962C8B-B14F-4D97-AF65-F5344CB8AC3E}">
        <p14:creationId xmlns:p14="http://schemas.microsoft.com/office/powerpoint/2010/main" val="3794050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58DA8-74E7-4A7B-96D7-ABA67063EF7F}"/>
              </a:ext>
            </a:extLst>
          </p:cNvPr>
          <p:cNvSpPr/>
          <p:nvPr/>
        </p:nvSpPr>
        <p:spPr>
          <a:xfrm>
            <a:off x="106017" y="0"/>
            <a:ext cx="8693426" cy="2554545"/>
          </a:xfrm>
          <a:prstGeom prst="rect">
            <a:avLst/>
          </a:prstGeom>
        </p:spPr>
        <p:txBody>
          <a:bodyPr wrap="square">
            <a:spAutoFit/>
          </a:bodyPr>
          <a:lstStyle/>
          <a:p>
            <a:r>
              <a:rPr lang="en-US" sz="3200" dirty="0">
                <a:solidFill>
                  <a:srgbClr val="000000"/>
                </a:solidFill>
                <a:latin typeface="&amp;quot"/>
              </a:rPr>
              <a:t>If your right eye causes you to sin, tear it out and throw it away. For it is better that you lose one of your members than that your whole body be thrown </a:t>
            </a:r>
            <a:r>
              <a:rPr lang="en-US" sz="3200" b="1" dirty="0">
                <a:solidFill>
                  <a:srgbClr val="FF0000"/>
                </a:solidFill>
                <a:latin typeface="&amp;quot"/>
              </a:rPr>
              <a:t>into hell</a:t>
            </a:r>
            <a:r>
              <a:rPr lang="en-US" sz="3200" dirty="0">
                <a:solidFill>
                  <a:srgbClr val="000000"/>
                </a:solidFill>
                <a:latin typeface="&amp;quot"/>
              </a:rPr>
              <a:t>.</a:t>
            </a:r>
          </a:p>
          <a:p>
            <a:r>
              <a:rPr lang="en-US" sz="3200" dirty="0">
                <a:solidFill>
                  <a:srgbClr val="000000"/>
                </a:solidFill>
                <a:latin typeface="&amp;quot"/>
              </a:rPr>
              <a:t>															</a:t>
            </a:r>
            <a:r>
              <a:rPr lang="en-US" sz="3200" i="1" dirty="0">
                <a:solidFill>
                  <a:srgbClr val="000000"/>
                </a:solidFill>
                <a:latin typeface="&amp;quot"/>
              </a:rPr>
              <a:t>Matt 5:29</a:t>
            </a:r>
            <a:endParaRPr lang="en-US" sz="3200" i="1" dirty="0"/>
          </a:p>
        </p:txBody>
      </p:sp>
      <p:pic>
        <p:nvPicPr>
          <p:cNvPr id="6" name="Picture 5">
            <a:extLst>
              <a:ext uri="{FF2B5EF4-FFF2-40B4-BE49-F238E27FC236}">
                <a16:creationId xmlns:a16="http://schemas.microsoft.com/office/drawing/2014/main" id="{5B650F1D-FA88-42E9-A7DD-60423277B9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6017" y="1990952"/>
            <a:ext cx="3472216" cy="2312504"/>
          </a:xfrm>
          <a:prstGeom prst="rect">
            <a:avLst/>
          </a:prstGeom>
        </p:spPr>
      </p:pic>
      <p:sp>
        <p:nvSpPr>
          <p:cNvPr id="7" name="Rectangle 6">
            <a:extLst>
              <a:ext uri="{FF2B5EF4-FFF2-40B4-BE49-F238E27FC236}">
                <a16:creationId xmlns:a16="http://schemas.microsoft.com/office/drawing/2014/main" id="{CC5BABC2-AA39-464C-9632-3487C41DAFE6}"/>
              </a:ext>
            </a:extLst>
          </p:cNvPr>
          <p:cNvSpPr/>
          <p:nvPr/>
        </p:nvSpPr>
        <p:spPr>
          <a:xfrm>
            <a:off x="0" y="4782646"/>
            <a:ext cx="9144000" cy="2062103"/>
          </a:xfrm>
          <a:prstGeom prst="rect">
            <a:avLst/>
          </a:prstGeom>
        </p:spPr>
        <p:txBody>
          <a:bodyPr wrap="square">
            <a:spAutoFit/>
          </a:bodyPr>
          <a:lstStyle/>
          <a:p>
            <a:r>
              <a:rPr lang="en-US" sz="3200" dirty="0">
                <a:solidFill>
                  <a:srgbClr val="000000"/>
                </a:solidFill>
                <a:latin typeface="&amp;quot"/>
              </a:rPr>
              <a:t>And if your right hand causes you to sin, cut it off and throw it away. For it is better that you lose one of your members than that your whole body go           </a:t>
            </a:r>
            <a:r>
              <a:rPr lang="en-US" sz="3200" b="1" dirty="0">
                <a:solidFill>
                  <a:srgbClr val="FF0000"/>
                </a:solidFill>
                <a:latin typeface="&amp;quot"/>
              </a:rPr>
              <a:t>into hell</a:t>
            </a:r>
            <a:r>
              <a:rPr lang="en-US" sz="3200" dirty="0">
                <a:solidFill>
                  <a:srgbClr val="000000"/>
                </a:solidFill>
                <a:latin typeface="&amp;quot"/>
              </a:rPr>
              <a:t>.  </a:t>
            </a:r>
            <a:r>
              <a:rPr lang="en-US" sz="3200" i="1" dirty="0">
                <a:solidFill>
                  <a:srgbClr val="000000"/>
                </a:solidFill>
                <a:latin typeface="&amp;quot"/>
              </a:rPr>
              <a:t>Matt 5:30</a:t>
            </a:r>
            <a:endParaRPr lang="en-US" sz="3200" i="1" dirty="0">
              <a:latin typeface="&amp;quot"/>
            </a:endParaRPr>
          </a:p>
        </p:txBody>
      </p:sp>
      <p:pic>
        <p:nvPicPr>
          <p:cNvPr id="4" name="Picture 3">
            <a:extLst>
              <a:ext uri="{FF2B5EF4-FFF2-40B4-BE49-F238E27FC236}">
                <a16:creationId xmlns:a16="http://schemas.microsoft.com/office/drawing/2014/main" id="{AA376B0D-CED2-49E8-A91E-FA86519183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67689" y="1587767"/>
            <a:ext cx="2396159" cy="3194879"/>
          </a:xfrm>
          <a:prstGeom prst="rect">
            <a:avLst/>
          </a:prstGeom>
        </p:spPr>
      </p:pic>
    </p:spTree>
    <p:extLst>
      <p:ext uri="{BB962C8B-B14F-4D97-AF65-F5344CB8AC3E}">
        <p14:creationId xmlns:p14="http://schemas.microsoft.com/office/powerpoint/2010/main" val="792466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1" y="2198896"/>
            <a:ext cx="4386470" cy="646331"/>
          </a:xfrm>
          <a:prstGeom prst="rect">
            <a:avLst/>
          </a:prstGeom>
          <a:noFill/>
        </p:spPr>
        <p:txBody>
          <a:bodyPr wrap="square" rtlCol="0">
            <a:spAutoFit/>
          </a:bodyPr>
          <a:lstStyle/>
          <a:p>
            <a:r>
              <a:rPr lang="en-US" sz="3600" b="1" dirty="0"/>
              <a:t>The Disciples’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4386469" y="-1"/>
            <a:ext cx="2729947" cy="5044127"/>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844209" y="212035"/>
            <a:ext cx="3154017" cy="4832092"/>
          </a:xfrm>
          <a:prstGeom prst="rect">
            <a:avLst/>
          </a:prstGeom>
          <a:noFill/>
        </p:spPr>
        <p:txBody>
          <a:bodyPr wrap="square" rtlCol="0">
            <a:spAutoFit/>
          </a:bodyPr>
          <a:lstStyle/>
          <a:p>
            <a:pPr marL="342900" indent="-342900">
              <a:buAutoNum type="arabicPeriod"/>
            </a:pPr>
            <a:r>
              <a:rPr lang="en-US" sz="2800" dirty="0"/>
              <a:t>Poor in spirit</a:t>
            </a:r>
          </a:p>
          <a:p>
            <a:pPr marL="342900" indent="-342900">
              <a:buAutoNum type="arabicPeriod"/>
            </a:pPr>
            <a:r>
              <a:rPr lang="en-US" sz="2800" dirty="0"/>
              <a:t>Mourn</a:t>
            </a:r>
          </a:p>
          <a:p>
            <a:pPr marL="342900" indent="-342900">
              <a:buAutoNum type="arabicPeriod"/>
            </a:pPr>
            <a:r>
              <a:rPr lang="en-US" sz="2800" dirty="0"/>
              <a:t>Meek</a:t>
            </a:r>
          </a:p>
          <a:p>
            <a:pPr marL="342900" indent="-342900">
              <a:buAutoNum type="arabicPeriod"/>
            </a:pPr>
            <a:r>
              <a:rPr lang="en-US" sz="2800" dirty="0"/>
              <a:t>Hunger and thirst for righteousness</a:t>
            </a:r>
          </a:p>
          <a:p>
            <a:pPr marL="342900" indent="-342900">
              <a:buAutoNum type="arabicPeriod"/>
            </a:pPr>
            <a:r>
              <a:rPr lang="en-US" sz="2800" dirty="0"/>
              <a:t>Merciful</a:t>
            </a:r>
          </a:p>
          <a:p>
            <a:pPr marL="342900" indent="-342900">
              <a:buAutoNum type="arabicPeriod"/>
            </a:pPr>
            <a:r>
              <a:rPr lang="en-US" sz="2800" dirty="0"/>
              <a:t>Pure in heart</a:t>
            </a:r>
          </a:p>
          <a:p>
            <a:pPr marL="342900" indent="-342900">
              <a:buAutoNum type="arabicPeriod"/>
            </a:pPr>
            <a:r>
              <a:rPr lang="en-US" sz="2800" dirty="0"/>
              <a:t>Peacemakers</a:t>
            </a:r>
          </a:p>
          <a:p>
            <a:pPr marL="342900" indent="-342900">
              <a:buAutoNum type="arabicPeriod"/>
            </a:pPr>
            <a:r>
              <a:rPr lang="en-US" sz="2800" dirty="0"/>
              <a:t>Persecuted</a:t>
            </a:r>
          </a:p>
          <a:p>
            <a:pPr marL="342900" indent="-342900">
              <a:buAutoNum type="arabicPeriod"/>
            </a:pPr>
            <a:r>
              <a:rPr lang="en-US" sz="2800" dirty="0"/>
              <a:t>Reviled and persecuted</a:t>
            </a:r>
          </a:p>
        </p:txBody>
      </p:sp>
      <p:sp>
        <p:nvSpPr>
          <p:cNvPr id="8" name="TextBox 7">
            <a:extLst>
              <a:ext uri="{FF2B5EF4-FFF2-40B4-BE49-F238E27FC236}">
                <a16:creationId xmlns:a16="http://schemas.microsoft.com/office/drawing/2014/main" id="{CD9D7175-6244-4206-8E40-6B951402EB9C}"/>
              </a:ext>
            </a:extLst>
          </p:cNvPr>
          <p:cNvSpPr txBox="1"/>
          <p:nvPr/>
        </p:nvSpPr>
        <p:spPr>
          <a:xfrm>
            <a:off x="788506" y="2840235"/>
            <a:ext cx="2478156" cy="584775"/>
          </a:xfrm>
          <a:prstGeom prst="rect">
            <a:avLst/>
          </a:prstGeom>
          <a:noFill/>
        </p:spPr>
        <p:txBody>
          <a:bodyPr wrap="square" rtlCol="0">
            <a:spAutoFit/>
          </a:bodyPr>
          <a:lstStyle/>
          <a:p>
            <a:r>
              <a:rPr lang="en-US" sz="3200" i="1" dirty="0"/>
              <a:t>Matt 5:3-12</a:t>
            </a:r>
          </a:p>
        </p:txBody>
      </p:sp>
      <p:sp>
        <p:nvSpPr>
          <p:cNvPr id="2" name="TextBox 1">
            <a:extLst>
              <a:ext uri="{FF2B5EF4-FFF2-40B4-BE49-F238E27FC236}">
                <a16:creationId xmlns:a16="http://schemas.microsoft.com/office/drawing/2014/main" id="{987E0B03-46E4-48BC-A284-8A6DDFDB7043}"/>
              </a:ext>
            </a:extLst>
          </p:cNvPr>
          <p:cNvSpPr txBox="1"/>
          <p:nvPr/>
        </p:nvSpPr>
        <p:spPr>
          <a:xfrm>
            <a:off x="5844209" y="5792878"/>
            <a:ext cx="3061252" cy="584775"/>
          </a:xfrm>
          <a:prstGeom prst="rect">
            <a:avLst/>
          </a:prstGeom>
          <a:noFill/>
        </p:spPr>
        <p:txBody>
          <a:bodyPr wrap="square" rtlCol="0">
            <a:spAutoFit/>
          </a:bodyPr>
          <a:lstStyle/>
          <a:p>
            <a:r>
              <a:rPr lang="en-US" sz="3200" b="1" i="1" dirty="0">
                <a:solidFill>
                  <a:srgbClr val="7030A0"/>
                </a:solidFill>
              </a:rPr>
              <a:t>Salt and Light</a:t>
            </a:r>
          </a:p>
        </p:txBody>
      </p:sp>
      <p:sp>
        <p:nvSpPr>
          <p:cNvPr id="9" name="TextBox 8">
            <a:extLst>
              <a:ext uri="{FF2B5EF4-FFF2-40B4-BE49-F238E27FC236}">
                <a16:creationId xmlns:a16="http://schemas.microsoft.com/office/drawing/2014/main" id="{DC508F1A-06A3-470A-98C3-B2B3E3E29E4D}"/>
              </a:ext>
            </a:extLst>
          </p:cNvPr>
          <p:cNvSpPr txBox="1"/>
          <p:nvPr/>
        </p:nvSpPr>
        <p:spPr>
          <a:xfrm>
            <a:off x="5877338" y="6273225"/>
            <a:ext cx="2478156" cy="584775"/>
          </a:xfrm>
          <a:prstGeom prst="rect">
            <a:avLst/>
          </a:prstGeom>
          <a:noFill/>
        </p:spPr>
        <p:txBody>
          <a:bodyPr wrap="square" rtlCol="0">
            <a:spAutoFit/>
          </a:bodyPr>
          <a:lstStyle/>
          <a:p>
            <a:r>
              <a:rPr lang="en-US" sz="3200" i="1" dirty="0">
                <a:solidFill>
                  <a:srgbClr val="7030A0"/>
                </a:solidFill>
              </a:rPr>
              <a:t>Matt 5:13-16</a:t>
            </a:r>
          </a:p>
        </p:txBody>
      </p:sp>
      <p:sp>
        <p:nvSpPr>
          <p:cNvPr id="3" name="Arrow: Down 2">
            <a:extLst>
              <a:ext uri="{FF2B5EF4-FFF2-40B4-BE49-F238E27FC236}">
                <a16:creationId xmlns:a16="http://schemas.microsoft.com/office/drawing/2014/main" id="{87E2F6FD-C770-453D-8EE3-05EF168ED5AA}"/>
              </a:ext>
            </a:extLst>
          </p:cNvPr>
          <p:cNvSpPr/>
          <p:nvPr/>
        </p:nvSpPr>
        <p:spPr>
          <a:xfrm>
            <a:off x="6586330" y="517253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266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0" y="842976"/>
            <a:ext cx="4386470" cy="646331"/>
          </a:xfrm>
          <a:prstGeom prst="rect">
            <a:avLst/>
          </a:prstGeom>
          <a:noFill/>
        </p:spPr>
        <p:txBody>
          <a:bodyPr wrap="square" rtlCol="0">
            <a:spAutoFit/>
          </a:bodyPr>
          <a:lstStyle/>
          <a:p>
            <a:pPr algn="ctr"/>
            <a:r>
              <a:rPr lang="en-US" sz="3600" b="1" dirty="0"/>
              <a:t>Jesus’ Identity</a:t>
            </a:r>
          </a:p>
        </p:txBody>
      </p:sp>
      <p:sp>
        <p:nvSpPr>
          <p:cNvPr id="6" name="Left Brace 5">
            <a:extLst>
              <a:ext uri="{FF2B5EF4-FFF2-40B4-BE49-F238E27FC236}">
                <a16:creationId xmlns:a16="http://schemas.microsoft.com/office/drawing/2014/main" id="{397DFA0D-C2D5-4265-85C4-C0680611DC34}"/>
              </a:ext>
            </a:extLst>
          </p:cNvPr>
          <p:cNvSpPr/>
          <p:nvPr/>
        </p:nvSpPr>
        <p:spPr>
          <a:xfrm>
            <a:off x="3750366" y="60448"/>
            <a:ext cx="2729947" cy="2279375"/>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201477" y="658505"/>
            <a:ext cx="3154017" cy="1077218"/>
          </a:xfrm>
          <a:prstGeom prst="rect">
            <a:avLst/>
          </a:prstGeom>
          <a:noFill/>
        </p:spPr>
        <p:txBody>
          <a:bodyPr wrap="square" rtlCol="0">
            <a:spAutoFit/>
          </a:bodyPr>
          <a:lstStyle/>
          <a:p>
            <a:r>
              <a:rPr lang="en-US" sz="3200" dirty="0"/>
              <a:t>Fulfill the Law,       not destroy</a:t>
            </a:r>
          </a:p>
        </p:txBody>
      </p:sp>
      <p:sp>
        <p:nvSpPr>
          <p:cNvPr id="8" name="TextBox 7">
            <a:extLst>
              <a:ext uri="{FF2B5EF4-FFF2-40B4-BE49-F238E27FC236}">
                <a16:creationId xmlns:a16="http://schemas.microsoft.com/office/drawing/2014/main" id="{CD9D7175-6244-4206-8E40-6B951402EB9C}"/>
              </a:ext>
            </a:extLst>
          </p:cNvPr>
          <p:cNvSpPr txBox="1"/>
          <p:nvPr/>
        </p:nvSpPr>
        <p:spPr>
          <a:xfrm>
            <a:off x="954156" y="1320225"/>
            <a:ext cx="2478156" cy="584775"/>
          </a:xfrm>
          <a:prstGeom prst="rect">
            <a:avLst/>
          </a:prstGeom>
          <a:noFill/>
        </p:spPr>
        <p:txBody>
          <a:bodyPr wrap="square" rtlCol="0">
            <a:spAutoFit/>
          </a:bodyPr>
          <a:lstStyle/>
          <a:p>
            <a:pPr algn="ctr"/>
            <a:r>
              <a:rPr lang="en-US" sz="3200" i="1" dirty="0"/>
              <a:t>Matt 5:17-18</a:t>
            </a:r>
          </a:p>
        </p:txBody>
      </p:sp>
      <p:sp>
        <p:nvSpPr>
          <p:cNvPr id="2" name="TextBox 1">
            <a:extLst>
              <a:ext uri="{FF2B5EF4-FFF2-40B4-BE49-F238E27FC236}">
                <a16:creationId xmlns:a16="http://schemas.microsoft.com/office/drawing/2014/main" id="{987E0B03-46E4-48BC-A284-8A6DDFDB7043}"/>
              </a:ext>
            </a:extLst>
          </p:cNvPr>
          <p:cNvSpPr txBox="1"/>
          <p:nvPr/>
        </p:nvSpPr>
        <p:spPr>
          <a:xfrm>
            <a:off x="4386470" y="3344595"/>
            <a:ext cx="4260573" cy="1077218"/>
          </a:xfrm>
          <a:prstGeom prst="rect">
            <a:avLst/>
          </a:prstGeom>
          <a:noFill/>
        </p:spPr>
        <p:txBody>
          <a:bodyPr wrap="square" rtlCol="0">
            <a:spAutoFit/>
          </a:bodyPr>
          <a:lstStyle/>
          <a:p>
            <a:r>
              <a:rPr lang="en-US" sz="3200" b="1" i="1" dirty="0">
                <a:solidFill>
                  <a:srgbClr val="7030A0"/>
                </a:solidFill>
              </a:rPr>
              <a:t>Attitude toward God’s commandments</a:t>
            </a:r>
          </a:p>
        </p:txBody>
      </p:sp>
      <p:sp>
        <p:nvSpPr>
          <p:cNvPr id="9" name="TextBox 8">
            <a:extLst>
              <a:ext uri="{FF2B5EF4-FFF2-40B4-BE49-F238E27FC236}">
                <a16:creationId xmlns:a16="http://schemas.microsoft.com/office/drawing/2014/main" id="{DC508F1A-06A3-470A-98C3-B2B3E3E29E4D}"/>
              </a:ext>
            </a:extLst>
          </p:cNvPr>
          <p:cNvSpPr txBox="1"/>
          <p:nvPr/>
        </p:nvSpPr>
        <p:spPr>
          <a:xfrm>
            <a:off x="4883427" y="4313713"/>
            <a:ext cx="2478156" cy="584775"/>
          </a:xfrm>
          <a:prstGeom prst="rect">
            <a:avLst/>
          </a:prstGeom>
          <a:noFill/>
        </p:spPr>
        <p:txBody>
          <a:bodyPr wrap="square" rtlCol="0">
            <a:spAutoFit/>
          </a:bodyPr>
          <a:lstStyle/>
          <a:p>
            <a:r>
              <a:rPr lang="en-US" sz="3200" i="1" dirty="0">
                <a:solidFill>
                  <a:srgbClr val="7030A0"/>
                </a:solidFill>
              </a:rPr>
              <a:t>Matt 5:19</a:t>
            </a:r>
          </a:p>
        </p:txBody>
      </p:sp>
      <p:sp>
        <p:nvSpPr>
          <p:cNvPr id="3" name="Arrow: Down 2">
            <a:extLst>
              <a:ext uri="{FF2B5EF4-FFF2-40B4-BE49-F238E27FC236}">
                <a16:creationId xmlns:a16="http://schemas.microsoft.com/office/drawing/2014/main" id="{87E2F6FD-C770-453D-8EE3-05EF168ED5AA}"/>
              </a:ext>
            </a:extLst>
          </p:cNvPr>
          <p:cNvSpPr/>
          <p:nvPr/>
        </p:nvSpPr>
        <p:spPr>
          <a:xfrm>
            <a:off x="5950227" y="2566819"/>
            <a:ext cx="530086" cy="742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8418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2" grpId="0"/>
      <p:bldP spid="9"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AB09642-6624-42CE-AB4A-0B1CAEB7A1A2}"/>
              </a:ext>
            </a:extLst>
          </p:cNvPr>
          <p:cNvSpPr txBox="1"/>
          <p:nvPr/>
        </p:nvSpPr>
        <p:spPr>
          <a:xfrm>
            <a:off x="-33126" y="2335692"/>
            <a:ext cx="4386470" cy="1200329"/>
          </a:xfrm>
          <a:prstGeom prst="rect">
            <a:avLst/>
          </a:prstGeom>
          <a:noFill/>
        </p:spPr>
        <p:txBody>
          <a:bodyPr wrap="square" rtlCol="0">
            <a:spAutoFit/>
          </a:bodyPr>
          <a:lstStyle/>
          <a:p>
            <a:pPr algn="ctr"/>
            <a:r>
              <a:rPr lang="en-US" sz="3600" b="1" dirty="0"/>
              <a:t>Greater</a:t>
            </a:r>
            <a:br>
              <a:rPr lang="en-US" sz="3600" b="1" dirty="0"/>
            </a:br>
            <a:r>
              <a:rPr lang="en-US" sz="3600" b="1" dirty="0"/>
              <a:t>Righteousness</a:t>
            </a:r>
          </a:p>
        </p:txBody>
      </p:sp>
      <p:sp>
        <p:nvSpPr>
          <p:cNvPr id="6" name="Left Brace 5">
            <a:extLst>
              <a:ext uri="{FF2B5EF4-FFF2-40B4-BE49-F238E27FC236}">
                <a16:creationId xmlns:a16="http://schemas.microsoft.com/office/drawing/2014/main" id="{397DFA0D-C2D5-4265-85C4-C0680611DC34}"/>
              </a:ext>
            </a:extLst>
          </p:cNvPr>
          <p:cNvSpPr/>
          <p:nvPr/>
        </p:nvSpPr>
        <p:spPr>
          <a:xfrm>
            <a:off x="3796753" y="179696"/>
            <a:ext cx="2729947" cy="6122503"/>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a:extLst>
              <a:ext uri="{FF2B5EF4-FFF2-40B4-BE49-F238E27FC236}">
                <a16:creationId xmlns:a16="http://schemas.microsoft.com/office/drawing/2014/main" id="{95CB9B22-F535-48F5-A021-3825840B6079}"/>
              </a:ext>
            </a:extLst>
          </p:cNvPr>
          <p:cNvSpPr txBox="1"/>
          <p:nvPr/>
        </p:nvSpPr>
        <p:spPr>
          <a:xfrm>
            <a:off x="5347257" y="486347"/>
            <a:ext cx="3154017" cy="5509200"/>
          </a:xfrm>
          <a:prstGeom prst="rect">
            <a:avLst/>
          </a:prstGeom>
          <a:noFill/>
        </p:spPr>
        <p:txBody>
          <a:bodyPr wrap="square" rtlCol="0">
            <a:spAutoFit/>
          </a:bodyPr>
          <a:lstStyle/>
          <a:p>
            <a:r>
              <a:rPr lang="en-US" sz="3200" dirty="0"/>
              <a:t>1. </a:t>
            </a:r>
          </a:p>
          <a:p>
            <a:endParaRPr lang="en-US" sz="3200" dirty="0"/>
          </a:p>
          <a:p>
            <a:r>
              <a:rPr lang="en-US" sz="3200" dirty="0"/>
              <a:t>2.</a:t>
            </a:r>
          </a:p>
          <a:p>
            <a:r>
              <a:rPr lang="en-US" sz="3200" dirty="0"/>
              <a:t> </a:t>
            </a:r>
          </a:p>
          <a:p>
            <a:r>
              <a:rPr lang="en-US" sz="3200" dirty="0"/>
              <a:t>3.</a:t>
            </a:r>
          </a:p>
          <a:p>
            <a:r>
              <a:rPr lang="en-US" sz="3200" dirty="0"/>
              <a:t> </a:t>
            </a:r>
          </a:p>
          <a:p>
            <a:r>
              <a:rPr lang="en-US" sz="3200" dirty="0"/>
              <a:t>4.</a:t>
            </a:r>
          </a:p>
          <a:p>
            <a:r>
              <a:rPr lang="en-US" sz="3200" dirty="0"/>
              <a:t> </a:t>
            </a:r>
          </a:p>
          <a:p>
            <a:r>
              <a:rPr lang="en-US" sz="3200" dirty="0"/>
              <a:t>5.</a:t>
            </a:r>
          </a:p>
          <a:p>
            <a:endParaRPr lang="en-US" sz="3200" dirty="0"/>
          </a:p>
          <a:p>
            <a:r>
              <a:rPr lang="en-US" sz="3200" dirty="0"/>
              <a:t>6. </a:t>
            </a:r>
          </a:p>
        </p:txBody>
      </p:sp>
      <p:sp>
        <p:nvSpPr>
          <p:cNvPr id="8" name="TextBox 7">
            <a:extLst>
              <a:ext uri="{FF2B5EF4-FFF2-40B4-BE49-F238E27FC236}">
                <a16:creationId xmlns:a16="http://schemas.microsoft.com/office/drawing/2014/main" id="{CD9D7175-6244-4206-8E40-6B951402EB9C}"/>
              </a:ext>
            </a:extLst>
          </p:cNvPr>
          <p:cNvSpPr txBox="1"/>
          <p:nvPr/>
        </p:nvSpPr>
        <p:spPr>
          <a:xfrm>
            <a:off x="921031" y="3429000"/>
            <a:ext cx="2478156" cy="584775"/>
          </a:xfrm>
          <a:prstGeom prst="rect">
            <a:avLst/>
          </a:prstGeom>
          <a:noFill/>
        </p:spPr>
        <p:txBody>
          <a:bodyPr wrap="square" rtlCol="0">
            <a:spAutoFit/>
          </a:bodyPr>
          <a:lstStyle/>
          <a:p>
            <a:pPr algn="ctr"/>
            <a:r>
              <a:rPr lang="en-US" sz="3200" i="1" dirty="0"/>
              <a:t>Matt 5:20-48</a:t>
            </a:r>
          </a:p>
        </p:txBody>
      </p:sp>
      <p:sp>
        <p:nvSpPr>
          <p:cNvPr id="5" name="TextBox 4">
            <a:extLst>
              <a:ext uri="{FF2B5EF4-FFF2-40B4-BE49-F238E27FC236}">
                <a16:creationId xmlns:a16="http://schemas.microsoft.com/office/drawing/2014/main" id="{34B6C338-179E-4A5A-B0F0-71BAFEC5F1B5}"/>
              </a:ext>
            </a:extLst>
          </p:cNvPr>
          <p:cNvSpPr txBox="1"/>
          <p:nvPr/>
        </p:nvSpPr>
        <p:spPr>
          <a:xfrm>
            <a:off x="5754759" y="486346"/>
            <a:ext cx="2849217" cy="584775"/>
          </a:xfrm>
          <a:prstGeom prst="rect">
            <a:avLst/>
          </a:prstGeom>
          <a:noFill/>
        </p:spPr>
        <p:txBody>
          <a:bodyPr wrap="square" rtlCol="0">
            <a:spAutoFit/>
          </a:bodyPr>
          <a:lstStyle/>
          <a:p>
            <a:r>
              <a:rPr lang="en-US" sz="3200" b="1" dirty="0">
                <a:solidFill>
                  <a:srgbClr val="0070C0"/>
                </a:solidFill>
              </a:rPr>
              <a:t>Murder</a:t>
            </a:r>
          </a:p>
        </p:txBody>
      </p:sp>
      <p:sp>
        <p:nvSpPr>
          <p:cNvPr id="9" name="TextBox 8">
            <a:extLst>
              <a:ext uri="{FF2B5EF4-FFF2-40B4-BE49-F238E27FC236}">
                <a16:creationId xmlns:a16="http://schemas.microsoft.com/office/drawing/2014/main" id="{5B064040-4F5D-4E33-860F-716465384C4C}"/>
              </a:ext>
            </a:extLst>
          </p:cNvPr>
          <p:cNvSpPr txBox="1"/>
          <p:nvPr/>
        </p:nvSpPr>
        <p:spPr>
          <a:xfrm>
            <a:off x="5754759" y="1491362"/>
            <a:ext cx="2849217" cy="584775"/>
          </a:xfrm>
          <a:prstGeom prst="rect">
            <a:avLst/>
          </a:prstGeom>
          <a:noFill/>
        </p:spPr>
        <p:txBody>
          <a:bodyPr wrap="square" rtlCol="0">
            <a:spAutoFit/>
          </a:bodyPr>
          <a:lstStyle/>
          <a:p>
            <a:r>
              <a:rPr lang="en-US" sz="3200" b="1" dirty="0">
                <a:solidFill>
                  <a:srgbClr val="0070C0"/>
                </a:solidFill>
              </a:rPr>
              <a:t>Adultery</a:t>
            </a:r>
          </a:p>
        </p:txBody>
      </p:sp>
    </p:spTree>
    <p:extLst>
      <p:ext uri="{BB962C8B-B14F-4D97-AF65-F5344CB8AC3E}">
        <p14:creationId xmlns:p14="http://schemas.microsoft.com/office/powerpoint/2010/main" val="209585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5"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1358348" y="97592"/>
            <a:ext cx="6427303" cy="1569660"/>
          </a:xfrm>
          <a:prstGeom prst="rect">
            <a:avLst/>
          </a:prstGeom>
        </p:spPr>
        <p:txBody>
          <a:bodyPr wrap="square">
            <a:spAutoFit/>
          </a:bodyPr>
          <a:lstStyle/>
          <a:p>
            <a:r>
              <a:rPr lang="en-US" sz="3200" dirty="0">
                <a:solidFill>
                  <a:srgbClr val="000000"/>
                </a:solidFill>
                <a:latin typeface="&amp;quot"/>
              </a:rPr>
              <a:t>“You have heard that it was said, </a:t>
            </a:r>
          </a:p>
          <a:p>
            <a:r>
              <a:rPr lang="en-US" sz="3200" dirty="0">
                <a:solidFill>
                  <a:srgbClr val="000000"/>
                </a:solidFill>
                <a:latin typeface="&amp;quot"/>
              </a:rPr>
              <a:t>‘You shall not commit adultery.’</a:t>
            </a:r>
            <a:r>
              <a:rPr lang="en-US" sz="3200" dirty="0">
                <a:solidFill>
                  <a:srgbClr val="000000"/>
                </a:solidFill>
                <a:latin typeface="Helvetica Neue"/>
              </a:rPr>
              <a:t> </a:t>
            </a:r>
          </a:p>
          <a:p>
            <a:r>
              <a:rPr lang="en-US" sz="3200" dirty="0">
                <a:solidFill>
                  <a:srgbClr val="000000"/>
                </a:solidFill>
                <a:latin typeface="Helvetica Neue"/>
              </a:rPr>
              <a:t>									</a:t>
            </a:r>
            <a:r>
              <a:rPr lang="en-US" sz="3200" i="1" dirty="0">
                <a:solidFill>
                  <a:srgbClr val="000000"/>
                </a:solidFill>
                <a:latin typeface="Helvetica Neue"/>
              </a:rPr>
              <a:t>Matt 5:27</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1601790" y="2594977"/>
            <a:ext cx="5605189" cy="1077218"/>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3200" dirty="0">
                <a:solidFill>
                  <a:schemeClr val="bg1"/>
                </a:solidFill>
                <a:latin typeface="Helvetica Neue"/>
              </a:rPr>
              <a:t>You shall not commit adultery.</a:t>
            </a:r>
          </a:p>
          <a:p>
            <a:r>
              <a:rPr lang="en-US" sz="3200" i="1" dirty="0">
                <a:solidFill>
                  <a:schemeClr val="bg1"/>
                </a:solidFill>
                <a:latin typeface="Helvetica Neue"/>
              </a:rPr>
              <a:t>Ex 20:14</a:t>
            </a:r>
            <a:endParaRPr lang="en-US" sz="3200" i="1" dirty="0">
              <a:solidFill>
                <a:schemeClr val="bg1"/>
              </a:solidFill>
            </a:endParaRPr>
          </a:p>
        </p:txBody>
      </p:sp>
    </p:spTree>
    <p:extLst>
      <p:ext uri="{BB962C8B-B14F-4D97-AF65-F5344CB8AC3E}">
        <p14:creationId xmlns:p14="http://schemas.microsoft.com/office/powerpoint/2010/main" val="405298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1358348" y="97592"/>
            <a:ext cx="6427303" cy="1569660"/>
          </a:xfrm>
          <a:prstGeom prst="rect">
            <a:avLst/>
          </a:prstGeom>
        </p:spPr>
        <p:txBody>
          <a:bodyPr wrap="square">
            <a:spAutoFit/>
          </a:bodyPr>
          <a:lstStyle/>
          <a:p>
            <a:r>
              <a:rPr lang="en-US" sz="3200" dirty="0">
                <a:solidFill>
                  <a:srgbClr val="000000"/>
                </a:solidFill>
                <a:latin typeface="&amp;quot"/>
              </a:rPr>
              <a:t>“You have heard that it was said, </a:t>
            </a:r>
          </a:p>
          <a:p>
            <a:r>
              <a:rPr lang="en-US" sz="3200" dirty="0">
                <a:solidFill>
                  <a:srgbClr val="000000"/>
                </a:solidFill>
                <a:latin typeface="&amp;quot"/>
              </a:rPr>
              <a:t>‘You shall not commit adultery.’</a:t>
            </a:r>
            <a:r>
              <a:rPr lang="en-US" sz="3200" dirty="0">
                <a:solidFill>
                  <a:srgbClr val="000000"/>
                </a:solidFill>
                <a:latin typeface="Helvetica Neue"/>
              </a:rPr>
              <a:t> </a:t>
            </a:r>
          </a:p>
          <a:p>
            <a:r>
              <a:rPr lang="en-US" sz="3200" dirty="0">
                <a:solidFill>
                  <a:srgbClr val="000000"/>
                </a:solidFill>
                <a:latin typeface="Helvetica Neue"/>
              </a:rPr>
              <a:t>									</a:t>
            </a:r>
            <a:r>
              <a:rPr lang="en-US" sz="3200" i="1" dirty="0">
                <a:solidFill>
                  <a:srgbClr val="000000"/>
                </a:solidFill>
                <a:latin typeface="Helvetica Neue"/>
              </a:rPr>
              <a:t>Matt 5:27</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1601790" y="2594977"/>
            <a:ext cx="5605189" cy="1077218"/>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3200" dirty="0">
                <a:solidFill>
                  <a:schemeClr val="bg1"/>
                </a:solidFill>
                <a:latin typeface="Helvetica Neue"/>
              </a:rPr>
              <a:t>You shall not </a:t>
            </a:r>
            <a:r>
              <a:rPr lang="en-US" sz="3200" i="1" u="sng" dirty="0">
                <a:solidFill>
                  <a:schemeClr val="bg1"/>
                </a:solidFill>
                <a:latin typeface="Helvetica Neue"/>
              </a:rPr>
              <a:t>commit</a:t>
            </a:r>
            <a:r>
              <a:rPr lang="en-US" sz="3200" dirty="0">
                <a:solidFill>
                  <a:schemeClr val="bg1"/>
                </a:solidFill>
                <a:latin typeface="Helvetica Neue"/>
              </a:rPr>
              <a:t> adultery.</a:t>
            </a:r>
          </a:p>
          <a:p>
            <a:r>
              <a:rPr lang="en-US" sz="3200" i="1" dirty="0">
                <a:solidFill>
                  <a:schemeClr val="bg1"/>
                </a:solidFill>
                <a:latin typeface="Helvetica Neue"/>
              </a:rPr>
              <a:t>Ex 20:14</a:t>
            </a:r>
            <a:endParaRPr lang="en-US" sz="3200" i="1" dirty="0">
              <a:solidFill>
                <a:schemeClr val="bg1"/>
              </a:solidFill>
            </a:endParaRPr>
          </a:p>
        </p:txBody>
      </p:sp>
    </p:spTree>
    <p:extLst>
      <p:ext uri="{BB962C8B-B14F-4D97-AF65-F5344CB8AC3E}">
        <p14:creationId xmlns:p14="http://schemas.microsoft.com/office/powerpoint/2010/main" val="211936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3759FC-244D-46E6-AF6A-7961A46DF1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12637" y="274213"/>
            <a:ext cx="5118725" cy="6210719"/>
          </a:xfrm>
          <a:prstGeom prst="rect">
            <a:avLst/>
          </a:prstGeom>
        </p:spPr>
      </p:pic>
    </p:spTree>
    <p:extLst>
      <p:ext uri="{BB962C8B-B14F-4D97-AF65-F5344CB8AC3E}">
        <p14:creationId xmlns:p14="http://schemas.microsoft.com/office/powerpoint/2010/main" val="383365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1B952A-4588-4917-847C-F51890523A55}"/>
              </a:ext>
            </a:extLst>
          </p:cNvPr>
          <p:cNvSpPr/>
          <p:nvPr/>
        </p:nvSpPr>
        <p:spPr>
          <a:xfrm>
            <a:off x="1358348" y="97592"/>
            <a:ext cx="6427303" cy="1569660"/>
          </a:xfrm>
          <a:prstGeom prst="rect">
            <a:avLst/>
          </a:prstGeom>
        </p:spPr>
        <p:txBody>
          <a:bodyPr wrap="square">
            <a:spAutoFit/>
          </a:bodyPr>
          <a:lstStyle/>
          <a:p>
            <a:r>
              <a:rPr lang="en-US" sz="3200" dirty="0">
                <a:solidFill>
                  <a:srgbClr val="000000"/>
                </a:solidFill>
                <a:latin typeface="&amp;quot"/>
              </a:rPr>
              <a:t>“You have heard that it was said, </a:t>
            </a:r>
          </a:p>
          <a:p>
            <a:r>
              <a:rPr lang="en-US" sz="3200" dirty="0">
                <a:solidFill>
                  <a:srgbClr val="000000"/>
                </a:solidFill>
                <a:latin typeface="&amp;quot"/>
              </a:rPr>
              <a:t>‘You shall not commit adultery.’</a:t>
            </a:r>
            <a:r>
              <a:rPr lang="en-US" sz="3200" dirty="0">
                <a:solidFill>
                  <a:srgbClr val="000000"/>
                </a:solidFill>
                <a:latin typeface="Helvetica Neue"/>
              </a:rPr>
              <a:t> </a:t>
            </a:r>
          </a:p>
          <a:p>
            <a:r>
              <a:rPr lang="en-US" sz="3200" dirty="0">
                <a:solidFill>
                  <a:srgbClr val="000000"/>
                </a:solidFill>
                <a:latin typeface="Helvetica Neue"/>
              </a:rPr>
              <a:t>									</a:t>
            </a:r>
            <a:r>
              <a:rPr lang="en-US" sz="3200" i="1" dirty="0">
                <a:solidFill>
                  <a:srgbClr val="000000"/>
                </a:solidFill>
                <a:latin typeface="Helvetica Neue"/>
              </a:rPr>
              <a:t>Matt 5:27</a:t>
            </a:r>
            <a:endParaRPr lang="en-US" sz="3200" i="1" dirty="0"/>
          </a:p>
        </p:txBody>
      </p:sp>
      <p:sp>
        <p:nvSpPr>
          <p:cNvPr id="3" name="Rectangle 2">
            <a:extLst>
              <a:ext uri="{FF2B5EF4-FFF2-40B4-BE49-F238E27FC236}">
                <a16:creationId xmlns:a16="http://schemas.microsoft.com/office/drawing/2014/main" id="{FEDA1AEE-4CC9-4A6F-AA2F-BB0854F3C7E1}"/>
              </a:ext>
            </a:extLst>
          </p:cNvPr>
          <p:cNvSpPr/>
          <p:nvPr/>
        </p:nvSpPr>
        <p:spPr>
          <a:xfrm>
            <a:off x="1601790" y="2594977"/>
            <a:ext cx="5605189" cy="1077218"/>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en-US" sz="3200" dirty="0">
                <a:solidFill>
                  <a:schemeClr val="bg1"/>
                </a:solidFill>
                <a:latin typeface="Helvetica Neue"/>
              </a:rPr>
              <a:t>You shall not </a:t>
            </a:r>
            <a:r>
              <a:rPr lang="en-US" sz="3200" i="1" u="sng" dirty="0">
                <a:solidFill>
                  <a:schemeClr val="bg1"/>
                </a:solidFill>
                <a:latin typeface="Helvetica Neue"/>
              </a:rPr>
              <a:t>commit</a:t>
            </a:r>
            <a:r>
              <a:rPr lang="en-US" sz="3200" dirty="0">
                <a:solidFill>
                  <a:schemeClr val="bg1"/>
                </a:solidFill>
                <a:latin typeface="Helvetica Neue"/>
              </a:rPr>
              <a:t> adultery.</a:t>
            </a:r>
          </a:p>
          <a:p>
            <a:r>
              <a:rPr lang="en-US" sz="3200" i="1" dirty="0">
                <a:solidFill>
                  <a:schemeClr val="bg1"/>
                </a:solidFill>
                <a:latin typeface="Helvetica Neue"/>
              </a:rPr>
              <a:t>Ex 20:14</a:t>
            </a:r>
            <a:endParaRPr lang="en-US" sz="3200" i="1" dirty="0">
              <a:solidFill>
                <a:schemeClr val="bg1"/>
              </a:solidFill>
            </a:endParaRPr>
          </a:p>
        </p:txBody>
      </p:sp>
    </p:spTree>
    <p:extLst>
      <p:ext uri="{BB962C8B-B14F-4D97-AF65-F5344CB8AC3E}">
        <p14:creationId xmlns:p14="http://schemas.microsoft.com/office/powerpoint/2010/main" val="147799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803</Words>
  <Application>Microsoft Office PowerPoint</Application>
  <PresentationFormat>On-screen Show (4:3)</PresentationFormat>
  <Paragraphs>112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&amp;quot</vt: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9</cp:revision>
  <dcterms:created xsi:type="dcterms:W3CDTF">2019-02-28T15:58:53Z</dcterms:created>
  <dcterms:modified xsi:type="dcterms:W3CDTF">2019-03-01T18:11:58Z</dcterms:modified>
</cp:coreProperties>
</file>