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2B710F-10B6-4707-B8DA-5F8A9142BA4E}"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53021-AB1A-4515-81F5-37C5512F1554}" type="slidenum">
              <a:rPr lang="en-US" smtClean="0"/>
              <a:t>‹#›</a:t>
            </a:fld>
            <a:endParaRPr lang="en-US"/>
          </a:p>
        </p:txBody>
      </p:sp>
    </p:spTree>
    <p:extLst>
      <p:ext uri="{BB962C8B-B14F-4D97-AF65-F5344CB8AC3E}">
        <p14:creationId xmlns:p14="http://schemas.microsoft.com/office/powerpoint/2010/main" val="3593281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2B710F-10B6-4707-B8DA-5F8A9142BA4E}"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53021-AB1A-4515-81F5-37C5512F1554}" type="slidenum">
              <a:rPr lang="en-US" smtClean="0"/>
              <a:t>‹#›</a:t>
            </a:fld>
            <a:endParaRPr lang="en-US"/>
          </a:p>
        </p:txBody>
      </p:sp>
    </p:spTree>
    <p:extLst>
      <p:ext uri="{BB962C8B-B14F-4D97-AF65-F5344CB8AC3E}">
        <p14:creationId xmlns:p14="http://schemas.microsoft.com/office/powerpoint/2010/main" val="715250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2B710F-10B6-4707-B8DA-5F8A9142BA4E}"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53021-AB1A-4515-81F5-37C5512F1554}" type="slidenum">
              <a:rPr lang="en-US" smtClean="0"/>
              <a:t>‹#›</a:t>
            </a:fld>
            <a:endParaRPr lang="en-US"/>
          </a:p>
        </p:txBody>
      </p:sp>
    </p:spTree>
    <p:extLst>
      <p:ext uri="{BB962C8B-B14F-4D97-AF65-F5344CB8AC3E}">
        <p14:creationId xmlns:p14="http://schemas.microsoft.com/office/powerpoint/2010/main" val="3560354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2B710F-10B6-4707-B8DA-5F8A9142BA4E}"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53021-AB1A-4515-81F5-37C5512F1554}" type="slidenum">
              <a:rPr lang="en-US" smtClean="0"/>
              <a:t>‹#›</a:t>
            </a:fld>
            <a:endParaRPr lang="en-US"/>
          </a:p>
        </p:txBody>
      </p:sp>
    </p:spTree>
    <p:extLst>
      <p:ext uri="{BB962C8B-B14F-4D97-AF65-F5344CB8AC3E}">
        <p14:creationId xmlns:p14="http://schemas.microsoft.com/office/powerpoint/2010/main" val="281195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2B710F-10B6-4707-B8DA-5F8A9142BA4E}"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53021-AB1A-4515-81F5-37C5512F1554}" type="slidenum">
              <a:rPr lang="en-US" smtClean="0"/>
              <a:t>‹#›</a:t>
            </a:fld>
            <a:endParaRPr lang="en-US"/>
          </a:p>
        </p:txBody>
      </p:sp>
    </p:spTree>
    <p:extLst>
      <p:ext uri="{BB962C8B-B14F-4D97-AF65-F5344CB8AC3E}">
        <p14:creationId xmlns:p14="http://schemas.microsoft.com/office/powerpoint/2010/main" val="603141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2B710F-10B6-4707-B8DA-5F8A9142BA4E}"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53021-AB1A-4515-81F5-37C5512F1554}" type="slidenum">
              <a:rPr lang="en-US" smtClean="0"/>
              <a:t>‹#›</a:t>
            </a:fld>
            <a:endParaRPr lang="en-US"/>
          </a:p>
        </p:txBody>
      </p:sp>
    </p:spTree>
    <p:extLst>
      <p:ext uri="{BB962C8B-B14F-4D97-AF65-F5344CB8AC3E}">
        <p14:creationId xmlns:p14="http://schemas.microsoft.com/office/powerpoint/2010/main" val="3024558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2B710F-10B6-4707-B8DA-5F8A9142BA4E}"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53021-AB1A-4515-81F5-37C5512F1554}" type="slidenum">
              <a:rPr lang="en-US" smtClean="0"/>
              <a:t>‹#›</a:t>
            </a:fld>
            <a:endParaRPr lang="en-US"/>
          </a:p>
        </p:txBody>
      </p:sp>
    </p:spTree>
    <p:extLst>
      <p:ext uri="{BB962C8B-B14F-4D97-AF65-F5344CB8AC3E}">
        <p14:creationId xmlns:p14="http://schemas.microsoft.com/office/powerpoint/2010/main" val="3025132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2B710F-10B6-4707-B8DA-5F8A9142BA4E}"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53021-AB1A-4515-81F5-37C5512F1554}" type="slidenum">
              <a:rPr lang="en-US" smtClean="0"/>
              <a:t>‹#›</a:t>
            </a:fld>
            <a:endParaRPr lang="en-US"/>
          </a:p>
        </p:txBody>
      </p:sp>
    </p:spTree>
    <p:extLst>
      <p:ext uri="{BB962C8B-B14F-4D97-AF65-F5344CB8AC3E}">
        <p14:creationId xmlns:p14="http://schemas.microsoft.com/office/powerpoint/2010/main" val="147994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B710F-10B6-4707-B8DA-5F8A9142BA4E}"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53021-AB1A-4515-81F5-37C5512F1554}" type="slidenum">
              <a:rPr lang="en-US" smtClean="0"/>
              <a:t>‹#›</a:t>
            </a:fld>
            <a:endParaRPr lang="en-US"/>
          </a:p>
        </p:txBody>
      </p:sp>
    </p:spTree>
    <p:extLst>
      <p:ext uri="{BB962C8B-B14F-4D97-AF65-F5344CB8AC3E}">
        <p14:creationId xmlns:p14="http://schemas.microsoft.com/office/powerpoint/2010/main" val="721313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2B710F-10B6-4707-B8DA-5F8A9142BA4E}"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53021-AB1A-4515-81F5-37C5512F1554}" type="slidenum">
              <a:rPr lang="en-US" smtClean="0"/>
              <a:t>‹#›</a:t>
            </a:fld>
            <a:endParaRPr lang="en-US"/>
          </a:p>
        </p:txBody>
      </p:sp>
    </p:spTree>
    <p:extLst>
      <p:ext uri="{BB962C8B-B14F-4D97-AF65-F5344CB8AC3E}">
        <p14:creationId xmlns:p14="http://schemas.microsoft.com/office/powerpoint/2010/main" val="87751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12B710F-10B6-4707-B8DA-5F8A9142BA4E}"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53021-AB1A-4515-81F5-37C5512F1554}" type="slidenum">
              <a:rPr lang="en-US" smtClean="0"/>
              <a:t>‹#›</a:t>
            </a:fld>
            <a:endParaRPr lang="en-US"/>
          </a:p>
        </p:txBody>
      </p:sp>
    </p:spTree>
    <p:extLst>
      <p:ext uri="{BB962C8B-B14F-4D97-AF65-F5344CB8AC3E}">
        <p14:creationId xmlns:p14="http://schemas.microsoft.com/office/powerpoint/2010/main" val="4259899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B710F-10B6-4707-B8DA-5F8A9142BA4E}" type="datetimeFigureOut">
              <a:rPr lang="en-US" smtClean="0"/>
              <a:t>3/29/2019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53021-AB1A-4515-81F5-37C5512F1554}" type="slidenum">
              <a:rPr lang="en-US" smtClean="0"/>
              <a:t>‹#›</a:t>
            </a:fld>
            <a:endParaRPr lang="en-US"/>
          </a:p>
        </p:txBody>
      </p:sp>
    </p:spTree>
    <p:extLst>
      <p:ext uri="{BB962C8B-B14F-4D97-AF65-F5344CB8AC3E}">
        <p14:creationId xmlns:p14="http://schemas.microsoft.com/office/powerpoint/2010/main" val="15338099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 Id="rId4" Type="http://schemas.openxmlformats.org/officeDocument/2006/relationships/image" Target="../media/image10.jpg"/></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C4513B-45FF-481D-A111-04EBD03F5673}"/>
              </a:ext>
            </a:extLst>
          </p:cNvPr>
          <p:cNvPicPr>
            <a:picLocks noChangeAspect="1"/>
          </p:cNvPicPr>
          <p:nvPr/>
        </p:nvPicPr>
        <p:blipFill rotWithShape="1">
          <a:blip r:embed="rId2">
            <a:extLst>
              <a:ext uri="{28A0092B-C50C-407E-A947-70E740481C1C}">
                <a14:useLocalDpi xmlns:a14="http://schemas.microsoft.com/office/drawing/2010/main" val="0"/>
              </a:ext>
            </a:extLst>
          </a:blip>
          <a:srcRect l="24025"/>
          <a:stretch/>
        </p:blipFill>
        <p:spPr>
          <a:xfrm>
            <a:off x="20" y="10"/>
            <a:ext cx="3477914" cy="6857990"/>
          </a:xfrm>
          <a:prstGeom prst="rect">
            <a:avLst/>
          </a:prstGeom>
        </p:spPr>
      </p:pic>
      <p:sp>
        <p:nvSpPr>
          <p:cNvPr id="17" name="Rectangle 14">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3477935" y="0"/>
            <a:ext cx="566606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750237A-05FE-49E9-B14B-6CB4AA606803}"/>
              </a:ext>
            </a:extLst>
          </p:cNvPr>
          <p:cNvSpPr txBox="1"/>
          <p:nvPr/>
        </p:nvSpPr>
        <p:spPr>
          <a:xfrm>
            <a:off x="3477915" y="2090167"/>
            <a:ext cx="5287616" cy="1107996"/>
          </a:xfrm>
          <a:prstGeom prst="rect">
            <a:avLst/>
          </a:prstGeom>
          <a:noFill/>
        </p:spPr>
        <p:txBody>
          <a:bodyPr wrap="square" rtlCol="0">
            <a:spAutoFit/>
          </a:bodyPr>
          <a:lstStyle/>
          <a:p>
            <a:r>
              <a:rPr lang="en-US" sz="6600" dirty="0">
                <a:solidFill>
                  <a:schemeClr val="bg1"/>
                </a:solidFill>
                <a:latin typeface="Eras Bold ITC" panose="020B0907030504020204" pitchFamily="34" charset="0"/>
              </a:rPr>
              <a:t>Technology</a:t>
            </a:r>
          </a:p>
        </p:txBody>
      </p:sp>
      <p:sp>
        <p:nvSpPr>
          <p:cNvPr id="7" name="TextBox 6">
            <a:extLst>
              <a:ext uri="{FF2B5EF4-FFF2-40B4-BE49-F238E27FC236}">
                <a16:creationId xmlns:a16="http://schemas.microsoft.com/office/drawing/2014/main" id="{6F5BDA86-7D8A-49B0-B658-E39D01FF3FAE}"/>
              </a:ext>
            </a:extLst>
          </p:cNvPr>
          <p:cNvSpPr txBox="1"/>
          <p:nvPr/>
        </p:nvSpPr>
        <p:spPr>
          <a:xfrm>
            <a:off x="3477915" y="2644170"/>
            <a:ext cx="1457739" cy="1569660"/>
          </a:xfrm>
          <a:prstGeom prst="rect">
            <a:avLst/>
          </a:prstGeom>
          <a:noFill/>
        </p:spPr>
        <p:txBody>
          <a:bodyPr wrap="square" rtlCol="0">
            <a:spAutoFit/>
          </a:bodyPr>
          <a:lstStyle/>
          <a:p>
            <a:r>
              <a:rPr lang="en-US" sz="9600" dirty="0">
                <a:solidFill>
                  <a:srgbClr val="00B0F0"/>
                </a:solidFill>
                <a:latin typeface="Gabriola" panose="04040605051002020D02" pitchFamily="82" charset="0"/>
              </a:rPr>
              <a:t>&amp;</a:t>
            </a:r>
          </a:p>
        </p:txBody>
      </p:sp>
      <p:sp>
        <p:nvSpPr>
          <p:cNvPr id="11" name="TextBox 10">
            <a:extLst>
              <a:ext uri="{FF2B5EF4-FFF2-40B4-BE49-F238E27FC236}">
                <a16:creationId xmlns:a16="http://schemas.microsoft.com/office/drawing/2014/main" id="{134FBC16-0318-4E81-AC16-2F6AD62517BD}"/>
              </a:ext>
            </a:extLst>
          </p:cNvPr>
          <p:cNvSpPr txBox="1"/>
          <p:nvPr/>
        </p:nvSpPr>
        <p:spPr>
          <a:xfrm>
            <a:off x="4312801" y="2896874"/>
            <a:ext cx="4831179" cy="1569660"/>
          </a:xfrm>
          <a:prstGeom prst="rect">
            <a:avLst/>
          </a:prstGeom>
          <a:noFill/>
        </p:spPr>
        <p:txBody>
          <a:bodyPr wrap="square" rtlCol="0">
            <a:spAutoFit/>
          </a:bodyPr>
          <a:lstStyle/>
          <a:p>
            <a:r>
              <a:rPr lang="en-US" sz="9600" dirty="0">
                <a:solidFill>
                  <a:srgbClr val="FFFF00"/>
                </a:solidFill>
                <a:latin typeface="Eras Light ITC" panose="020B0402030504020804" pitchFamily="34" charset="0"/>
              </a:rPr>
              <a:t>The Bible</a:t>
            </a:r>
          </a:p>
        </p:txBody>
      </p:sp>
    </p:spTree>
    <p:extLst>
      <p:ext uri="{BB962C8B-B14F-4D97-AF65-F5344CB8AC3E}">
        <p14:creationId xmlns:p14="http://schemas.microsoft.com/office/powerpoint/2010/main" val="2370299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0D4E99-D3A9-4405-9FC8-1E198FC9610B}"/>
              </a:ext>
            </a:extLst>
          </p:cNvPr>
          <p:cNvSpPr txBox="1"/>
          <p:nvPr/>
        </p:nvSpPr>
        <p:spPr>
          <a:xfrm>
            <a:off x="0" y="0"/>
            <a:ext cx="9144000" cy="707886"/>
          </a:xfrm>
          <a:prstGeom prst="rect">
            <a:avLst/>
          </a:prstGeom>
          <a:noFill/>
        </p:spPr>
        <p:txBody>
          <a:bodyPr wrap="square" rtlCol="0">
            <a:spAutoFit/>
          </a:bodyPr>
          <a:lstStyle/>
          <a:p>
            <a:r>
              <a:rPr lang="en-US" sz="4000" b="1" u="sng" dirty="0">
                <a:solidFill>
                  <a:schemeClr val="bg1"/>
                </a:solidFill>
              </a:rPr>
              <a:t>3 Principles of Technology from Genesis</a:t>
            </a:r>
          </a:p>
        </p:txBody>
      </p:sp>
      <p:sp>
        <p:nvSpPr>
          <p:cNvPr id="3" name="TextBox 2">
            <a:extLst>
              <a:ext uri="{FF2B5EF4-FFF2-40B4-BE49-F238E27FC236}">
                <a16:creationId xmlns:a16="http://schemas.microsoft.com/office/drawing/2014/main" id="{26ACB0FE-7E35-4AE5-861A-5CF9DF06C3E1}"/>
              </a:ext>
            </a:extLst>
          </p:cNvPr>
          <p:cNvSpPr txBox="1"/>
          <p:nvPr/>
        </p:nvSpPr>
        <p:spPr>
          <a:xfrm>
            <a:off x="212034" y="707886"/>
            <a:ext cx="7924800" cy="646331"/>
          </a:xfrm>
          <a:prstGeom prst="rect">
            <a:avLst/>
          </a:prstGeom>
          <a:noFill/>
        </p:spPr>
        <p:txBody>
          <a:bodyPr wrap="square" rtlCol="0">
            <a:spAutoFit/>
          </a:bodyPr>
          <a:lstStyle/>
          <a:p>
            <a:r>
              <a:rPr lang="en-US" sz="3600" dirty="0">
                <a:solidFill>
                  <a:srgbClr val="FFFF00"/>
                </a:solidFill>
              </a:rPr>
              <a:t>1. We are created to create.</a:t>
            </a:r>
            <a:r>
              <a:rPr lang="en-US" dirty="0"/>
              <a:t>.</a:t>
            </a:r>
          </a:p>
        </p:txBody>
      </p:sp>
      <p:sp>
        <p:nvSpPr>
          <p:cNvPr id="4" name="Rectangle 3">
            <a:extLst>
              <a:ext uri="{FF2B5EF4-FFF2-40B4-BE49-F238E27FC236}">
                <a16:creationId xmlns:a16="http://schemas.microsoft.com/office/drawing/2014/main" id="{A15F2550-BD14-4166-A7C8-60B216427A8B}"/>
              </a:ext>
            </a:extLst>
          </p:cNvPr>
          <p:cNvSpPr/>
          <p:nvPr/>
        </p:nvSpPr>
        <p:spPr>
          <a:xfrm>
            <a:off x="0" y="1415772"/>
            <a:ext cx="9144000" cy="3046988"/>
          </a:xfrm>
          <a:prstGeom prst="rect">
            <a:avLst/>
          </a:prstGeom>
        </p:spPr>
        <p:txBody>
          <a:bodyPr wrap="square">
            <a:spAutoFit/>
          </a:bodyPr>
          <a:lstStyle/>
          <a:p>
            <a:r>
              <a:rPr lang="en-US" sz="3200" dirty="0">
                <a:solidFill>
                  <a:schemeClr val="bg1"/>
                </a:solidFill>
              </a:rPr>
              <a:t>And God blessed them. And God said to them,        “</a:t>
            </a:r>
            <a:r>
              <a:rPr lang="en-US" sz="3200" u="sng" dirty="0">
                <a:solidFill>
                  <a:schemeClr val="bg1"/>
                </a:solidFill>
              </a:rPr>
              <a:t>Be fruitful and multiply and fill the earth </a:t>
            </a:r>
            <a:r>
              <a:rPr lang="en-US" sz="3200" dirty="0">
                <a:solidFill>
                  <a:schemeClr val="bg1"/>
                </a:solidFill>
              </a:rPr>
              <a:t>and subdue it, and have dominion over the fish of the sea and over the birds of the heavens and over every living thing that moves on the earth.” </a:t>
            </a:r>
          </a:p>
          <a:p>
            <a:r>
              <a:rPr lang="en-US" sz="3200" b="0" i="1" u="none" strike="noStrike" dirty="0">
                <a:solidFill>
                  <a:schemeClr val="bg1"/>
                </a:solidFill>
                <a:effectLst/>
                <a:latin typeface="&amp;quot"/>
              </a:rPr>
              <a:t>															Genesis 1:28</a:t>
            </a:r>
          </a:p>
        </p:txBody>
      </p:sp>
    </p:spTree>
    <p:extLst>
      <p:ext uri="{BB962C8B-B14F-4D97-AF65-F5344CB8AC3E}">
        <p14:creationId xmlns:p14="http://schemas.microsoft.com/office/powerpoint/2010/main" val="78472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0D4E99-D3A9-4405-9FC8-1E198FC9610B}"/>
              </a:ext>
            </a:extLst>
          </p:cNvPr>
          <p:cNvSpPr txBox="1"/>
          <p:nvPr/>
        </p:nvSpPr>
        <p:spPr>
          <a:xfrm>
            <a:off x="0" y="0"/>
            <a:ext cx="9144000" cy="707886"/>
          </a:xfrm>
          <a:prstGeom prst="rect">
            <a:avLst/>
          </a:prstGeom>
          <a:noFill/>
        </p:spPr>
        <p:txBody>
          <a:bodyPr wrap="square" rtlCol="0">
            <a:spAutoFit/>
          </a:bodyPr>
          <a:lstStyle/>
          <a:p>
            <a:r>
              <a:rPr lang="en-US" sz="4000" b="1" u="sng" dirty="0">
                <a:solidFill>
                  <a:schemeClr val="bg1"/>
                </a:solidFill>
              </a:rPr>
              <a:t>3 Principles of Technology from Genesis</a:t>
            </a:r>
          </a:p>
        </p:txBody>
      </p:sp>
      <p:sp>
        <p:nvSpPr>
          <p:cNvPr id="3" name="TextBox 2">
            <a:extLst>
              <a:ext uri="{FF2B5EF4-FFF2-40B4-BE49-F238E27FC236}">
                <a16:creationId xmlns:a16="http://schemas.microsoft.com/office/drawing/2014/main" id="{26ACB0FE-7E35-4AE5-861A-5CF9DF06C3E1}"/>
              </a:ext>
            </a:extLst>
          </p:cNvPr>
          <p:cNvSpPr txBox="1"/>
          <p:nvPr/>
        </p:nvSpPr>
        <p:spPr>
          <a:xfrm>
            <a:off x="212034" y="707886"/>
            <a:ext cx="7924800" cy="646331"/>
          </a:xfrm>
          <a:prstGeom prst="rect">
            <a:avLst/>
          </a:prstGeom>
          <a:noFill/>
        </p:spPr>
        <p:txBody>
          <a:bodyPr wrap="square" rtlCol="0">
            <a:spAutoFit/>
          </a:bodyPr>
          <a:lstStyle/>
          <a:p>
            <a:r>
              <a:rPr lang="en-US" sz="3600" dirty="0">
                <a:solidFill>
                  <a:srgbClr val="FFFF00"/>
                </a:solidFill>
              </a:rPr>
              <a:t>1. We are created to create.</a:t>
            </a:r>
            <a:r>
              <a:rPr lang="en-US" dirty="0"/>
              <a:t>.</a:t>
            </a:r>
          </a:p>
        </p:txBody>
      </p:sp>
      <p:sp>
        <p:nvSpPr>
          <p:cNvPr id="4" name="Rectangle 3">
            <a:extLst>
              <a:ext uri="{FF2B5EF4-FFF2-40B4-BE49-F238E27FC236}">
                <a16:creationId xmlns:a16="http://schemas.microsoft.com/office/drawing/2014/main" id="{A15F2550-BD14-4166-A7C8-60B216427A8B}"/>
              </a:ext>
            </a:extLst>
          </p:cNvPr>
          <p:cNvSpPr/>
          <p:nvPr/>
        </p:nvSpPr>
        <p:spPr>
          <a:xfrm>
            <a:off x="0" y="1415772"/>
            <a:ext cx="9144000" cy="3046988"/>
          </a:xfrm>
          <a:prstGeom prst="rect">
            <a:avLst/>
          </a:prstGeom>
        </p:spPr>
        <p:txBody>
          <a:bodyPr wrap="square">
            <a:spAutoFit/>
          </a:bodyPr>
          <a:lstStyle/>
          <a:p>
            <a:r>
              <a:rPr lang="en-US" sz="3200" dirty="0">
                <a:solidFill>
                  <a:schemeClr val="bg1"/>
                </a:solidFill>
              </a:rPr>
              <a:t>Now out of the ground the </a:t>
            </a:r>
            <a:r>
              <a:rPr lang="en-US" sz="3200" cap="small" dirty="0">
                <a:solidFill>
                  <a:schemeClr val="bg1"/>
                </a:solidFill>
              </a:rPr>
              <a:t>Lord</a:t>
            </a:r>
            <a:r>
              <a:rPr lang="en-US" sz="3200" dirty="0">
                <a:solidFill>
                  <a:schemeClr val="bg1"/>
                </a:solidFill>
              </a:rPr>
              <a:t> God had formed every beast of the field and every bird of the heavens and brought them to the man to see what he would call them. And whatever the man called every living creature, that was its name. </a:t>
            </a:r>
            <a:r>
              <a:rPr lang="en-US" sz="3200" b="0" i="1" u="none" strike="noStrike" dirty="0">
                <a:solidFill>
                  <a:schemeClr val="bg1"/>
                </a:solidFill>
                <a:effectLst/>
                <a:latin typeface="&amp;quot"/>
              </a:rPr>
              <a:t>																								Genesis 2:19</a:t>
            </a:r>
          </a:p>
        </p:txBody>
      </p:sp>
    </p:spTree>
    <p:extLst>
      <p:ext uri="{BB962C8B-B14F-4D97-AF65-F5344CB8AC3E}">
        <p14:creationId xmlns:p14="http://schemas.microsoft.com/office/powerpoint/2010/main" val="348232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0D4E99-D3A9-4405-9FC8-1E198FC9610B}"/>
              </a:ext>
            </a:extLst>
          </p:cNvPr>
          <p:cNvSpPr txBox="1"/>
          <p:nvPr/>
        </p:nvSpPr>
        <p:spPr>
          <a:xfrm>
            <a:off x="0" y="0"/>
            <a:ext cx="9144000" cy="707886"/>
          </a:xfrm>
          <a:prstGeom prst="rect">
            <a:avLst/>
          </a:prstGeom>
          <a:noFill/>
        </p:spPr>
        <p:txBody>
          <a:bodyPr wrap="square" rtlCol="0">
            <a:spAutoFit/>
          </a:bodyPr>
          <a:lstStyle/>
          <a:p>
            <a:r>
              <a:rPr lang="en-US" sz="4000" b="1" u="sng" dirty="0">
                <a:solidFill>
                  <a:schemeClr val="bg1"/>
                </a:solidFill>
              </a:rPr>
              <a:t>3 Principles of Technology from Genesis</a:t>
            </a:r>
          </a:p>
        </p:txBody>
      </p:sp>
      <p:sp>
        <p:nvSpPr>
          <p:cNvPr id="3" name="TextBox 2">
            <a:extLst>
              <a:ext uri="{FF2B5EF4-FFF2-40B4-BE49-F238E27FC236}">
                <a16:creationId xmlns:a16="http://schemas.microsoft.com/office/drawing/2014/main" id="{26ACB0FE-7E35-4AE5-861A-5CF9DF06C3E1}"/>
              </a:ext>
            </a:extLst>
          </p:cNvPr>
          <p:cNvSpPr txBox="1"/>
          <p:nvPr/>
        </p:nvSpPr>
        <p:spPr>
          <a:xfrm>
            <a:off x="212034" y="707886"/>
            <a:ext cx="7924800" cy="646331"/>
          </a:xfrm>
          <a:prstGeom prst="rect">
            <a:avLst/>
          </a:prstGeom>
          <a:noFill/>
        </p:spPr>
        <p:txBody>
          <a:bodyPr wrap="square" rtlCol="0">
            <a:spAutoFit/>
          </a:bodyPr>
          <a:lstStyle/>
          <a:p>
            <a:r>
              <a:rPr lang="en-US" sz="3600" dirty="0">
                <a:solidFill>
                  <a:srgbClr val="FFFF00"/>
                </a:solidFill>
              </a:rPr>
              <a:t>1. We are created to create.</a:t>
            </a:r>
            <a:r>
              <a:rPr lang="en-US" dirty="0"/>
              <a:t>.</a:t>
            </a:r>
          </a:p>
        </p:txBody>
      </p:sp>
      <p:sp>
        <p:nvSpPr>
          <p:cNvPr id="4" name="Rectangle 3">
            <a:extLst>
              <a:ext uri="{FF2B5EF4-FFF2-40B4-BE49-F238E27FC236}">
                <a16:creationId xmlns:a16="http://schemas.microsoft.com/office/drawing/2014/main" id="{A15F2550-BD14-4166-A7C8-60B216427A8B}"/>
              </a:ext>
            </a:extLst>
          </p:cNvPr>
          <p:cNvSpPr/>
          <p:nvPr/>
        </p:nvSpPr>
        <p:spPr>
          <a:xfrm>
            <a:off x="0" y="1415772"/>
            <a:ext cx="9144000" cy="2062103"/>
          </a:xfrm>
          <a:prstGeom prst="rect">
            <a:avLst/>
          </a:prstGeom>
        </p:spPr>
        <p:txBody>
          <a:bodyPr wrap="square">
            <a:spAutoFit/>
          </a:bodyPr>
          <a:lstStyle/>
          <a:p>
            <a:r>
              <a:rPr lang="en-US" sz="3200" dirty="0">
                <a:solidFill>
                  <a:schemeClr val="bg1"/>
                </a:solidFill>
              </a:rPr>
              <a:t>Then the eyes of both were opened, and they knew that they were naked. And </a:t>
            </a:r>
            <a:r>
              <a:rPr lang="en-US" sz="3200" u="sng" dirty="0">
                <a:solidFill>
                  <a:schemeClr val="bg1"/>
                </a:solidFill>
              </a:rPr>
              <a:t>they sewed fig leaves together and made themselves loincloths</a:t>
            </a:r>
            <a:r>
              <a:rPr lang="en-US" sz="3200" dirty="0">
                <a:solidFill>
                  <a:schemeClr val="bg1"/>
                </a:solidFill>
              </a:rPr>
              <a:t>. </a:t>
            </a:r>
            <a:r>
              <a:rPr lang="en-US" sz="3200" b="0" i="1" u="none" strike="noStrike" dirty="0">
                <a:solidFill>
                  <a:schemeClr val="bg1"/>
                </a:solidFill>
                <a:effectLst/>
                <a:latin typeface="&amp;quot"/>
              </a:rPr>
              <a:t>																		</a:t>
            </a:r>
            <a:r>
              <a:rPr lang="en-US" sz="3200" i="1" dirty="0">
                <a:solidFill>
                  <a:schemeClr val="bg1"/>
                </a:solidFill>
                <a:latin typeface="&amp;quot"/>
              </a:rPr>
              <a:t>	</a:t>
            </a:r>
            <a:r>
              <a:rPr lang="en-US" sz="3200" b="0" i="1" u="none" strike="noStrike" dirty="0">
                <a:solidFill>
                  <a:schemeClr val="bg1"/>
                </a:solidFill>
                <a:effectLst/>
                <a:latin typeface="&amp;quot"/>
              </a:rPr>
              <a:t>Genesis 3:7</a:t>
            </a:r>
          </a:p>
        </p:txBody>
      </p:sp>
    </p:spTree>
    <p:extLst>
      <p:ext uri="{BB962C8B-B14F-4D97-AF65-F5344CB8AC3E}">
        <p14:creationId xmlns:p14="http://schemas.microsoft.com/office/powerpoint/2010/main" val="1353911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0D4E99-D3A9-4405-9FC8-1E198FC9610B}"/>
              </a:ext>
            </a:extLst>
          </p:cNvPr>
          <p:cNvSpPr txBox="1"/>
          <p:nvPr/>
        </p:nvSpPr>
        <p:spPr>
          <a:xfrm>
            <a:off x="0" y="0"/>
            <a:ext cx="9144000" cy="707886"/>
          </a:xfrm>
          <a:prstGeom prst="rect">
            <a:avLst/>
          </a:prstGeom>
          <a:noFill/>
        </p:spPr>
        <p:txBody>
          <a:bodyPr wrap="square" rtlCol="0">
            <a:spAutoFit/>
          </a:bodyPr>
          <a:lstStyle/>
          <a:p>
            <a:r>
              <a:rPr lang="en-US" sz="4000" b="1" u="sng" dirty="0">
                <a:solidFill>
                  <a:schemeClr val="bg1"/>
                </a:solidFill>
              </a:rPr>
              <a:t>3 Principles of Technology from Genesis</a:t>
            </a:r>
          </a:p>
        </p:txBody>
      </p:sp>
      <p:sp>
        <p:nvSpPr>
          <p:cNvPr id="3" name="TextBox 2">
            <a:extLst>
              <a:ext uri="{FF2B5EF4-FFF2-40B4-BE49-F238E27FC236}">
                <a16:creationId xmlns:a16="http://schemas.microsoft.com/office/drawing/2014/main" id="{26ACB0FE-7E35-4AE5-861A-5CF9DF06C3E1}"/>
              </a:ext>
            </a:extLst>
          </p:cNvPr>
          <p:cNvSpPr txBox="1"/>
          <p:nvPr/>
        </p:nvSpPr>
        <p:spPr>
          <a:xfrm>
            <a:off x="212034" y="707886"/>
            <a:ext cx="7924800" cy="646331"/>
          </a:xfrm>
          <a:prstGeom prst="rect">
            <a:avLst/>
          </a:prstGeom>
          <a:noFill/>
        </p:spPr>
        <p:txBody>
          <a:bodyPr wrap="square" rtlCol="0">
            <a:spAutoFit/>
          </a:bodyPr>
          <a:lstStyle/>
          <a:p>
            <a:r>
              <a:rPr lang="en-US" sz="3600" dirty="0">
                <a:solidFill>
                  <a:srgbClr val="FFFF00"/>
                </a:solidFill>
              </a:rPr>
              <a:t>1. We are created to create.</a:t>
            </a:r>
            <a:r>
              <a:rPr lang="en-US" dirty="0"/>
              <a:t>.</a:t>
            </a:r>
          </a:p>
        </p:txBody>
      </p:sp>
      <p:sp>
        <p:nvSpPr>
          <p:cNvPr id="4" name="Rectangle 3">
            <a:extLst>
              <a:ext uri="{FF2B5EF4-FFF2-40B4-BE49-F238E27FC236}">
                <a16:creationId xmlns:a16="http://schemas.microsoft.com/office/drawing/2014/main" id="{A15F2550-BD14-4166-A7C8-60B216427A8B}"/>
              </a:ext>
            </a:extLst>
          </p:cNvPr>
          <p:cNvSpPr/>
          <p:nvPr/>
        </p:nvSpPr>
        <p:spPr>
          <a:xfrm>
            <a:off x="0" y="1904182"/>
            <a:ext cx="9144000" cy="4708981"/>
          </a:xfrm>
          <a:prstGeom prst="rect">
            <a:avLst/>
          </a:prstGeom>
        </p:spPr>
        <p:txBody>
          <a:bodyPr wrap="square">
            <a:spAutoFit/>
          </a:bodyPr>
          <a:lstStyle/>
          <a:p>
            <a:r>
              <a:rPr lang="en-US" sz="3000" b="1" baseline="30000" dirty="0">
                <a:solidFill>
                  <a:schemeClr val="bg1"/>
                </a:solidFill>
              </a:rPr>
              <a:t>13 </a:t>
            </a:r>
            <a:r>
              <a:rPr lang="en-US" sz="3000" dirty="0">
                <a:solidFill>
                  <a:schemeClr val="bg1"/>
                </a:solidFill>
              </a:rPr>
              <a:t>And God said to Noah, “I have determined to make an end of all flesh,</a:t>
            </a:r>
            <a:r>
              <a:rPr lang="en-US" sz="3000" baseline="30000" dirty="0">
                <a:solidFill>
                  <a:schemeClr val="bg1"/>
                </a:solidFill>
              </a:rPr>
              <a:t> </a:t>
            </a:r>
            <a:r>
              <a:rPr lang="en-US" sz="3000" dirty="0">
                <a:solidFill>
                  <a:schemeClr val="bg1"/>
                </a:solidFill>
              </a:rPr>
              <a:t> for the earth is filled with violence through them. Behold, I will destroy them with the earth. </a:t>
            </a:r>
            <a:r>
              <a:rPr lang="en-US" sz="3000" b="1" baseline="30000" dirty="0">
                <a:solidFill>
                  <a:schemeClr val="bg1"/>
                </a:solidFill>
              </a:rPr>
              <a:t>14 </a:t>
            </a:r>
            <a:r>
              <a:rPr lang="en-US" sz="3000" dirty="0">
                <a:solidFill>
                  <a:schemeClr val="bg1"/>
                </a:solidFill>
              </a:rPr>
              <a:t>Make yourself an ark of gopher wood.</a:t>
            </a:r>
            <a:r>
              <a:rPr lang="en-US" sz="3000" baseline="30000" dirty="0">
                <a:solidFill>
                  <a:schemeClr val="bg1"/>
                </a:solidFill>
              </a:rPr>
              <a:t> </a:t>
            </a:r>
            <a:r>
              <a:rPr lang="en-US" sz="3000" dirty="0">
                <a:solidFill>
                  <a:schemeClr val="bg1"/>
                </a:solidFill>
              </a:rPr>
              <a:t> Make rooms in the ark, and cover it inside and out with pitch. </a:t>
            </a:r>
            <a:r>
              <a:rPr lang="en-US" sz="3000" b="1" baseline="30000" dirty="0">
                <a:solidFill>
                  <a:schemeClr val="bg1"/>
                </a:solidFill>
              </a:rPr>
              <a:t>15 </a:t>
            </a:r>
            <a:r>
              <a:rPr lang="en-US" sz="3000" dirty="0">
                <a:solidFill>
                  <a:schemeClr val="bg1"/>
                </a:solidFill>
              </a:rPr>
              <a:t>This is how you are to make it: the length of the ark 300 cubits, its breadth 50 cubits, and its height 30 cubits. </a:t>
            </a:r>
            <a:r>
              <a:rPr lang="en-US" sz="3000" b="1" baseline="30000" dirty="0">
                <a:solidFill>
                  <a:schemeClr val="bg1"/>
                </a:solidFill>
              </a:rPr>
              <a:t>16 </a:t>
            </a:r>
            <a:r>
              <a:rPr lang="en-US" sz="3000" dirty="0">
                <a:solidFill>
                  <a:schemeClr val="bg1"/>
                </a:solidFill>
              </a:rPr>
              <a:t>Make a roof</a:t>
            </a:r>
            <a:r>
              <a:rPr lang="en-US" sz="3000" baseline="30000" dirty="0">
                <a:solidFill>
                  <a:schemeClr val="bg1"/>
                </a:solidFill>
              </a:rPr>
              <a:t> </a:t>
            </a:r>
            <a:r>
              <a:rPr lang="en-US" sz="3000" dirty="0">
                <a:solidFill>
                  <a:schemeClr val="bg1"/>
                </a:solidFill>
              </a:rPr>
              <a:t> for the ark, and finish it to a cubit above, and set the door of the ark in its side. Make it with lower, second, and third decks. 										</a:t>
            </a:r>
            <a:r>
              <a:rPr lang="en-US" sz="3000" i="1" dirty="0">
                <a:solidFill>
                  <a:schemeClr val="bg1"/>
                </a:solidFill>
              </a:rPr>
              <a:t>Genesis 6:13-16</a:t>
            </a:r>
            <a:endParaRPr lang="en-US" sz="3000" b="0" i="1" u="none" strike="noStrike" dirty="0">
              <a:solidFill>
                <a:schemeClr val="bg1"/>
              </a:solidFill>
              <a:effectLst/>
              <a:latin typeface="&amp;quot"/>
            </a:endParaRPr>
          </a:p>
        </p:txBody>
      </p:sp>
      <p:sp>
        <p:nvSpPr>
          <p:cNvPr id="5" name="TextBox 4">
            <a:extLst>
              <a:ext uri="{FF2B5EF4-FFF2-40B4-BE49-F238E27FC236}">
                <a16:creationId xmlns:a16="http://schemas.microsoft.com/office/drawing/2014/main" id="{AF8A6A75-5214-46EF-9DDC-B14F93D0A27A}"/>
              </a:ext>
            </a:extLst>
          </p:cNvPr>
          <p:cNvSpPr txBox="1"/>
          <p:nvPr/>
        </p:nvSpPr>
        <p:spPr>
          <a:xfrm>
            <a:off x="212034" y="1257851"/>
            <a:ext cx="8931966" cy="646331"/>
          </a:xfrm>
          <a:prstGeom prst="rect">
            <a:avLst/>
          </a:prstGeom>
          <a:noFill/>
        </p:spPr>
        <p:txBody>
          <a:bodyPr wrap="square" rtlCol="0">
            <a:spAutoFit/>
          </a:bodyPr>
          <a:lstStyle/>
          <a:p>
            <a:r>
              <a:rPr lang="en-US" sz="3600" dirty="0">
                <a:solidFill>
                  <a:srgbClr val="FFFF00"/>
                </a:solidFill>
              </a:rPr>
              <a:t>2. Technology can be used to save.</a:t>
            </a:r>
            <a:r>
              <a:rPr lang="en-US" dirty="0"/>
              <a:t>.</a:t>
            </a:r>
          </a:p>
        </p:txBody>
      </p:sp>
    </p:spTree>
    <p:extLst>
      <p:ext uri="{BB962C8B-B14F-4D97-AF65-F5344CB8AC3E}">
        <p14:creationId xmlns:p14="http://schemas.microsoft.com/office/powerpoint/2010/main" val="2560673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0D4E99-D3A9-4405-9FC8-1E198FC9610B}"/>
              </a:ext>
            </a:extLst>
          </p:cNvPr>
          <p:cNvSpPr txBox="1"/>
          <p:nvPr/>
        </p:nvSpPr>
        <p:spPr>
          <a:xfrm>
            <a:off x="0" y="0"/>
            <a:ext cx="9144000" cy="707886"/>
          </a:xfrm>
          <a:prstGeom prst="rect">
            <a:avLst/>
          </a:prstGeom>
          <a:noFill/>
        </p:spPr>
        <p:txBody>
          <a:bodyPr wrap="square" rtlCol="0">
            <a:spAutoFit/>
          </a:bodyPr>
          <a:lstStyle/>
          <a:p>
            <a:r>
              <a:rPr lang="en-US" sz="4000" b="1" u="sng" dirty="0">
                <a:solidFill>
                  <a:schemeClr val="bg1"/>
                </a:solidFill>
              </a:rPr>
              <a:t>3 Principles of Technology from Genesis</a:t>
            </a:r>
          </a:p>
        </p:txBody>
      </p:sp>
      <p:sp>
        <p:nvSpPr>
          <p:cNvPr id="3" name="TextBox 2">
            <a:extLst>
              <a:ext uri="{FF2B5EF4-FFF2-40B4-BE49-F238E27FC236}">
                <a16:creationId xmlns:a16="http://schemas.microsoft.com/office/drawing/2014/main" id="{26ACB0FE-7E35-4AE5-861A-5CF9DF06C3E1}"/>
              </a:ext>
            </a:extLst>
          </p:cNvPr>
          <p:cNvSpPr txBox="1"/>
          <p:nvPr/>
        </p:nvSpPr>
        <p:spPr>
          <a:xfrm>
            <a:off x="212034" y="707886"/>
            <a:ext cx="7924800" cy="646331"/>
          </a:xfrm>
          <a:prstGeom prst="rect">
            <a:avLst/>
          </a:prstGeom>
          <a:noFill/>
        </p:spPr>
        <p:txBody>
          <a:bodyPr wrap="square" rtlCol="0">
            <a:spAutoFit/>
          </a:bodyPr>
          <a:lstStyle/>
          <a:p>
            <a:r>
              <a:rPr lang="en-US" sz="3600" dirty="0">
                <a:solidFill>
                  <a:srgbClr val="FFFF00"/>
                </a:solidFill>
              </a:rPr>
              <a:t>1. We are created to create.</a:t>
            </a:r>
            <a:r>
              <a:rPr lang="en-US" dirty="0"/>
              <a:t>.</a:t>
            </a:r>
          </a:p>
        </p:txBody>
      </p:sp>
      <p:sp>
        <p:nvSpPr>
          <p:cNvPr id="4" name="Rectangle 3">
            <a:extLst>
              <a:ext uri="{FF2B5EF4-FFF2-40B4-BE49-F238E27FC236}">
                <a16:creationId xmlns:a16="http://schemas.microsoft.com/office/drawing/2014/main" id="{A15F2550-BD14-4166-A7C8-60B216427A8B}"/>
              </a:ext>
            </a:extLst>
          </p:cNvPr>
          <p:cNvSpPr/>
          <p:nvPr/>
        </p:nvSpPr>
        <p:spPr>
          <a:xfrm>
            <a:off x="0" y="1904182"/>
            <a:ext cx="9144000" cy="4708981"/>
          </a:xfrm>
          <a:prstGeom prst="rect">
            <a:avLst/>
          </a:prstGeom>
        </p:spPr>
        <p:txBody>
          <a:bodyPr wrap="square">
            <a:spAutoFit/>
          </a:bodyPr>
          <a:lstStyle/>
          <a:p>
            <a:r>
              <a:rPr lang="en-US" sz="3000" b="1" baseline="30000" dirty="0">
                <a:solidFill>
                  <a:schemeClr val="bg1"/>
                </a:solidFill>
              </a:rPr>
              <a:t>13 </a:t>
            </a:r>
            <a:r>
              <a:rPr lang="en-US" sz="3000" dirty="0">
                <a:solidFill>
                  <a:schemeClr val="bg1"/>
                </a:solidFill>
              </a:rPr>
              <a:t>And God said to Noah, “I have determined to make an end of all flesh,</a:t>
            </a:r>
            <a:r>
              <a:rPr lang="en-US" sz="3000" baseline="30000" dirty="0">
                <a:solidFill>
                  <a:schemeClr val="bg1"/>
                </a:solidFill>
              </a:rPr>
              <a:t> </a:t>
            </a:r>
            <a:r>
              <a:rPr lang="en-US" sz="3000" dirty="0">
                <a:solidFill>
                  <a:schemeClr val="bg1"/>
                </a:solidFill>
              </a:rPr>
              <a:t> for the earth is filled with violence through them. Behold, I will destroy them with the earth. </a:t>
            </a:r>
            <a:r>
              <a:rPr lang="en-US" sz="3000" b="1" baseline="30000" dirty="0">
                <a:solidFill>
                  <a:schemeClr val="bg1"/>
                </a:solidFill>
              </a:rPr>
              <a:t>14 </a:t>
            </a:r>
            <a:r>
              <a:rPr lang="en-US" sz="3000" dirty="0">
                <a:solidFill>
                  <a:schemeClr val="bg1"/>
                </a:solidFill>
              </a:rPr>
              <a:t>Make yourself </a:t>
            </a:r>
            <a:r>
              <a:rPr lang="en-US" sz="3000" b="1" dirty="0">
                <a:solidFill>
                  <a:srgbClr val="FFFF00"/>
                </a:solidFill>
              </a:rPr>
              <a:t>an ark of gopher wood</a:t>
            </a:r>
            <a:r>
              <a:rPr lang="en-US" sz="3000" dirty="0">
                <a:solidFill>
                  <a:schemeClr val="bg1"/>
                </a:solidFill>
              </a:rPr>
              <a:t>.</a:t>
            </a:r>
            <a:r>
              <a:rPr lang="en-US" sz="3000" baseline="30000" dirty="0">
                <a:solidFill>
                  <a:schemeClr val="bg1"/>
                </a:solidFill>
              </a:rPr>
              <a:t> </a:t>
            </a:r>
            <a:r>
              <a:rPr lang="en-US" sz="3000" dirty="0">
                <a:solidFill>
                  <a:schemeClr val="bg1"/>
                </a:solidFill>
              </a:rPr>
              <a:t> Make rooms in the ark, and cover it inside and out with pitch. </a:t>
            </a:r>
            <a:r>
              <a:rPr lang="en-US" sz="3000" b="1" baseline="30000" dirty="0">
                <a:solidFill>
                  <a:schemeClr val="bg1"/>
                </a:solidFill>
              </a:rPr>
              <a:t>15 </a:t>
            </a:r>
            <a:r>
              <a:rPr lang="en-US" sz="3000" dirty="0">
                <a:solidFill>
                  <a:schemeClr val="bg1"/>
                </a:solidFill>
              </a:rPr>
              <a:t>This is how you are to make it: the length of the ark 300 cubits, its breadth 50 cubits, and its height 30 cubits. </a:t>
            </a:r>
            <a:r>
              <a:rPr lang="en-US" sz="3000" b="1" baseline="30000" dirty="0">
                <a:solidFill>
                  <a:schemeClr val="bg1"/>
                </a:solidFill>
              </a:rPr>
              <a:t>16 </a:t>
            </a:r>
            <a:r>
              <a:rPr lang="en-US" sz="3000" dirty="0">
                <a:solidFill>
                  <a:schemeClr val="bg1"/>
                </a:solidFill>
              </a:rPr>
              <a:t>Make a roof</a:t>
            </a:r>
            <a:r>
              <a:rPr lang="en-US" sz="3000" baseline="30000" dirty="0">
                <a:solidFill>
                  <a:schemeClr val="bg1"/>
                </a:solidFill>
              </a:rPr>
              <a:t> </a:t>
            </a:r>
            <a:r>
              <a:rPr lang="en-US" sz="3000" dirty="0">
                <a:solidFill>
                  <a:schemeClr val="bg1"/>
                </a:solidFill>
              </a:rPr>
              <a:t> for the ark, and finish it to a cubit above, and set the door of the ark in its side. Make it with lower, second, and third decks. 										</a:t>
            </a:r>
            <a:r>
              <a:rPr lang="en-US" sz="3000" i="1" dirty="0">
                <a:solidFill>
                  <a:schemeClr val="bg1"/>
                </a:solidFill>
              </a:rPr>
              <a:t>Genesis 6:13-16</a:t>
            </a:r>
            <a:endParaRPr lang="en-US" sz="3000" b="0" i="1" u="none" strike="noStrike" dirty="0">
              <a:solidFill>
                <a:schemeClr val="bg1"/>
              </a:solidFill>
              <a:effectLst/>
              <a:latin typeface="&amp;quot"/>
            </a:endParaRPr>
          </a:p>
        </p:txBody>
      </p:sp>
      <p:sp>
        <p:nvSpPr>
          <p:cNvPr id="5" name="TextBox 4">
            <a:extLst>
              <a:ext uri="{FF2B5EF4-FFF2-40B4-BE49-F238E27FC236}">
                <a16:creationId xmlns:a16="http://schemas.microsoft.com/office/drawing/2014/main" id="{AF8A6A75-5214-46EF-9DDC-B14F93D0A27A}"/>
              </a:ext>
            </a:extLst>
          </p:cNvPr>
          <p:cNvSpPr txBox="1"/>
          <p:nvPr/>
        </p:nvSpPr>
        <p:spPr>
          <a:xfrm>
            <a:off x="212034" y="1257851"/>
            <a:ext cx="8931966" cy="646331"/>
          </a:xfrm>
          <a:prstGeom prst="rect">
            <a:avLst/>
          </a:prstGeom>
          <a:noFill/>
        </p:spPr>
        <p:txBody>
          <a:bodyPr wrap="square" rtlCol="0">
            <a:spAutoFit/>
          </a:bodyPr>
          <a:lstStyle/>
          <a:p>
            <a:r>
              <a:rPr lang="en-US" sz="3600" dirty="0">
                <a:solidFill>
                  <a:srgbClr val="FFFF00"/>
                </a:solidFill>
              </a:rPr>
              <a:t>2. Technology can be used to save.</a:t>
            </a:r>
            <a:r>
              <a:rPr lang="en-US" dirty="0"/>
              <a:t>.</a:t>
            </a:r>
          </a:p>
        </p:txBody>
      </p:sp>
    </p:spTree>
    <p:extLst>
      <p:ext uri="{BB962C8B-B14F-4D97-AF65-F5344CB8AC3E}">
        <p14:creationId xmlns:p14="http://schemas.microsoft.com/office/powerpoint/2010/main" val="1076662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0D4E99-D3A9-4405-9FC8-1E198FC9610B}"/>
              </a:ext>
            </a:extLst>
          </p:cNvPr>
          <p:cNvSpPr txBox="1"/>
          <p:nvPr/>
        </p:nvSpPr>
        <p:spPr>
          <a:xfrm>
            <a:off x="0" y="0"/>
            <a:ext cx="9144000" cy="707886"/>
          </a:xfrm>
          <a:prstGeom prst="rect">
            <a:avLst/>
          </a:prstGeom>
          <a:noFill/>
        </p:spPr>
        <p:txBody>
          <a:bodyPr wrap="square" rtlCol="0">
            <a:spAutoFit/>
          </a:bodyPr>
          <a:lstStyle/>
          <a:p>
            <a:r>
              <a:rPr lang="en-US" sz="4000" b="1" u="sng" dirty="0">
                <a:solidFill>
                  <a:schemeClr val="bg1"/>
                </a:solidFill>
              </a:rPr>
              <a:t>3 Principles of Technology from Genesis</a:t>
            </a:r>
          </a:p>
        </p:txBody>
      </p:sp>
      <p:sp>
        <p:nvSpPr>
          <p:cNvPr id="3" name="TextBox 2">
            <a:extLst>
              <a:ext uri="{FF2B5EF4-FFF2-40B4-BE49-F238E27FC236}">
                <a16:creationId xmlns:a16="http://schemas.microsoft.com/office/drawing/2014/main" id="{26ACB0FE-7E35-4AE5-861A-5CF9DF06C3E1}"/>
              </a:ext>
            </a:extLst>
          </p:cNvPr>
          <p:cNvSpPr txBox="1"/>
          <p:nvPr/>
        </p:nvSpPr>
        <p:spPr>
          <a:xfrm>
            <a:off x="212034" y="707886"/>
            <a:ext cx="7924800" cy="646331"/>
          </a:xfrm>
          <a:prstGeom prst="rect">
            <a:avLst/>
          </a:prstGeom>
          <a:noFill/>
        </p:spPr>
        <p:txBody>
          <a:bodyPr wrap="square" rtlCol="0">
            <a:spAutoFit/>
          </a:bodyPr>
          <a:lstStyle/>
          <a:p>
            <a:r>
              <a:rPr lang="en-US" sz="3600" dirty="0">
                <a:solidFill>
                  <a:srgbClr val="FFFF00"/>
                </a:solidFill>
              </a:rPr>
              <a:t>1. We are created to create.</a:t>
            </a:r>
            <a:r>
              <a:rPr lang="en-US" dirty="0"/>
              <a:t>.</a:t>
            </a:r>
          </a:p>
        </p:txBody>
      </p:sp>
      <p:sp>
        <p:nvSpPr>
          <p:cNvPr id="4" name="Rectangle 3">
            <a:extLst>
              <a:ext uri="{FF2B5EF4-FFF2-40B4-BE49-F238E27FC236}">
                <a16:creationId xmlns:a16="http://schemas.microsoft.com/office/drawing/2014/main" id="{A15F2550-BD14-4166-A7C8-60B216427A8B}"/>
              </a:ext>
            </a:extLst>
          </p:cNvPr>
          <p:cNvSpPr/>
          <p:nvPr/>
        </p:nvSpPr>
        <p:spPr>
          <a:xfrm>
            <a:off x="0" y="1904182"/>
            <a:ext cx="9144000" cy="4708981"/>
          </a:xfrm>
          <a:prstGeom prst="rect">
            <a:avLst/>
          </a:prstGeom>
        </p:spPr>
        <p:txBody>
          <a:bodyPr wrap="square">
            <a:spAutoFit/>
          </a:bodyPr>
          <a:lstStyle/>
          <a:p>
            <a:r>
              <a:rPr lang="en-US" sz="3000" b="1" baseline="30000" dirty="0">
                <a:solidFill>
                  <a:schemeClr val="bg1"/>
                </a:solidFill>
              </a:rPr>
              <a:t>13 </a:t>
            </a:r>
            <a:r>
              <a:rPr lang="en-US" sz="3000" dirty="0">
                <a:solidFill>
                  <a:schemeClr val="bg1"/>
                </a:solidFill>
              </a:rPr>
              <a:t>And God said to Noah, “I have determined to make an end of all flesh,</a:t>
            </a:r>
            <a:r>
              <a:rPr lang="en-US" sz="3000" baseline="30000" dirty="0">
                <a:solidFill>
                  <a:schemeClr val="bg1"/>
                </a:solidFill>
              </a:rPr>
              <a:t> </a:t>
            </a:r>
            <a:r>
              <a:rPr lang="en-US" sz="3000" dirty="0">
                <a:solidFill>
                  <a:schemeClr val="bg1"/>
                </a:solidFill>
              </a:rPr>
              <a:t> for the earth is filled with violence through them. Behold, I will destroy them with the earth. </a:t>
            </a:r>
            <a:r>
              <a:rPr lang="en-US" sz="3000" b="1" baseline="30000" dirty="0">
                <a:solidFill>
                  <a:schemeClr val="bg1"/>
                </a:solidFill>
              </a:rPr>
              <a:t>14 </a:t>
            </a:r>
            <a:r>
              <a:rPr lang="en-US" sz="3000" dirty="0">
                <a:solidFill>
                  <a:schemeClr val="bg1"/>
                </a:solidFill>
              </a:rPr>
              <a:t>Make yourself an ark of gopher wood.</a:t>
            </a:r>
            <a:r>
              <a:rPr lang="en-US" sz="3000" baseline="30000" dirty="0">
                <a:solidFill>
                  <a:schemeClr val="bg1"/>
                </a:solidFill>
              </a:rPr>
              <a:t> </a:t>
            </a:r>
            <a:r>
              <a:rPr lang="en-US" sz="3000" dirty="0">
                <a:solidFill>
                  <a:schemeClr val="bg1"/>
                </a:solidFill>
              </a:rPr>
              <a:t> Make </a:t>
            </a:r>
            <a:r>
              <a:rPr lang="en-US" sz="3000" b="1" dirty="0">
                <a:solidFill>
                  <a:srgbClr val="FFFF00"/>
                </a:solidFill>
              </a:rPr>
              <a:t>rooms</a:t>
            </a:r>
            <a:r>
              <a:rPr lang="en-US" sz="3000" dirty="0">
                <a:solidFill>
                  <a:schemeClr val="bg1"/>
                </a:solidFill>
              </a:rPr>
              <a:t> in the ark, and cover it inside and out with pitch. </a:t>
            </a:r>
            <a:r>
              <a:rPr lang="en-US" sz="3000" b="1" baseline="30000" dirty="0">
                <a:solidFill>
                  <a:schemeClr val="bg1"/>
                </a:solidFill>
              </a:rPr>
              <a:t>15 </a:t>
            </a:r>
            <a:r>
              <a:rPr lang="en-US" sz="3000" dirty="0">
                <a:solidFill>
                  <a:schemeClr val="bg1"/>
                </a:solidFill>
              </a:rPr>
              <a:t>This is how you are to make it: the length of the ark 300 cubits, its breadth 50 cubits, and its height 30 cubits. </a:t>
            </a:r>
            <a:r>
              <a:rPr lang="en-US" sz="3000" b="1" baseline="30000" dirty="0">
                <a:solidFill>
                  <a:schemeClr val="bg1"/>
                </a:solidFill>
              </a:rPr>
              <a:t>16 </a:t>
            </a:r>
            <a:r>
              <a:rPr lang="en-US" sz="3000" dirty="0">
                <a:solidFill>
                  <a:schemeClr val="bg1"/>
                </a:solidFill>
              </a:rPr>
              <a:t>Make a </a:t>
            </a:r>
            <a:r>
              <a:rPr lang="en-US" sz="3000" b="1" dirty="0">
                <a:solidFill>
                  <a:srgbClr val="FFFF00"/>
                </a:solidFill>
              </a:rPr>
              <a:t>roof</a:t>
            </a:r>
            <a:r>
              <a:rPr lang="en-US" sz="3000" baseline="30000" dirty="0">
                <a:solidFill>
                  <a:schemeClr val="bg1"/>
                </a:solidFill>
              </a:rPr>
              <a:t> </a:t>
            </a:r>
            <a:r>
              <a:rPr lang="en-US" sz="3000" dirty="0">
                <a:solidFill>
                  <a:schemeClr val="bg1"/>
                </a:solidFill>
              </a:rPr>
              <a:t> for the ark, and finish it to a cubit above, and set the </a:t>
            </a:r>
            <a:r>
              <a:rPr lang="en-US" sz="3000" b="1" dirty="0">
                <a:solidFill>
                  <a:srgbClr val="FFFF00"/>
                </a:solidFill>
              </a:rPr>
              <a:t>door</a:t>
            </a:r>
            <a:r>
              <a:rPr lang="en-US" sz="3000" dirty="0">
                <a:solidFill>
                  <a:schemeClr val="bg1"/>
                </a:solidFill>
              </a:rPr>
              <a:t> of the ark in its side. Make it with </a:t>
            </a:r>
            <a:r>
              <a:rPr lang="en-US" sz="3000" dirty="0">
                <a:solidFill>
                  <a:srgbClr val="FFFF00"/>
                </a:solidFill>
              </a:rPr>
              <a:t>l</a:t>
            </a:r>
            <a:r>
              <a:rPr lang="en-US" sz="3000" b="1" dirty="0">
                <a:solidFill>
                  <a:srgbClr val="FFFF00"/>
                </a:solidFill>
              </a:rPr>
              <a:t>ower</a:t>
            </a:r>
            <a:r>
              <a:rPr lang="en-US" sz="3000" dirty="0">
                <a:solidFill>
                  <a:schemeClr val="bg1"/>
                </a:solidFill>
              </a:rPr>
              <a:t>, </a:t>
            </a:r>
            <a:r>
              <a:rPr lang="en-US" sz="3000" b="1" dirty="0">
                <a:solidFill>
                  <a:srgbClr val="FFFF00"/>
                </a:solidFill>
              </a:rPr>
              <a:t>second</a:t>
            </a:r>
            <a:r>
              <a:rPr lang="en-US" sz="3000" dirty="0">
                <a:solidFill>
                  <a:schemeClr val="bg1"/>
                </a:solidFill>
              </a:rPr>
              <a:t>, and </a:t>
            </a:r>
            <a:r>
              <a:rPr lang="en-US" sz="3000" b="1" dirty="0">
                <a:solidFill>
                  <a:srgbClr val="FFFF00"/>
                </a:solidFill>
              </a:rPr>
              <a:t>third decks</a:t>
            </a:r>
            <a:r>
              <a:rPr lang="en-US" sz="3000" dirty="0">
                <a:solidFill>
                  <a:schemeClr val="bg1"/>
                </a:solidFill>
              </a:rPr>
              <a:t>. 									</a:t>
            </a:r>
            <a:r>
              <a:rPr lang="en-US" sz="3000" i="1" dirty="0">
                <a:solidFill>
                  <a:schemeClr val="bg1"/>
                </a:solidFill>
              </a:rPr>
              <a:t>Genesis 6:13-16</a:t>
            </a:r>
            <a:endParaRPr lang="en-US" sz="3000" b="0" i="1" u="none" strike="noStrike" dirty="0">
              <a:solidFill>
                <a:schemeClr val="bg1"/>
              </a:solidFill>
              <a:effectLst/>
              <a:latin typeface="&amp;quot"/>
            </a:endParaRPr>
          </a:p>
        </p:txBody>
      </p:sp>
      <p:sp>
        <p:nvSpPr>
          <p:cNvPr id="5" name="TextBox 4">
            <a:extLst>
              <a:ext uri="{FF2B5EF4-FFF2-40B4-BE49-F238E27FC236}">
                <a16:creationId xmlns:a16="http://schemas.microsoft.com/office/drawing/2014/main" id="{AF8A6A75-5214-46EF-9DDC-B14F93D0A27A}"/>
              </a:ext>
            </a:extLst>
          </p:cNvPr>
          <p:cNvSpPr txBox="1"/>
          <p:nvPr/>
        </p:nvSpPr>
        <p:spPr>
          <a:xfrm>
            <a:off x="212034" y="1257851"/>
            <a:ext cx="8931966" cy="646331"/>
          </a:xfrm>
          <a:prstGeom prst="rect">
            <a:avLst/>
          </a:prstGeom>
          <a:noFill/>
        </p:spPr>
        <p:txBody>
          <a:bodyPr wrap="square" rtlCol="0">
            <a:spAutoFit/>
          </a:bodyPr>
          <a:lstStyle/>
          <a:p>
            <a:r>
              <a:rPr lang="en-US" sz="3600" dirty="0">
                <a:solidFill>
                  <a:srgbClr val="FFFF00"/>
                </a:solidFill>
              </a:rPr>
              <a:t>2. Technology can be used to save.</a:t>
            </a:r>
            <a:r>
              <a:rPr lang="en-US" dirty="0"/>
              <a:t>.</a:t>
            </a:r>
          </a:p>
        </p:txBody>
      </p:sp>
    </p:spTree>
    <p:extLst>
      <p:ext uri="{BB962C8B-B14F-4D97-AF65-F5344CB8AC3E}">
        <p14:creationId xmlns:p14="http://schemas.microsoft.com/office/powerpoint/2010/main" val="3242594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0D4E99-D3A9-4405-9FC8-1E198FC9610B}"/>
              </a:ext>
            </a:extLst>
          </p:cNvPr>
          <p:cNvSpPr txBox="1"/>
          <p:nvPr/>
        </p:nvSpPr>
        <p:spPr>
          <a:xfrm>
            <a:off x="0" y="0"/>
            <a:ext cx="9144000" cy="707886"/>
          </a:xfrm>
          <a:prstGeom prst="rect">
            <a:avLst/>
          </a:prstGeom>
          <a:noFill/>
        </p:spPr>
        <p:txBody>
          <a:bodyPr wrap="square" rtlCol="0">
            <a:spAutoFit/>
          </a:bodyPr>
          <a:lstStyle/>
          <a:p>
            <a:r>
              <a:rPr lang="en-US" sz="4000" b="1" u="sng" dirty="0">
                <a:solidFill>
                  <a:schemeClr val="bg1"/>
                </a:solidFill>
              </a:rPr>
              <a:t>3 Principles of Technology from Genesis</a:t>
            </a:r>
          </a:p>
        </p:txBody>
      </p:sp>
      <p:sp>
        <p:nvSpPr>
          <p:cNvPr id="3" name="TextBox 2">
            <a:extLst>
              <a:ext uri="{FF2B5EF4-FFF2-40B4-BE49-F238E27FC236}">
                <a16:creationId xmlns:a16="http://schemas.microsoft.com/office/drawing/2014/main" id="{26ACB0FE-7E35-4AE5-861A-5CF9DF06C3E1}"/>
              </a:ext>
            </a:extLst>
          </p:cNvPr>
          <p:cNvSpPr txBox="1"/>
          <p:nvPr/>
        </p:nvSpPr>
        <p:spPr>
          <a:xfrm>
            <a:off x="212034" y="707886"/>
            <a:ext cx="7924800" cy="646331"/>
          </a:xfrm>
          <a:prstGeom prst="rect">
            <a:avLst/>
          </a:prstGeom>
          <a:noFill/>
        </p:spPr>
        <p:txBody>
          <a:bodyPr wrap="square" rtlCol="0">
            <a:spAutoFit/>
          </a:bodyPr>
          <a:lstStyle/>
          <a:p>
            <a:r>
              <a:rPr lang="en-US" sz="3600" dirty="0">
                <a:solidFill>
                  <a:srgbClr val="FFFF00"/>
                </a:solidFill>
              </a:rPr>
              <a:t>1. We are created to create.</a:t>
            </a:r>
            <a:r>
              <a:rPr lang="en-US" dirty="0"/>
              <a:t>.</a:t>
            </a:r>
          </a:p>
        </p:txBody>
      </p:sp>
      <p:sp>
        <p:nvSpPr>
          <p:cNvPr id="4" name="Rectangle 3">
            <a:extLst>
              <a:ext uri="{FF2B5EF4-FFF2-40B4-BE49-F238E27FC236}">
                <a16:creationId xmlns:a16="http://schemas.microsoft.com/office/drawing/2014/main" id="{A15F2550-BD14-4166-A7C8-60B216427A8B}"/>
              </a:ext>
            </a:extLst>
          </p:cNvPr>
          <p:cNvSpPr/>
          <p:nvPr/>
        </p:nvSpPr>
        <p:spPr>
          <a:xfrm>
            <a:off x="0" y="1904182"/>
            <a:ext cx="9144000" cy="4708981"/>
          </a:xfrm>
          <a:prstGeom prst="rect">
            <a:avLst/>
          </a:prstGeom>
        </p:spPr>
        <p:txBody>
          <a:bodyPr wrap="square">
            <a:spAutoFit/>
          </a:bodyPr>
          <a:lstStyle/>
          <a:p>
            <a:r>
              <a:rPr lang="en-US" sz="3000" b="1" baseline="30000" dirty="0">
                <a:solidFill>
                  <a:schemeClr val="bg1"/>
                </a:solidFill>
              </a:rPr>
              <a:t>13 </a:t>
            </a:r>
            <a:r>
              <a:rPr lang="en-US" sz="3000" dirty="0">
                <a:solidFill>
                  <a:schemeClr val="bg1"/>
                </a:solidFill>
              </a:rPr>
              <a:t>And God said to Noah, “I have determined to make an end of all flesh,</a:t>
            </a:r>
            <a:r>
              <a:rPr lang="en-US" sz="3000" baseline="30000" dirty="0">
                <a:solidFill>
                  <a:schemeClr val="bg1"/>
                </a:solidFill>
              </a:rPr>
              <a:t> </a:t>
            </a:r>
            <a:r>
              <a:rPr lang="en-US" sz="3000" dirty="0">
                <a:solidFill>
                  <a:schemeClr val="bg1"/>
                </a:solidFill>
              </a:rPr>
              <a:t> for the earth is filled with violence through them. Behold, I will destroy them with the earth. </a:t>
            </a:r>
            <a:r>
              <a:rPr lang="en-US" sz="3000" b="1" baseline="30000" dirty="0">
                <a:solidFill>
                  <a:schemeClr val="bg1"/>
                </a:solidFill>
              </a:rPr>
              <a:t>14 </a:t>
            </a:r>
            <a:r>
              <a:rPr lang="en-US" sz="3000" dirty="0">
                <a:solidFill>
                  <a:schemeClr val="bg1"/>
                </a:solidFill>
              </a:rPr>
              <a:t>Make yourself an ark of gopher wood.</a:t>
            </a:r>
            <a:r>
              <a:rPr lang="en-US" sz="3000" baseline="30000" dirty="0">
                <a:solidFill>
                  <a:schemeClr val="bg1"/>
                </a:solidFill>
              </a:rPr>
              <a:t> </a:t>
            </a:r>
            <a:r>
              <a:rPr lang="en-US" sz="3000" dirty="0">
                <a:solidFill>
                  <a:schemeClr val="bg1"/>
                </a:solidFill>
              </a:rPr>
              <a:t> Make rooms in the ark, and cover it inside and out with pitch. </a:t>
            </a:r>
            <a:r>
              <a:rPr lang="en-US" sz="3000" baseline="30000" dirty="0">
                <a:solidFill>
                  <a:schemeClr val="bg1"/>
                </a:solidFill>
              </a:rPr>
              <a:t>15 </a:t>
            </a:r>
            <a:r>
              <a:rPr lang="en-US" sz="3000" dirty="0">
                <a:solidFill>
                  <a:schemeClr val="bg1"/>
                </a:solidFill>
              </a:rPr>
              <a:t>This is how you are to make it: the length of the ark </a:t>
            </a:r>
            <a:r>
              <a:rPr lang="en-US" sz="3000" b="1" dirty="0">
                <a:solidFill>
                  <a:srgbClr val="FFFF00"/>
                </a:solidFill>
              </a:rPr>
              <a:t>300 cubits</a:t>
            </a:r>
            <a:r>
              <a:rPr lang="en-US" sz="3000" dirty="0">
                <a:solidFill>
                  <a:schemeClr val="bg1"/>
                </a:solidFill>
              </a:rPr>
              <a:t>, its breadth </a:t>
            </a:r>
            <a:r>
              <a:rPr lang="en-US" sz="3000" b="1" dirty="0">
                <a:solidFill>
                  <a:srgbClr val="FFFF00"/>
                </a:solidFill>
              </a:rPr>
              <a:t>50 cubits</a:t>
            </a:r>
            <a:r>
              <a:rPr lang="en-US" sz="3000" dirty="0">
                <a:solidFill>
                  <a:schemeClr val="bg1"/>
                </a:solidFill>
              </a:rPr>
              <a:t>, and its height </a:t>
            </a:r>
            <a:r>
              <a:rPr lang="en-US" sz="3000" b="1" dirty="0">
                <a:solidFill>
                  <a:srgbClr val="FFFF00"/>
                </a:solidFill>
              </a:rPr>
              <a:t>30 cubits</a:t>
            </a:r>
            <a:r>
              <a:rPr lang="en-US" sz="3000" dirty="0">
                <a:solidFill>
                  <a:schemeClr val="bg1"/>
                </a:solidFill>
              </a:rPr>
              <a:t>. </a:t>
            </a:r>
            <a:r>
              <a:rPr lang="en-US" sz="3000" baseline="30000" dirty="0">
                <a:solidFill>
                  <a:schemeClr val="bg1"/>
                </a:solidFill>
              </a:rPr>
              <a:t>16 </a:t>
            </a:r>
            <a:r>
              <a:rPr lang="en-US" sz="3000" dirty="0">
                <a:solidFill>
                  <a:schemeClr val="bg1"/>
                </a:solidFill>
              </a:rPr>
              <a:t>Make a roof</a:t>
            </a:r>
            <a:r>
              <a:rPr lang="en-US" sz="3000" baseline="30000" dirty="0">
                <a:solidFill>
                  <a:schemeClr val="bg1"/>
                </a:solidFill>
              </a:rPr>
              <a:t> </a:t>
            </a:r>
            <a:r>
              <a:rPr lang="en-US" sz="3000" dirty="0">
                <a:solidFill>
                  <a:schemeClr val="bg1"/>
                </a:solidFill>
              </a:rPr>
              <a:t> for the ark, and finish it to a cubit above, and set the door of the ark in its side. Make it with lower, second, and third decks. 									</a:t>
            </a:r>
            <a:r>
              <a:rPr lang="en-US" sz="3000" i="1" dirty="0">
                <a:solidFill>
                  <a:schemeClr val="bg1"/>
                </a:solidFill>
              </a:rPr>
              <a:t>Genesis 6:13-16</a:t>
            </a:r>
            <a:endParaRPr lang="en-US" sz="3000" b="0" i="1" u="none" strike="noStrike" dirty="0">
              <a:solidFill>
                <a:schemeClr val="bg1"/>
              </a:solidFill>
              <a:effectLst/>
              <a:latin typeface="&amp;quot"/>
            </a:endParaRPr>
          </a:p>
        </p:txBody>
      </p:sp>
      <p:sp>
        <p:nvSpPr>
          <p:cNvPr id="5" name="TextBox 4">
            <a:extLst>
              <a:ext uri="{FF2B5EF4-FFF2-40B4-BE49-F238E27FC236}">
                <a16:creationId xmlns:a16="http://schemas.microsoft.com/office/drawing/2014/main" id="{AF8A6A75-5214-46EF-9DDC-B14F93D0A27A}"/>
              </a:ext>
            </a:extLst>
          </p:cNvPr>
          <p:cNvSpPr txBox="1"/>
          <p:nvPr/>
        </p:nvSpPr>
        <p:spPr>
          <a:xfrm>
            <a:off x="212034" y="1257851"/>
            <a:ext cx="8931966" cy="646331"/>
          </a:xfrm>
          <a:prstGeom prst="rect">
            <a:avLst/>
          </a:prstGeom>
          <a:noFill/>
        </p:spPr>
        <p:txBody>
          <a:bodyPr wrap="square" rtlCol="0">
            <a:spAutoFit/>
          </a:bodyPr>
          <a:lstStyle/>
          <a:p>
            <a:r>
              <a:rPr lang="en-US" sz="3600" dirty="0">
                <a:solidFill>
                  <a:srgbClr val="FFFF00"/>
                </a:solidFill>
              </a:rPr>
              <a:t>2. Technology can be used to save.</a:t>
            </a:r>
            <a:r>
              <a:rPr lang="en-US" dirty="0"/>
              <a:t>.</a:t>
            </a:r>
          </a:p>
        </p:txBody>
      </p:sp>
    </p:spTree>
    <p:extLst>
      <p:ext uri="{BB962C8B-B14F-4D97-AF65-F5344CB8AC3E}">
        <p14:creationId xmlns:p14="http://schemas.microsoft.com/office/powerpoint/2010/main" val="3955778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05C14FAA-79B1-4142-87A7-4FAA20E31319}"/>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9192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0D4E99-D3A9-4405-9FC8-1E198FC9610B}"/>
              </a:ext>
            </a:extLst>
          </p:cNvPr>
          <p:cNvSpPr txBox="1"/>
          <p:nvPr/>
        </p:nvSpPr>
        <p:spPr>
          <a:xfrm>
            <a:off x="0" y="0"/>
            <a:ext cx="9144000" cy="707886"/>
          </a:xfrm>
          <a:prstGeom prst="rect">
            <a:avLst/>
          </a:prstGeom>
          <a:noFill/>
        </p:spPr>
        <p:txBody>
          <a:bodyPr wrap="square" rtlCol="0">
            <a:spAutoFit/>
          </a:bodyPr>
          <a:lstStyle/>
          <a:p>
            <a:r>
              <a:rPr lang="en-US" sz="4000" b="1" u="sng" dirty="0">
                <a:solidFill>
                  <a:schemeClr val="bg1"/>
                </a:solidFill>
              </a:rPr>
              <a:t>3 Principles of Technology from Genesis</a:t>
            </a:r>
          </a:p>
        </p:txBody>
      </p:sp>
      <p:sp>
        <p:nvSpPr>
          <p:cNvPr id="3" name="TextBox 2">
            <a:extLst>
              <a:ext uri="{FF2B5EF4-FFF2-40B4-BE49-F238E27FC236}">
                <a16:creationId xmlns:a16="http://schemas.microsoft.com/office/drawing/2014/main" id="{26ACB0FE-7E35-4AE5-861A-5CF9DF06C3E1}"/>
              </a:ext>
            </a:extLst>
          </p:cNvPr>
          <p:cNvSpPr txBox="1"/>
          <p:nvPr/>
        </p:nvSpPr>
        <p:spPr>
          <a:xfrm>
            <a:off x="212034" y="707886"/>
            <a:ext cx="7924800" cy="646331"/>
          </a:xfrm>
          <a:prstGeom prst="rect">
            <a:avLst/>
          </a:prstGeom>
          <a:noFill/>
        </p:spPr>
        <p:txBody>
          <a:bodyPr wrap="square" rtlCol="0">
            <a:spAutoFit/>
          </a:bodyPr>
          <a:lstStyle/>
          <a:p>
            <a:r>
              <a:rPr lang="en-US" sz="3600" dirty="0">
                <a:solidFill>
                  <a:srgbClr val="FFFF00"/>
                </a:solidFill>
              </a:rPr>
              <a:t>1. We are created to create.</a:t>
            </a:r>
            <a:r>
              <a:rPr lang="en-US" dirty="0"/>
              <a:t>.</a:t>
            </a:r>
          </a:p>
        </p:txBody>
      </p:sp>
      <p:sp>
        <p:nvSpPr>
          <p:cNvPr id="4" name="Rectangle 3">
            <a:extLst>
              <a:ext uri="{FF2B5EF4-FFF2-40B4-BE49-F238E27FC236}">
                <a16:creationId xmlns:a16="http://schemas.microsoft.com/office/drawing/2014/main" id="{A15F2550-BD14-4166-A7C8-60B216427A8B}"/>
              </a:ext>
            </a:extLst>
          </p:cNvPr>
          <p:cNvSpPr/>
          <p:nvPr/>
        </p:nvSpPr>
        <p:spPr>
          <a:xfrm>
            <a:off x="0" y="2454147"/>
            <a:ext cx="9144000" cy="4247317"/>
          </a:xfrm>
          <a:prstGeom prst="rect">
            <a:avLst/>
          </a:prstGeom>
        </p:spPr>
        <p:txBody>
          <a:bodyPr wrap="square">
            <a:spAutoFit/>
          </a:bodyPr>
          <a:lstStyle/>
          <a:p>
            <a:r>
              <a:rPr lang="en-US" sz="3000" baseline="30000" dirty="0">
                <a:solidFill>
                  <a:schemeClr val="bg1"/>
                </a:solidFill>
              </a:rPr>
              <a:t>1 </a:t>
            </a:r>
            <a:r>
              <a:rPr lang="en-US" sz="3000" dirty="0">
                <a:solidFill>
                  <a:schemeClr val="bg1"/>
                </a:solidFill>
              </a:rPr>
              <a:t>Now the whole earth had one language and the same words. </a:t>
            </a:r>
            <a:r>
              <a:rPr lang="en-US" sz="3000" baseline="30000" dirty="0">
                <a:solidFill>
                  <a:schemeClr val="bg1"/>
                </a:solidFill>
              </a:rPr>
              <a:t>2 </a:t>
            </a:r>
            <a:r>
              <a:rPr lang="en-US" sz="3000" dirty="0">
                <a:solidFill>
                  <a:schemeClr val="bg1"/>
                </a:solidFill>
              </a:rPr>
              <a:t>And as people migrated from the east, they found a plain in the land of Shinar and settled there. </a:t>
            </a:r>
            <a:r>
              <a:rPr lang="en-US" sz="3000" baseline="30000" dirty="0">
                <a:solidFill>
                  <a:schemeClr val="bg1"/>
                </a:solidFill>
              </a:rPr>
              <a:t>3 </a:t>
            </a:r>
            <a:r>
              <a:rPr lang="en-US" sz="3000" dirty="0">
                <a:solidFill>
                  <a:schemeClr val="bg1"/>
                </a:solidFill>
              </a:rPr>
              <a:t>And they said to one another, “Come, let us make bricks, and burn them thoroughly.” And they had brick for stone, and bitumen for mortar. </a:t>
            </a:r>
            <a:r>
              <a:rPr lang="en-US" sz="3000" baseline="30000" dirty="0">
                <a:solidFill>
                  <a:schemeClr val="bg1"/>
                </a:solidFill>
              </a:rPr>
              <a:t>4 </a:t>
            </a:r>
            <a:r>
              <a:rPr lang="en-US" sz="3000" dirty="0">
                <a:solidFill>
                  <a:schemeClr val="bg1"/>
                </a:solidFill>
              </a:rPr>
              <a:t>Then they said, “Come, let us build ourselves a city and a tower with its top in the heavens, and let us make a name for ourselves, lest we be dispersed over the face of the whole earth.” </a:t>
            </a:r>
            <a:r>
              <a:rPr lang="en-US" sz="3000" i="1" dirty="0">
                <a:solidFill>
                  <a:schemeClr val="bg1"/>
                </a:solidFill>
              </a:rPr>
              <a:t>Gen 11:1-4</a:t>
            </a:r>
            <a:endParaRPr lang="en-US" sz="3000" i="1" u="none" strike="noStrike" dirty="0">
              <a:solidFill>
                <a:schemeClr val="bg1"/>
              </a:solidFill>
              <a:effectLst/>
              <a:latin typeface="&amp;quot"/>
            </a:endParaRPr>
          </a:p>
        </p:txBody>
      </p:sp>
      <p:sp>
        <p:nvSpPr>
          <p:cNvPr id="5" name="TextBox 4">
            <a:extLst>
              <a:ext uri="{FF2B5EF4-FFF2-40B4-BE49-F238E27FC236}">
                <a16:creationId xmlns:a16="http://schemas.microsoft.com/office/drawing/2014/main" id="{AF8A6A75-5214-46EF-9DDC-B14F93D0A27A}"/>
              </a:ext>
            </a:extLst>
          </p:cNvPr>
          <p:cNvSpPr txBox="1"/>
          <p:nvPr/>
        </p:nvSpPr>
        <p:spPr>
          <a:xfrm>
            <a:off x="212034" y="1257851"/>
            <a:ext cx="8931966" cy="646331"/>
          </a:xfrm>
          <a:prstGeom prst="rect">
            <a:avLst/>
          </a:prstGeom>
          <a:noFill/>
        </p:spPr>
        <p:txBody>
          <a:bodyPr wrap="square" rtlCol="0">
            <a:spAutoFit/>
          </a:bodyPr>
          <a:lstStyle/>
          <a:p>
            <a:r>
              <a:rPr lang="en-US" sz="3600" dirty="0">
                <a:solidFill>
                  <a:srgbClr val="FFFF00"/>
                </a:solidFill>
              </a:rPr>
              <a:t>2. Technology can be used to save.</a:t>
            </a:r>
            <a:r>
              <a:rPr lang="en-US" dirty="0"/>
              <a:t>.</a:t>
            </a:r>
          </a:p>
        </p:txBody>
      </p:sp>
      <p:sp>
        <p:nvSpPr>
          <p:cNvPr id="6" name="TextBox 5">
            <a:extLst>
              <a:ext uri="{FF2B5EF4-FFF2-40B4-BE49-F238E27FC236}">
                <a16:creationId xmlns:a16="http://schemas.microsoft.com/office/drawing/2014/main" id="{953BBE5F-6C7E-426D-B7B5-942634209545}"/>
              </a:ext>
            </a:extLst>
          </p:cNvPr>
          <p:cNvSpPr txBox="1"/>
          <p:nvPr/>
        </p:nvSpPr>
        <p:spPr>
          <a:xfrm>
            <a:off x="212034" y="1807816"/>
            <a:ext cx="8931966" cy="646331"/>
          </a:xfrm>
          <a:prstGeom prst="rect">
            <a:avLst/>
          </a:prstGeom>
          <a:noFill/>
        </p:spPr>
        <p:txBody>
          <a:bodyPr wrap="square" rtlCol="0">
            <a:spAutoFit/>
          </a:bodyPr>
          <a:lstStyle/>
          <a:p>
            <a:r>
              <a:rPr lang="en-US" sz="3600" dirty="0">
                <a:solidFill>
                  <a:srgbClr val="FFFF00"/>
                </a:solidFill>
              </a:rPr>
              <a:t>3. Technology can be used for evil.</a:t>
            </a:r>
            <a:r>
              <a:rPr lang="en-US" dirty="0"/>
              <a:t>.</a:t>
            </a:r>
          </a:p>
        </p:txBody>
      </p:sp>
    </p:spTree>
    <p:extLst>
      <p:ext uri="{BB962C8B-B14F-4D97-AF65-F5344CB8AC3E}">
        <p14:creationId xmlns:p14="http://schemas.microsoft.com/office/powerpoint/2010/main" val="3026722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0D4E99-D3A9-4405-9FC8-1E198FC9610B}"/>
              </a:ext>
            </a:extLst>
          </p:cNvPr>
          <p:cNvSpPr txBox="1"/>
          <p:nvPr/>
        </p:nvSpPr>
        <p:spPr>
          <a:xfrm>
            <a:off x="0" y="0"/>
            <a:ext cx="9144000" cy="707886"/>
          </a:xfrm>
          <a:prstGeom prst="rect">
            <a:avLst/>
          </a:prstGeom>
          <a:noFill/>
        </p:spPr>
        <p:txBody>
          <a:bodyPr wrap="square" rtlCol="0">
            <a:spAutoFit/>
          </a:bodyPr>
          <a:lstStyle/>
          <a:p>
            <a:r>
              <a:rPr lang="en-US" sz="4000" b="1" u="sng" dirty="0">
                <a:solidFill>
                  <a:schemeClr val="bg1"/>
                </a:solidFill>
              </a:rPr>
              <a:t>3 Principles of Technology from Genesis</a:t>
            </a:r>
          </a:p>
        </p:txBody>
      </p:sp>
      <p:sp>
        <p:nvSpPr>
          <p:cNvPr id="3" name="TextBox 2">
            <a:extLst>
              <a:ext uri="{FF2B5EF4-FFF2-40B4-BE49-F238E27FC236}">
                <a16:creationId xmlns:a16="http://schemas.microsoft.com/office/drawing/2014/main" id="{26ACB0FE-7E35-4AE5-861A-5CF9DF06C3E1}"/>
              </a:ext>
            </a:extLst>
          </p:cNvPr>
          <p:cNvSpPr txBox="1"/>
          <p:nvPr/>
        </p:nvSpPr>
        <p:spPr>
          <a:xfrm>
            <a:off x="212034" y="707886"/>
            <a:ext cx="7924800" cy="646331"/>
          </a:xfrm>
          <a:prstGeom prst="rect">
            <a:avLst/>
          </a:prstGeom>
          <a:noFill/>
        </p:spPr>
        <p:txBody>
          <a:bodyPr wrap="square" rtlCol="0">
            <a:spAutoFit/>
          </a:bodyPr>
          <a:lstStyle/>
          <a:p>
            <a:r>
              <a:rPr lang="en-US" sz="3600" dirty="0">
                <a:solidFill>
                  <a:srgbClr val="FFFF00"/>
                </a:solidFill>
              </a:rPr>
              <a:t>1. We are created to create.</a:t>
            </a:r>
            <a:r>
              <a:rPr lang="en-US" dirty="0"/>
              <a:t>.</a:t>
            </a:r>
          </a:p>
        </p:txBody>
      </p:sp>
      <p:sp>
        <p:nvSpPr>
          <p:cNvPr id="4" name="Rectangle 3">
            <a:extLst>
              <a:ext uri="{FF2B5EF4-FFF2-40B4-BE49-F238E27FC236}">
                <a16:creationId xmlns:a16="http://schemas.microsoft.com/office/drawing/2014/main" id="{A15F2550-BD14-4166-A7C8-60B216427A8B}"/>
              </a:ext>
            </a:extLst>
          </p:cNvPr>
          <p:cNvSpPr/>
          <p:nvPr/>
        </p:nvSpPr>
        <p:spPr>
          <a:xfrm>
            <a:off x="0" y="2454147"/>
            <a:ext cx="9144000" cy="4247317"/>
          </a:xfrm>
          <a:prstGeom prst="rect">
            <a:avLst/>
          </a:prstGeom>
        </p:spPr>
        <p:txBody>
          <a:bodyPr wrap="square">
            <a:spAutoFit/>
          </a:bodyPr>
          <a:lstStyle/>
          <a:p>
            <a:r>
              <a:rPr lang="en-US" sz="3000" baseline="30000" dirty="0">
                <a:solidFill>
                  <a:schemeClr val="bg1"/>
                </a:solidFill>
              </a:rPr>
              <a:t>1 </a:t>
            </a:r>
            <a:r>
              <a:rPr lang="en-US" sz="3000" dirty="0">
                <a:solidFill>
                  <a:schemeClr val="bg1"/>
                </a:solidFill>
              </a:rPr>
              <a:t>Now the whole earth had one language and the same words. </a:t>
            </a:r>
            <a:r>
              <a:rPr lang="en-US" sz="3000" baseline="30000" dirty="0">
                <a:solidFill>
                  <a:schemeClr val="bg1"/>
                </a:solidFill>
              </a:rPr>
              <a:t>2 </a:t>
            </a:r>
            <a:r>
              <a:rPr lang="en-US" sz="3000" dirty="0">
                <a:solidFill>
                  <a:schemeClr val="bg1"/>
                </a:solidFill>
              </a:rPr>
              <a:t>And as people migrated from the east, they found a plain in the land of Shinar and settled there. </a:t>
            </a:r>
            <a:r>
              <a:rPr lang="en-US" sz="3000" baseline="30000" dirty="0">
                <a:solidFill>
                  <a:schemeClr val="bg1"/>
                </a:solidFill>
              </a:rPr>
              <a:t>3 </a:t>
            </a:r>
            <a:r>
              <a:rPr lang="en-US" sz="3000" dirty="0">
                <a:solidFill>
                  <a:schemeClr val="bg1"/>
                </a:solidFill>
              </a:rPr>
              <a:t>And they said to one another, “Come, </a:t>
            </a:r>
            <a:r>
              <a:rPr lang="en-US" sz="3000" b="1" dirty="0">
                <a:solidFill>
                  <a:srgbClr val="FFFF00"/>
                </a:solidFill>
              </a:rPr>
              <a:t>let us make bricks, and burn them thoroughly</a:t>
            </a:r>
            <a:r>
              <a:rPr lang="en-US" sz="3000" dirty="0">
                <a:solidFill>
                  <a:schemeClr val="bg1"/>
                </a:solidFill>
              </a:rPr>
              <a:t>.” And they had brick for stone, and bitumen for mortar. </a:t>
            </a:r>
            <a:r>
              <a:rPr lang="en-US" sz="3000" baseline="30000" dirty="0">
                <a:solidFill>
                  <a:schemeClr val="bg1"/>
                </a:solidFill>
              </a:rPr>
              <a:t>4 </a:t>
            </a:r>
            <a:r>
              <a:rPr lang="en-US" sz="3000" dirty="0">
                <a:solidFill>
                  <a:schemeClr val="bg1"/>
                </a:solidFill>
              </a:rPr>
              <a:t>Then they said, “Come, let us build ourselves a city and a tower with its top in the heavens, and let us make a name for ourselves, lest we be dispersed over the face of the whole earth.” </a:t>
            </a:r>
            <a:r>
              <a:rPr lang="en-US" sz="3000" i="1" dirty="0">
                <a:solidFill>
                  <a:schemeClr val="bg1"/>
                </a:solidFill>
              </a:rPr>
              <a:t>Gen 11:1-4</a:t>
            </a:r>
            <a:endParaRPr lang="en-US" sz="3000" i="1" u="none" strike="noStrike" dirty="0">
              <a:solidFill>
                <a:schemeClr val="bg1"/>
              </a:solidFill>
              <a:effectLst/>
              <a:latin typeface="&amp;quot"/>
            </a:endParaRPr>
          </a:p>
        </p:txBody>
      </p:sp>
      <p:sp>
        <p:nvSpPr>
          <p:cNvPr id="5" name="TextBox 4">
            <a:extLst>
              <a:ext uri="{FF2B5EF4-FFF2-40B4-BE49-F238E27FC236}">
                <a16:creationId xmlns:a16="http://schemas.microsoft.com/office/drawing/2014/main" id="{AF8A6A75-5214-46EF-9DDC-B14F93D0A27A}"/>
              </a:ext>
            </a:extLst>
          </p:cNvPr>
          <p:cNvSpPr txBox="1"/>
          <p:nvPr/>
        </p:nvSpPr>
        <p:spPr>
          <a:xfrm>
            <a:off x="212034" y="1257851"/>
            <a:ext cx="8931966" cy="646331"/>
          </a:xfrm>
          <a:prstGeom prst="rect">
            <a:avLst/>
          </a:prstGeom>
          <a:noFill/>
        </p:spPr>
        <p:txBody>
          <a:bodyPr wrap="square" rtlCol="0">
            <a:spAutoFit/>
          </a:bodyPr>
          <a:lstStyle/>
          <a:p>
            <a:r>
              <a:rPr lang="en-US" sz="3600" dirty="0">
                <a:solidFill>
                  <a:srgbClr val="FFFF00"/>
                </a:solidFill>
              </a:rPr>
              <a:t>2. Technology can be used to save.</a:t>
            </a:r>
            <a:r>
              <a:rPr lang="en-US" dirty="0"/>
              <a:t>.</a:t>
            </a:r>
          </a:p>
        </p:txBody>
      </p:sp>
      <p:sp>
        <p:nvSpPr>
          <p:cNvPr id="6" name="TextBox 5">
            <a:extLst>
              <a:ext uri="{FF2B5EF4-FFF2-40B4-BE49-F238E27FC236}">
                <a16:creationId xmlns:a16="http://schemas.microsoft.com/office/drawing/2014/main" id="{953BBE5F-6C7E-426D-B7B5-942634209545}"/>
              </a:ext>
            </a:extLst>
          </p:cNvPr>
          <p:cNvSpPr txBox="1"/>
          <p:nvPr/>
        </p:nvSpPr>
        <p:spPr>
          <a:xfrm>
            <a:off x="212034" y="1807816"/>
            <a:ext cx="8931966" cy="646331"/>
          </a:xfrm>
          <a:prstGeom prst="rect">
            <a:avLst/>
          </a:prstGeom>
          <a:noFill/>
        </p:spPr>
        <p:txBody>
          <a:bodyPr wrap="square" rtlCol="0">
            <a:spAutoFit/>
          </a:bodyPr>
          <a:lstStyle/>
          <a:p>
            <a:r>
              <a:rPr lang="en-US" sz="3600" dirty="0">
                <a:solidFill>
                  <a:srgbClr val="FFFF00"/>
                </a:solidFill>
              </a:rPr>
              <a:t>3. Technology can be used for evil.</a:t>
            </a:r>
            <a:r>
              <a:rPr lang="en-US" dirty="0"/>
              <a:t>.</a:t>
            </a:r>
          </a:p>
        </p:txBody>
      </p:sp>
    </p:spTree>
    <p:extLst>
      <p:ext uri="{BB962C8B-B14F-4D97-AF65-F5344CB8AC3E}">
        <p14:creationId xmlns:p14="http://schemas.microsoft.com/office/powerpoint/2010/main" val="3214781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55CF4B-6AD1-4AF8-A582-483D1810CFEB}"/>
              </a:ext>
            </a:extLst>
          </p:cNvPr>
          <p:cNvSpPr/>
          <p:nvPr/>
        </p:nvSpPr>
        <p:spPr>
          <a:xfrm>
            <a:off x="185530" y="212180"/>
            <a:ext cx="8772939" cy="2062103"/>
          </a:xfrm>
          <a:prstGeom prst="rect">
            <a:avLst/>
          </a:prstGeom>
        </p:spPr>
        <p:txBody>
          <a:bodyPr wrap="square">
            <a:spAutoFit/>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“Technology includes all tools, machines, utensils, weapons, instruments, housing, clothing, communicating and transporting devices and the skills by which we produce and use them.”</a:t>
            </a:r>
            <a:endParaRPr lang="en-US" sz="3200" dirty="0">
              <a:solidFill>
                <a:schemeClr val="bg1"/>
              </a:solidFill>
            </a:endParaRPr>
          </a:p>
        </p:txBody>
      </p:sp>
    </p:spTree>
    <p:extLst>
      <p:ext uri="{BB962C8B-B14F-4D97-AF65-F5344CB8AC3E}">
        <p14:creationId xmlns:p14="http://schemas.microsoft.com/office/powerpoint/2010/main" val="2642922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0D4E99-D3A9-4405-9FC8-1E198FC9610B}"/>
              </a:ext>
            </a:extLst>
          </p:cNvPr>
          <p:cNvSpPr txBox="1"/>
          <p:nvPr/>
        </p:nvSpPr>
        <p:spPr>
          <a:xfrm>
            <a:off x="0" y="0"/>
            <a:ext cx="9144000" cy="707886"/>
          </a:xfrm>
          <a:prstGeom prst="rect">
            <a:avLst/>
          </a:prstGeom>
          <a:noFill/>
        </p:spPr>
        <p:txBody>
          <a:bodyPr wrap="square" rtlCol="0">
            <a:spAutoFit/>
          </a:bodyPr>
          <a:lstStyle/>
          <a:p>
            <a:r>
              <a:rPr lang="en-US" sz="4000" b="1" u="sng" dirty="0">
                <a:solidFill>
                  <a:schemeClr val="bg1"/>
                </a:solidFill>
              </a:rPr>
              <a:t>3 Principles of Technology from Genesis</a:t>
            </a:r>
          </a:p>
        </p:txBody>
      </p:sp>
      <p:sp>
        <p:nvSpPr>
          <p:cNvPr id="3" name="TextBox 2">
            <a:extLst>
              <a:ext uri="{FF2B5EF4-FFF2-40B4-BE49-F238E27FC236}">
                <a16:creationId xmlns:a16="http://schemas.microsoft.com/office/drawing/2014/main" id="{26ACB0FE-7E35-4AE5-861A-5CF9DF06C3E1}"/>
              </a:ext>
            </a:extLst>
          </p:cNvPr>
          <p:cNvSpPr txBox="1"/>
          <p:nvPr/>
        </p:nvSpPr>
        <p:spPr>
          <a:xfrm>
            <a:off x="212034" y="707886"/>
            <a:ext cx="7924800" cy="646331"/>
          </a:xfrm>
          <a:prstGeom prst="rect">
            <a:avLst/>
          </a:prstGeom>
          <a:noFill/>
        </p:spPr>
        <p:txBody>
          <a:bodyPr wrap="square" rtlCol="0">
            <a:spAutoFit/>
          </a:bodyPr>
          <a:lstStyle/>
          <a:p>
            <a:r>
              <a:rPr lang="en-US" sz="3600" dirty="0">
                <a:solidFill>
                  <a:srgbClr val="FFFF00"/>
                </a:solidFill>
              </a:rPr>
              <a:t>1. We are created to create.</a:t>
            </a:r>
            <a:r>
              <a:rPr lang="en-US" dirty="0"/>
              <a:t>.</a:t>
            </a:r>
          </a:p>
        </p:txBody>
      </p:sp>
      <p:sp>
        <p:nvSpPr>
          <p:cNvPr id="4" name="Rectangle 3">
            <a:extLst>
              <a:ext uri="{FF2B5EF4-FFF2-40B4-BE49-F238E27FC236}">
                <a16:creationId xmlns:a16="http://schemas.microsoft.com/office/drawing/2014/main" id="{A15F2550-BD14-4166-A7C8-60B216427A8B}"/>
              </a:ext>
            </a:extLst>
          </p:cNvPr>
          <p:cNvSpPr/>
          <p:nvPr/>
        </p:nvSpPr>
        <p:spPr>
          <a:xfrm>
            <a:off x="0" y="2454147"/>
            <a:ext cx="9144000" cy="4247317"/>
          </a:xfrm>
          <a:prstGeom prst="rect">
            <a:avLst/>
          </a:prstGeom>
        </p:spPr>
        <p:txBody>
          <a:bodyPr wrap="square">
            <a:spAutoFit/>
          </a:bodyPr>
          <a:lstStyle/>
          <a:p>
            <a:r>
              <a:rPr lang="en-US" sz="3000" baseline="30000" dirty="0">
                <a:solidFill>
                  <a:schemeClr val="bg1"/>
                </a:solidFill>
              </a:rPr>
              <a:t>1 </a:t>
            </a:r>
            <a:r>
              <a:rPr lang="en-US" sz="3000" dirty="0">
                <a:solidFill>
                  <a:schemeClr val="bg1"/>
                </a:solidFill>
              </a:rPr>
              <a:t>Now the whole earth had one language and the same words. </a:t>
            </a:r>
            <a:r>
              <a:rPr lang="en-US" sz="3000" baseline="30000" dirty="0">
                <a:solidFill>
                  <a:schemeClr val="bg1"/>
                </a:solidFill>
              </a:rPr>
              <a:t>2 </a:t>
            </a:r>
            <a:r>
              <a:rPr lang="en-US" sz="3000" dirty="0">
                <a:solidFill>
                  <a:schemeClr val="bg1"/>
                </a:solidFill>
              </a:rPr>
              <a:t>And as people migrated from the east, they found a plain in the land of Shinar and settled there. </a:t>
            </a:r>
            <a:r>
              <a:rPr lang="en-US" sz="3000" baseline="30000" dirty="0">
                <a:solidFill>
                  <a:schemeClr val="bg1"/>
                </a:solidFill>
              </a:rPr>
              <a:t>3 </a:t>
            </a:r>
            <a:r>
              <a:rPr lang="en-US" sz="3000" dirty="0">
                <a:solidFill>
                  <a:schemeClr val="bg1"/>
                </a:solidFill>
              </a:rPr>
              <a:t>And they said to one another, “Come, </a:t>
            </a:r>
            <a:r>
              <a:rPr lang="en-US" sz="3000" b="1" dirty="0">
                <a:solidFill>
                  <a:srgbClr val="FFFF00"/>
                </a:solidFill>
              </a:rPr>
              <a:t>let us make bricks, and burn them thoroughly</a:t>
            </a:r>
            <a:r>
              <a:rPr lang="en-US" sz="3000" dirty="0">
                <a:solidFill>
                  <a:schemeClr val="bg1"/>
                </a:solidFill>
              </a:rPr>
              <a:t>.” And they had brick for stone, and bitumen for mortar. </a:t>
            </a:r>
            <a:r>
              <a:rPr lang="en-US" sz="3000" baseline="30000" dirty="0">
                <a:solidFill>
                  <a:schemeClr val="bg1"/>
                </a:solidFill>
              </a:rPr>
              <a:t>4 </a:t>
            </a:r>
            <a:r>
              <a:rPr lang="en-US" sz="3000" dirty="0">
                <a:solidFill>
                  <a:schemeClr val="bg1"/>
                </a:solidFill>
              </a:rPr>
              <a:t>Then they said, “Come, </a:t>
            </a:r>
            <a:r>
              <a:rPr lang="en-US" sz="3000" b="1" dirty="0">
                <a:solidFill>
                  <a:srgbClr val="FFFF00"/>
                </a:solidFill>
              </a:rPr>
              <a:t>let us build ourselves a city and a tower with its top in the heavens</a:t>
            </a:r>
            <a:r>
              <a:rPr lang="en-US" sz="3000" dirty="0">
                <a:solidFill>
                  <a:schemeClr val="bg1"/>
                </a:solidFill>
              </a:rPr>
              <a:t>, and let us make a name for ourselves, lest we be dispersed over the face of the whole earth.” </a:t>
            </a:r>
            <a:r>
              <a:rPr lang="en-US" sz="3000" i="1" dirty="0">
                <a:solidFill>
                  <a:schemeClr val="bg1"/>
                </a:solidFill>
              </a:rPr>
              <a:t>Gen 11:1-4</a:t>
            </a:r>
            <a:endParaRPr lang="en-US" sz="3000" i="1" u="none" strike="noStrike" dirty="0">
              <a:solidFill>
                <a:schemeClr val="bg1"/>
              </a:solidFill>
              <a:effectLst/>
              <a:latin typeface="&amp;quot"/>
            </a:endParaRPr>
          </a:p>
        </p:txBody>
      </p:sp>
      <p:sp>
        <p:nvSpPr>
          <p:cNvPr id="5" name="TextBox 4">
            <a:extLst>
              <a:ext uri="{FF2B5EF4-FFF2-40B4-BE49-F238E27FC236}">
                <a16:creationId xmlns:a16="http://schemas.microsoft.com/office/drawing/2014/main" id="{AF8A6A75-5214-46EF-9DDC-B14F93D0A27A}"/>
              </a:ext>
            </a:extLst>
          </p:cNvPr>
          <p:cNvSpPr txBox="1"/>
          <p:nvPr/>
        </p:nvSpPr>
        <p:spPr>
          <a:xfrm>
            <a:off x="212034" y="1257851"/>
            <a:ext cx="8931966" cy="646331"/>
          </a:xfrm>
          <a:prstGeom prst="rect">
            <a:avLst/>
          </a:prstGeom>
          <a:noFill/>
        </p:spPr>
        <p:txBody>
          <a:bodyPr wrap="square" rtlCol="0">
            <a:spAutoFit/>
          </a:bodyPr>
          <a:lstStyle/>
          <a:p>
            <a:r>
              <a:rPr lang="en-US" sz="3600" dirty="0">
                <a:solidFill>
                  <a:srgbClr val="FFFF00"/>
                </a:solidFill>
              </a:rPr>
              <a:t>2. Technology can be used to save.</a:t>
            </a:r>
            <a:r>
              <a:rPr lang="en-US" dirty="0"/>
              <a:t>.</a:t>
            </a:r>
          </a:p>
        </p:txBody>
      </p:sp>
      <p:sp>
        <p:nvSpPr>
          <p:cNvPr id="6" name="TextBox 5">
            <a:extLst>
              <a:ext uri="{FF2B5EF4-FFF2-40B4-BE49-F238E27FC236}">
                <a16:creationId xmlns:a16="http://schemas.microsoft.com/office/drawing/2014/main" id="{953BBE5F-6C7E-426D-B7B5-942634209545}"/>
              </a:ext>
            </a:extLst>
          </p:cNvPr>
          <p:cNvSpPr txBox="1"/>
          <p:nvPr/>
        </p:nvSpPr>
        <p:spPr>
          <a:xfrm>
            <a:off x="212034" y="1807816"/>
            <a:ext cx="8931966" cy="646331"/>
          </a:xfrm>
          <a:prstGeom prst="rect">
            <a:avLst/>
          </a:prstGeom>
          <a:noFill/>
        </p:spPr>
        <p:txBody>
          <a:bodyPr wrap="square" rtlCol="0">
            <a:spAutoFit/>
          </a:bodyPr>
          <a:lstStyle/>
          <a:p>
            <a:r>
              <a:rPr lang="en-US" sz="3600" dirty="0">
                <a:solidFill>
                  <a:srgbClr val="FFFF00"/>
                </a:solidFill>
              </a:rPr>
              <a:t>3. Technology can be used for evil.</a:t>
            </a:r>
            <a:r>
              <a:rPr lang="en-US" dirty="0"/>
              <a:t>.</a:t>
            </a:r>
          </a:p>
        </p:txBody>
      </p:sp>
    </p:spTree>
    <p:extLst>
      <p:ext uri="{BB962C8B-B14F-4D97-AF65-F5344CB8AC3E}">
        <p14:creationId xmlns:p14="http://schemas.microsoft.com/office/powerpoint/2010/main" val="599950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0D4E99-D3A9-4405-9FC8-1E198FC9610B}"/>
              </a:ext>
            </a:extLst>
          </p:cNvPr>
          <p:cNvSpPr txBox="1"/>
          <p:nvPr/>
        </p:nvSpPr>
        <p:spPr>
          <a:xfrm>
            <a:off x="0" y="0"/>
            <a:ext cx="9144000" cy="707886"/>
          </a:xfrm>
          <a:prstGeom prst="rect">
            <a:avLst/>
          </a:prstGeom>
          <a:noFill/>
        </p:spPr>
        <p:txBody>
          <a:bodyPr wrap="square" rtlCol="0">
            <a:spAutoFit/>
          </a:bodyPr>
          <a:lstStyle/>
          <a:p>
            <a:r>
              <a:rPr lang="en-US" sz="4000" b="1" u="sng" dirty="0">
                <a:solidFill>
                  <a:schemeClr val="bg1"/>
                </a:solidFill>
              </a:rPr>
              <a:t>3 Principles of Technology from Genesis</a:t>
            </a:r>
          </a:p>
        </p:txBody>
      </p:sp>
      <p:sp>
        <p:nvSpPr>
          <p:cNvPr id="3" name="TextBox 2">
            <a:extLst>
              <a:ext uri="{FF2B5EF4-FFF2-40B4-BE49-F238E27FC236}">
                <a16:creationId xmlns:a16="http://schemas.microsoft.com/office/drawing/2014/main" id="{26ACB0FE-7E35-4AE5-861A-5CF9DF06C3E1}"/>
              </a:ext>
            </a:extLst>
          </p:cNvPr>
          <p:cNvSpPr txBox="1"/>
          <p:nvPr/>
        </p:nvSpPr>
        <p:spPr>
          <a:xfrm>
            <a:off x="212034" y="707886"/>
            <a:ext cx="7924800" cy="646331"/>
          </a:xfrm>
          <a:prstGeom prst="rect">
            <a:avLst/>
          </a:prstGeom>
          <a:noFill/>
        </p:spPr>
        <p:txBody>
          <a:bodyPr wrap="square" rtlCol="0">
            <a:spAutoFit/>
          </a:bodyPr>
          <a:lstStyle/>
          <a:p>
            <a:r>
              <a:rPr lang="en-US" sz="3600" dirty="0">
                <a:solidFill>
                  <a:srgbClr val="FFFF00"/>
                </a:solidFill>
              </a:rPr>
              <a:t>1. We are created to create.</a:t>
            </a:r>
            <a:r>
              <a:rPr lang="en-US" dirty="0"/>
              <a:t>.</a:t>
            </a:r>
          </a:p>
        </p:txBody>
      </p:sp>
      <p:sp>
        <p:nvSpPr>
          <p:cNvPr id="4" name="Rectangle 3">
            <a:extLst>
              <a:ext uri="{FF2B5EF4-FFF2-40B4-BE49-F238E27FC236}">
                <a16:creationId xmlns:a16="http://schemas.microsoft.com/office/drawing/2014/main" id="{A15F2550-BD14-4166-A7C8-60B216427A8B}"/>
              </a:ext>
            </a:extLst>
          </p:cNvPr>
          <p:cNvSpPr/>
          <p:nvPr/>
        </p:nvSpPr>
        <p:spPr>
          <a:xfrm>
            <a:off x="0" y="2454147"/>
            <a:ext cx="9144000" cy="4247317"/>
          </a:xfrm>
          <a:prstGeom prst="rect">
            <a:avLst/>
          </a:prstGeom>
        </p:spPr>
        <p:txBody>
          <a:bodyPr wrap="square">
            <a:spAutoFit/>
          </a:bodyPr>
          <a:lstStyle/>
          <a:p>
            <a:r>
              <a:rPr lang="en-US" sz="3000" baseline="30000" dirty="0">
                <a:solidFill>
                  <a:schemeClr val="bg1"/>
                </a:solidFill>
              </a:rPr>
              <a:t>1 </a:t>
            </a:r>
            <a:r>
              <a:rPr lang="en-US" sz="3000" dirty="0">
                <a:solidFill>
                  <a:schemeClr val="bg1"/>
                </a:solidFill>
              </a:rPr>
              <a:t>Now the whole earth had one language and the same words. </a:t>
            </a:r>
            <a:r>
              <a:rPr lang="en-US" sz="3000" baseline="30000" dirty="0">
                <a:solidFill>
                  <a:schemeClr val="bg1"/>
                </a:solidFill>
              </a:rPr>
              <a:t>2 </a:t>
            </a:r>
            <a:r>
              <a:rPr lang="en-US" sz="3000" dirty="0">
                <a:solidFill>
                  <a:schemeClr val="bg1"/>
                </a:solidFill>
              </a:rPr>
              <a:t>And as people migrated from the east, they found a plain in the land of Shinar and settled there. </a:t>
            </a:r>
            <a:r>
              <a:rPr lang="en-US" sz="3000" baseline="30000" dirty="0">
                <a:solidFill>
                  <a:schemeClr val="bg1"/>
                </a:solidFill>
              </a:rPr>
              <a:t>3 </a:t>
            </a:r>
            <a:r>
              <a:rPr lang="en-US" sz="3000" dirty="0">
                <a:solidFill>
                  <a:schemeClr val="bg1"/>
                </a:solidFill>
              </a:rPr>
              <a:t>And they said to one another, “Come, </a:t>
            </a:r>
            <a:r>
              <a:rPr lang="en-US" sz="3000" b="1" dirty="0">
                <a:solidFill>
                  <a:srgbClr val="FFFF00"/>
                </a:solidFill>
              </a:rPr>
              <a:t>let us make bricks, and burn them thoroughly</a:t>
            </a:r>
            <a:r>
              <a:rPr lang="en-US" sz="3000" dirty="0">
                <a:solidFill>
                  <a:schemeClr val="bg1"/>
                </a:solidFill>
              </a:rPr>
              <a:t>.” And they had brick for stone, and bitumen for mortar. </a:t>
            </a:r>
            <a:r>
              <a:rPr lang="en-US" sz="3000" baseline="30000" dirty="0">
                <a:solidFill>
                  <a:schemeClr val="bg1"/>
                </a:solidFill>
              </a:rPr>
              <a:t>4 </a:t>
            </a:r>
            <a:r>
              <a:rPr lang="en-US" sz="3000" dirty="0">
                <a:solidFill>
                  <a:schemeClr val="bg1"/>
                </a:solidFill>
              </a:rPr>
              <a:t>Then they said, “Come, </a:t>
            </a:r>
            <a:r>
              <a:rPr lang="en-US" sz="3000" b="1" dirty="0">
                <a:solidFill>
                  <a:srgbClr val="FFFF00"/>
                </a:solidFill>
              </a:rPr>
              <a:t>let us build ourselves a city and a tower with its top in the heavens</a:t>
            </a:r>
            <a:r>
              <a:rPr lang="en-US" sz="3000" dirty="0">
                <a:solidFill>
                  <a:schemeClr val="bg1"/>
                </a:solidFill>
              </a:rPr>
              <a:t>, and </a:t>
            </a:r>
            <a:r>
              <a:rPr lang="en-US" sz="3000" b="1" dirty="0">
                <a:solidFill>
                  <a:srgbClr val="FFFF00"/>
                </a:solidFill>
              </a:rPr>
              <a:t>let us make a name for ourselves</a:t>
            </a:r>
            <a:r>
              <a:rPr lang="en-US" sz="3000" dirty="0">
                <a:solidFill>
                  <a:schemeClr val="bg1"/>
                </a:solidFill>
              </a:rPr>
              <a:t>, lest we be dispersed over the face of the whole earth.” </a:t>
            </a:r>
            <a:r>
              <a:rPr lang="en-US" sz="3000" i="1" dirty="0">
                <a:solidFill>
                  <a:schemeClr val="bg1"/>
                </a:solidFill>
              </a:rPr>
              <a:t>Gen 11:1-4</a:t>
            </a:r>
            <a:endParaRPr lang="en-US" sz="3000" i="1" u="none" strike="noStrike" dirty="0">
              <a:solidFill>
                <a:schemeClr val="bg1"/>
              </a:solidFill>
              <a:effectLst/>
              <a:latin typeface="&amp;quot"/>
            </a:endParaRPr>
          </a:p>
        </p:txBody>
      </p:sp>
      <p:sp>
        <p:nvSpPr>
          <p:cNvPr id="5" name="TextBox 4">
            <a:extLst>
              <a:ext uri="{FF2B5EF4-FFF2-40B4-BE49-F238E27FC236}">
                <a16:creationId xmlns:a16="http://schemas.microsoft.com/office/drawing/2014/main" id="{AF8A6A75-5214-46EF-9DDC-B14F93D0A27A}"/>
              </a:ext>
            </a:extLst>
          </p:cNvPr>
          <p:cNvSpPr txBox="1"/>
          <p:nvPr/>
        </p:nvSpPr>
        <p:spPr>
          <a:xfrm>
            <a:off x="212034" y="1257851"/>
            <a:ext cx="8931966" cy="646331"/>
          </a:xfrm>
          <a:prstGeom prst="rect">
            <a:avLst/>
          </a:prstGeom>
          <a:noFill/>
        </p:spPr>
        <p:txBody>
          <a:bodyPr wrap="square" rtlCol="0">
            <a:spAutoFit/>
          </a:bodyPr>
          <a:lstStyle/>
          <a:p>
            <a:r>
              <a:rPr lang="en-US" sz="3600" dirty="0">
                <a:solidFill>
                  <a:srgbClr val="FFFF00"/>
                </a:solidFill>
              </a:rPr>
              <a:t>2. Technology can be used to save.</a:t>
            </a:r>
            <a:r>
              <a:rPr lang="en-US" dirty="0"/>
              <a:t>.</a:t>
            </a:r>
          </a:p>
        </p:txBody>
      </p:sp>
      <p:sp>
        <p:nvSpPr>
          <p:cNvPr id="6" name="TextBox 5">
            <a:extLst>
              <a:ext uri="{FF2B5EF4-FFF2-40B4-BE49-F238E27FC236}">
                <a16:creationId xmlns:a16="http://schemas.microsoft.com/office/drawing/2014/main" id="{953BBE5F-6C7E-426D-B7B5-942634209545}"/>
              </a:ext>
            </a:extLst>
          </p:cNvPr>
          <p:cNvSpPr txBox="1"/>
          <p:nvPr/>
        </p:nvSpPr>
        <p:spPr>
          <a:xfrm>
            <a:off x="212034" y="1807816"/>
            <a:ext cx="8931966" cy="646331"/>
          </a:xfrm>
          <a:prstGeom prst="rect">
            <a:avLst/>
          </a:prstGeom>
          <a:noFill/>
        </p:spPr>
        <p:txBody>
          <a:bodyPr wrap="square" rtlCol="0">
            <a:spAutoFit/>
          </a:bodyPr>
          <a:lstStyle/>
          <a:p>
            <a:r>
              <a:rPr lang="en-US" sz="3600" dirty="0">
                <a:solidFill>
                  <a:srgbClr val="FFFF00"/>
                </a:solidFill>
              </a:rPr>
              <a:t>3. Technology can be used for evil.</a:t>
            </a:r>
            <a:r>
              <a:rPr lang="en-US" dirty="0"/>
              <a:t>.</a:t>
            </a:r>
          </a:p>
        </p:txBody>
      </p:sp>
    </p:spTree>
    <p:extLst>
      <p:ext uri="{BB962C8B-B14F-4D97-AF65-F5344CB8AC3E}">
        <p14:creationId xmlns:p14="http://schemas.microsoft.com/office/powerpoint/2010/main" val="784143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7C6C57A-5B43-4B58-96F0-1696124096A3}"/>
              </a:ext>
            </a:extLst>
          </p:cNvPr>
          <p:cNvPicPr>
            <a:picLocks noChangeAspect="1"/>
          </p:cNvPicPr>
          <p:nvPr/>
        </p:nvPicPr>
        <p:blipFill rotWithShape="1">
          <a:blip r:embed="rId2">
            <a:extLst>
              <a:ext uri="{28A0092B-C50C-407E-A947-70E740481C1C}">
                <a14:useLocalDpi xmlns:a14="http://schemas.microsoft.com/office/drawing/2010/main" val="0"/>
              </a:ext>
            </a:extLst>
          </a:blip>
          <a:srcRect l="18498" r="16046" b="2"/>
          <a:stretch/>
        </p:blipFill>
        <p:spPr>
          <a:xfrm>
            <a:off x="0" y="10"/>
            <a:ext cx="5527522" cy="6857990"/>
          </a:xfrm>
          <a:prstGeom prst="rect">
            <a:avLst/>
          </a:prstGeom>
        </p:spPr>
      </p:pic>
      <p:pic>
        <p:nvPicPr>
          <p:cNvPr id="3" name="Picture 2">
            <a:extLst>
              <a:ext uri="{FF2B5EF4-FFF2-40B4-BE49-F238E27FC236}">
                <a16:creationId xmlns:a16="http://schemas.microsoft.com/office/drawing/2014/main" id="{E7024929-92FD-4346-B9CE-4E7AB5FEE0EA}"/>
              </a:ext>
            </a:extLst>
          </p:cNvPr>
          <p:cNvPicPr>
            <a:picLocks noChangeAspect="1"/>
          </p:cNvPicPr>
          <p:nvPr/>
        </p:nvPicPr>
        <p:blipFill rotWithShape="1">
          <a:blip r:embed="rId3">
            <a:extLst>
              <a:ext uri="{28A0092B-C50C-407E-A947-70E740481C1C}">
                <a14:useLocalDpi xmlns:a14="http://schemas.microsoft.com/office/drawing/2010/main" val="0"/>
              </a:ext>
            </a:extLst>
          </a:blip>
          <a:srcRect t="2464" r="-4" b="15854"/>
          <a:stretch/>
        </p:blipFill>
        <p:spPr>
          <a:xfrm>
            <a:off x="5650992" y="1"/>
            <a:ext cx="3493008" cy="3346704"/>
          </a:xfrm>
          <a:prstGeom prst="rect">
            <a:avLst/>
          </a:prstGeom>
        </p:spPr>
      </p:pic>
      <p:pic>
        <p:nvPicPr>
          <p:cNvPr id="5" name="Picture 4">
            <a:extLst>
              <a:ext uri="{FF2B5EF4-FFF2-40B4-BE49-F238E27FC236}">
                <a16:creationId xmlns:a16="http://schemas.microsoft.com/office/drawing/2014/main" id="{B30F1CD4-B669-4F75-AB42-85AA91D00245}"/>
              </a:ext>
            </a:extLst>
          </p:cNvPr>
          <p:cNvPicPr>
            <a:picLocks noChangeAspect="1"/>
          </p:cNvPicPr>
          <p:nvPr/>
        </p:nvPicPr>
        <p:blipFill rotWithShape="1">
          <a:blip r:embed="rId4">
            <a:extLst>
              <a:ext uri="{28A0092B-C50C-407E-A947-70E740481C1C}">
                <a14:useLocalDpi xmlns:a14="http://schemas.microsoft.com/office/drawing/2010/main" val="0"/>
              </a:ext>
            </a:extLst>
          </a:blip>
          <a:srcRect l="12337" r="9126" b="3"/>
          <a:stretch/>
        </p:blipFill>
        <p:spPr>
          <a:xfrm>
            <a:off x="5650990" y="3511296"/>
            <a:ext cx="3493010" cy="3346704"/>
          </a:xfrm>
          <a:prstGeom prst="rect">
            <a:avLst/>
          </a:prstGeom>
        </p:spPr>
      </p:pic>
    </p:spTree>
    <p:extLst>
      <p:ext uri="{BB962C8B-B14F-4D97-AF65-F5344CB8AC3E}">
        <p14:creationId xmlns:p14="http://schemas.microsoft.com/office/powerpoint/2010/main" val="1857888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18FE301-5C4C-42AC-B527-150C18889F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955" y="643466"/>
            <a:ext cx="7428089" cy="5571067"/>
          </a:xfrm>
          <a:prstGeom prst="rect">
            <a:avLst/>
          </a:prstGeom>
        </p:spPr>
      </p:pic>
    </p:spTree>
    <p:extLst>
      <p:ext uri="{BB962C8B-B14F-4D97-AF65-F5344CB8AC3E}">
        <p14:creationId xmlns:p14="http://schemas.microsoft.com/office/powerpoint/2010/main" val="3573966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D0AF59-99C3-4251-AB9A-C966C6AD44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855405F-37A2-4869-9154-F8BE3BECE6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B189DE3-A8BF-4846-B1A6-3682020358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3187" y="643467"/>
            <a:ext cx="3537626" cy="5571066"/>
          </a:xfrm>
          <a:prstGeom prst="rect">
            <a:avLst/>
          </a:prstGeom>
        </p:spPr>
      </p:pic>
    </p:spTree>
    <p:extLst>
      <p:ext uri="{BB962C8B-B14F-4D97-AF65-F5344CB8AC3E}">
        <p14:creationId xmlns:p14="http://schemas.microsoft.com/office/powerpoint/2010/main" val="737983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0C3050C-307C-4558-980B-2EC1998C5904}"/>
              </a:ext>
            </a:extLst>
          </p:cNvPr>
          <p:cNvPicPr>
            <a:picLocks noChangeAspect="1"/>
          </p:cNvPicPr>
          <p:nvPr/>
        </p:nvPicPr>
        <p:blipFill rotWithShape="1">
          <a:blip r:embed="rId2">
            <a:extLst>
              <a:ext uri="{28A0092B-C50C-407E-A947-70E740481C1C}">
                <a14:useLocalDpi xmlns:a14="http://schemas.microsoft.com/office/drawing/2010/main" val="0"/>
              </a:ext>
            </a:extLst>
          </a:blip>
          <a:srcRect l="17607" r="6393"/>
          <a:stretch/>
        </p:blipFill>
        <p:spPr>
          <a:xfrm>
            <a:off x="20" y="10"/>
            <a:ext cx="9143980" cy="6857990"/>
          </a:xfrm>
          <a:prstGeom prst="rect">
            <a:avLst/>
          </a:prstGeom>
        </p:spPr>
      </p:pic>
      <p:sp>
        <p:nvSpPr>
          <p:cNvPr id="4" name="Rectangle 3">
            <a:extLst>
              <a:ext uri="{FF2B5EF4-FFF2-40B4-BE49-F238E27FC236}">
                <a16:creationId xmlns:a16="http://schemas.microsoft.com/office/drawing/2014/main" id="{37162CFC-7298-461A-8114-F51DAE362744}"/>
              </a:ext>
            </a:extLst>
          </p:cNvPr>
          <p:cNvSpPr/>
          <p:nvPr/>
        </p:nvSpPr>
        <p:spPr>
          <a:xfrm>
            <a:off x="-20" y="3731281"/>
            <a:ext cx="9144000" cy="3046988"/>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1" baseline="30000" dirty="0">
                <a:solidFill>
                  <a:schemeClr val="bg1"/>
                </a:solidFill>
                <a:latin typeface="&amp;quot"/>
              </a:rPr>
              <a:t>23 </a:t>
            </a:r>
            <a:r>
              <a:rPr lang="en-US" sz="3200" dirty="0">
                <a:solidFill>
                  <a:schemeClr val="bg1"/>
                </a:solidFill>
                <a:latin typeface="&amp;quot"/>
              </a:rPr>
              <a:t>this Jesus,</a:t>
            </a:r>
            <a:r>
              <a:rPr lang="en-US" sz="3200" baseline="30000" dirty="0">
                <a:solidFill>
                  <a:schemeClr val="bg1"/>
                </a:solidFill>
                <a:latin typeface="&amp;quot"/>
              </a:rPr>
              <a:t>  </a:t>
            </a:r>
            <a:r>
              <a:rPr lang="en-US" sz="3200" dirty="0">
                <a:solidFill>
                  <a:schemeClr val="bg1"/>
                </a:solidFill>
                <a:latin typeface="&amp;quot"/>
              </a:rPr>
              <a:t>delivered up according to the definite plan and foreknowledge of God, you crucified and killed by the hands of lawless men.</a:t>
            </a:r>
            <a:r>
              <a:rPr lang="en-US" sz="3200" dirty="0">
                <a:solidFill>
                  <a:schemeClr val="bg1"/>
                </a:solidFill>
                <a:latin typeface="Helvetica Neue"/>
              </a:rPr>
              <a:t> </a:t>
            </a:r>
            <a:r>
              <a:rPr lang="en-US" sz="3200" b="1" baseline="30000" dirty="0">
                <a:solidFill>
                  <a:schemeClr val="bg1"/>
                </a:solidFill>
                <a:latin typeface="&amp;quot"/>
              </a:rPr>
              <a:t>24 </a:t>
            </a:r>
            <a:r>
              <a:rPr lang="en-US" sz="3200" dirty="0">
                <a:solidFill>
                  <a:schemeClr val="bg1"/>
                </a:solidFill>
                <a:latin typeface="&amp;quot"/>
              </a:rPr>
              <a:t>God raised him up, loosing the pangs of death, because it was not possible for him to be held by it.            </a:t>
            </a:r>
          </a:p>
          <a:p>
            <a:r>
              <a:rPr lang="en-US" sz="3200" i="1" dirty="0">
                <a:solidFill>
                  <a:schemeClr val="bg1"/>
                </a:solidFill>
                <a:latin typeface="&amp;quot"/>
              </a:rPr>
              <a:t>														</a:t>
            </a:r>
            <a:r>
              <a:rPr lang="en-US" sz="3200" i="1" dirty="0">
                <a:solidFill>
                  <a:schemeClr val="bg1"/>
                </a:solidFill>
                <a:latin typeface="Helvetica Neue"/>
              </a:rPr>
              <a:t>Acts 2:23-24</a:t>
            </a:r>
            <a:endParaRPr lang="en-US" sz="3200" i="1" dirty="0">
              <a:solidFill>
                <a:schemeClr val="bg1"/>
              </a:solidFill>
            </a:endParaRPr>
          </a:p>
        </p:txBody>
      </p:sp>
    </p:spTree>
    <p:extLst>
      <p:ext uri="{BB962C8B-B14F-4D97-AF65-F5344CB8AC3E}">
        <p14:creationId xmlns:p14="http://schemas.microsoft.com/office/powerpoint/2010/main" val="13812774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0C3050C-307C-4558-980B-2EC1998C5904}"/>
              </a:ext>
            </a:extLst>
          </p:cNvPr>
          <p:cNvPicPr>
            <a:picLocks noChangeAspect="1"/>
          </p:cNvPicPr>
          <p:nvPr/>
        </p:nvPicPr>
        <p:blipFill rotWithShape="1">
          <a:blip r:embed="rId2">
            <a:extLst>
              <a:ext uri="{28A0092B-C50C-407E-A947-70E740481C1C}">
                <a14:useLocalDpi xmlns:a14="http://schemas.microsoft.com/office/drawing/2010/main" val="0"/>
              </a:ext>
            </a:extLst>
          </a:blip>
          <a:srcRect l="17607" r="6393"/>
          <a:stretch/>
        </p:blipFill>
        <p:spPr>
          <a:xfrm>
            <a:off x="20" y="0"/>
            <a:ext cx="9143980" cy="6857990"/>
          </a:xfrm>
          <a:prstGeom prst="rect">
            <a:avLst/>
          </a:prstGeom>
        </p:spPr>
      </p:pic>
      <p:sp>
        <p:nvSpPr>
          <p:cNvPr id="4" name="Rectangle 3">
            <a:extLst>
              <a:ext uri="{FF2B5EF4-FFF2-40B4-BE49-F238E27FC236}">
                <a16:creationId xmlns:a16="http://schemas.microsoft.com/office/drawing/2014/main" id="{37162CFC-7298-461A-8114-F51DAE362744}"/>
              </a:ext>
            </a:extLst>
          </p:cNvPr>
          <p:cNvSpPr/>
          <p:nvPr/>
        </p:nvSpPr>
        <p:spPr>
          <a:xfrm>
            <a:off x="-20" y="670029"/>
            <a:ext cx="9144000" cy="4524315"/>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1" baseline="30000" dirty="0"/>
              <a:t>13 </a:t>
            </a:r>
            <a:r>
              <a:rPr lang="en-US" sz="3200" dirty="0"/>
              <a:t>And you, who were dead in your trespasses and the uncircumcision of your flesh, God made alive together with him, having forgiven us all our trespasses, </a:t>
            </a:r>
            <a:r>
              <a:rPr lang="en-US" sz="3200" b="1" baseline="30000" dirty="0"/>
              <a:t>14 </a:t>
            </a:r>
            <a:r>
              <a:rPr lang="en-US" sz="3200" dirty="0"/>
              <a:t>by canceling the record of debt that stood against us with its legal demands. This he set aside, nailing it to the cross. </a:t>
            </a:r>
            <a:r>
              <a:rPr lang="en-US" sz="3200" b="1" baseline="30000" dirty="0"/>
              <a:t>15 </a:t>
            </a:r>
            <a:r>
              <a:rPr lang="en-US" sz="3200" dirty="0"/>
              <a:t>He disarmed the rulers and authorities and put them to open shame, by triumphing over them in him.</a:t>
            </a:r>
            <a:r>
              <a:rPr lang="en-US" sz="3200" i="1" dirty="0">
                <a:solidFill>
                  <a:schemeClr val="bg1"/>
                </a:solidFill>
              </a:rPr>
              <a:t>	</a:t>
            </a:r>
            <a:r>
              <a:rPr lang="en-US" sz="3200" i="1" dirty="0">
                <a:solidFill>
                  <a:schemeClr val="bg1"/>
                </a:solidFill>
                <a:latin typeface="&amp;quot"/>
              </a:rPr>
              <a:t>																										</a:t>
            </a:r>
            <a:r>
              <a:rPr lang="en-US" sz="3200" i="1" dirty="0">
                <a:solidFill>
                  <a:schemeClr val="bg1"/>
                </a:solidFill>
              </a:rPr>
              <a:t>Colossians 2:13-15</a:t>
            </a:r>
          </a:p>
        </p:txBody>
      </p:sp>
    </p:spTree>
    <p:extLst>
      <p:ext uri="{BB962C8B-B14F-4D97-AF65-F5344CB8AC3E}">
        <p14:creationId xmlns:p14="http://schemas.microsoft.com/office/powerpoint/2010/main" val="2328270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0C3050C-307C-4558-980B-2EC1998C5904}"/>
              </a:ext>
            </a:extLst>
          </p:cNvPr>
          <p:cNvPicPr>
            <a:picLocks noChangeAspect="1"/>
          </p:cNvPicPr>
          <p:nvPr/>
        </p:nvPicPr>
        <p:blipFill rotWithShape="1">
          <a:blip r:embed="rId2">
            <a:extLst>
              <a:ext uri="{28A0092B-C50C-407E-A947-70E740481C1C}">
                <a14:useLocalDpi xmlns:a14="http://schemas.microsoft.com/office/drawing/2010/main" val="0"/>
              </a:ext>
            </a:extLst>
          </a:blip>
          <a:srcRect l="17607" r="6393"/>
          <a:stretch/>
        </p:blipFill>
        <p:spPr>
          <a:xfrm>
            <a:off x="20" y="0"/>
            <a:ext cx="9143980" cy="6857990"/>
          </a:xfrm>
          <a:prstGeom prst="rect">
            <a:avLst/>
          </a:prstGeom>
        </p:spPr>
      </p:pic>
      <p:sp>
        <p:nvSpPr>
          <p:cNvPr id="4" name="Rectangle 3">
            <a:extLst>
              <a:ext uri="{FF2B5EF4-FFF2-40B4-BE49-F238E27FC236}">
                <a16:creationId xmlns:a16="http://schemas.microsoft.com/office/drawing/2014/main" id="{37162CFC-7298-461A-8114-F51DAE362744}"/>
              </a:ext>
            </a:extLst>
          </p:cNvPr>
          <p:cNvSpPr/>
          <p:nvPr/>
        </p:nvSpPr>
        <p:spPr>
          <a:xfrm>
            <a:off x="-20" y="0"/>
            <a:ext cx="9144000" cy="6494085"/>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sz="3200" b="1" baseline="30000" dirty="0"/>
              <a:t>21 </a:t>
            </a:r>
            <a:r>
              <a:rPr lang="en-US" sz="3200" dirty="0"/>
              <a:t>For to this you have been called, because Christ also suffered for you, leaving you an example, so that you might follow in his steps. </a:t>
            </a:r>
            <a:r>
              <a:rPr lang="en-US" sz="3200" b="1" baseline="30000" dirty="0"/>
              <a:t>22 </a:t>
            </a:r>
            <a:r>
              <a:rPr lang="en-US" sz="3200" dirty="0"/>
              <a:t>He committed no sin, neither was deceit found in his mouth. </a:t>
            </a:r>
            <a:r>
              <a:rPr lang="en-US" sz="3200" b="1" baseline="30000" dirty="0"/>
              <a:t>23 </a:t>
            </a:r>
            <a:r>
              <a:rPr lang="en-US" sz="3200" dirty="0"/>
              <a:t>When he was reviled, he did not revile in return; when he suffered, he did not threaten, but continued entrusting himself to him who judges justly. </a:t>
            </a:r>
            <a:r>
              <a:rPr lang="en-US" sz="3200" b="1" baseline="30000" dirty="0"/>
              <a:t>24 </a:t>
            </a:r>
            <a:r>
              <a:rPr lang="en-US" sz="3200" dirty="0"/>
              <a:t>He himself bore our sins in his body on the tree, that we might die to sin and live to righteousness. By his wounds you have been healed. </a:t>
            </a:r>
            <a:r>
              <a:rPr lang="en-US" sz="3200" b="1" baseline="30000" dirty="0"/>
              <a:t>25 </a:t>
            </a:r>
            <a:r>
              <a:rPr lang="en-US" sz="3200" dirty="0"/>
              <a:t>For you were straying like sheep, but have now returned to the Shepherd and Overseer of your souls. </a:t>
            </a:r>
            <a:r>
              <a:rPr lang="en-US" sz="3200" i="1" dirty="0">
                <a:solidFill>
                  <a:schemeClr val="bg1"/>
                </a:solidFill>
              </a:rPr>
              <a:t>	</a:t>
            </a:r>
            <a:r>
              <a:rPr lang="en-US" sz="3200" i="1" dirty="0">
                <a:solidFill>
                  <a:schemeClr val="bg1"/>
                </a:solidFill>
                <a:latin typeface="&amp;quot"/>
              </a:rPr>
              <a:t>																		</a:t>
            </a:r>
            <a:r>
              <a:rPr lang="en-US" sz="3200" i="1" dirty="0">
                <a:solidFill>
                  <a:schemeClr val="bg1"/>
                </a:solidFill>
              </a:rPr>
              <a:t>1 Peter 2:21-25</a:t>
            </a:r>
          </a:p>
        </p:txBody>
      </p:sp>
    </p:spTree>
    <p:extLst>
      <p:ext uri="{BB962C8B-B14F-4D97-AF65-F5344CB8AC3E}">
        <p14:creationId xmlns:p14="http://schemas.microsoft.com/office/powerpoint/2010/main" val="751250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9E76F0B-5CF3-4CB9-9E70-B79D9D759B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135086" cy="3081032"/>
          </a:xfrm>
          <a:prstGeom prst="rect">
            <a:avLst/>
          </a:prstGeom>
        </p:spPr>
      </p:pic>
      <p:sp>
        <p:nvSpPr>
          <p:cNvPr id="6" name="Rectangle 5">
            <a:extLst>
              <a:ext uri="{FF2B5EF4-FFF2-40B4-BE49-F238E27FC236}">
                <a16:creationId xmlns:a16="http://schemas.microsoft.com/office/drawing/2014/main" id="{D424AE59-97A7-48AF-B659-0F4685F8DC49}"/>
              </a:ext>
            </a:extLst>
          </p:cNvPr>
          <p:cNvSpPr/>
          <p:nvPr/>
        </p:nvSpPr>
        <p:spPr>
          <a:xfrm>
            <a:off x="130628" y="3140570"/>
            <a:ext cx="8882743" cy="3539430"/>
          </a:xfrm>
          <a:prstGeom prst="rect">
            <a:avLst/>
          </a:prstGeom>
        </p:spPr>
        <p:txBody>
          <a:bodyPr wrap="square">
            <a:spAutoFit/>
          </a:bodyPr>
          <a:lstStyle/>
          <a:p>
            <a:r>
              <a:rPr lang="en-US" sz="3200" b="1" baseline="30000" dirty="0">
                <a:solidFill>
                  <a:schemeClr val="bg1"/>
                </a:solidFill>
              </a:rPr>
              <a:t>26 </a:t>
            </a:r>
            <a:r>
              <a:rPr lang="en-US" sz="3200" dirty="0">
                <a:solidFill>
                  <a:schemeClr val="bg1"/>
                </a:solidFill>
              </a:rPr>
              <a:t>Now as they were eating, Jesus took bread, and after blessing it broke it and gave it to the disciples, and said, “Take, eat; this is my body.” </a:t>
            </a:r>
            <a:r>
              <a:rPr lang="en-US" sz="3200" b="1" baseline="30000" dirty="0">
                <a:solidFill>
                  <a:schemeClr val="bg1"/>
                </a:solidFill>
              </a:rPr>
              <a:t>27 </a:t>
            </a:r>
            <a:r>
              <a:rPr lang="en-US" sz="3200" dirty="0">
                <a:solidFill>
                  <a:schemeClr val="bg1"/>
                </a:solidFill>
              </a:rPr>
              <a:t>And he took a cup, and when he had given thanks he gave it to them, saying, “Drink of it, all of you, </a:t>
            </a:r>
            <a:r>
              <a:rPr lang="en-US" sz="3200" b="1" baseline="30000" dirty="0">
                <a:solidFill>
                  <a:schemeClr val="bg1"/>
                </a:solidFill>
              </a:rPr>
              <a:t>28 </a:t>
            </a:r>
            <a:r>
              <a:rPr lang="en-US" sz="3200" dirty="0">
                <a:solidFill>
                  <a:schemeClr val="bg1"/>
                </a:solidFill>
              </a:rPr>
              <a:t>for this is my blood of the covenant, which is poured out for many for the forgiveness of sins.			</a:t>
            </a:r>
            <a:r>
              <a:rPr lang="en-US" sz="3200" i="1" dirty="0">
                <a:solidFill>
                  <a:schemeClr val="bg1"/>
                </a:solidFill>
              </a:rPr>
              <a:t>Matthew 26:26-28</a:t>
            </a:r>
          </a:p>
        </p:txBody>
      </p:sp>
    </p:spTree>
    <p:extLst>
      <p:ext uri="{BB962C8B-B14F-4D97-AF65-F5344CB8AC3E}">
        <p14:creationId xmlns:p14="http://schemas.microsoft.com/office/powerpoint/2010/main" val="3643431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4700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55CF4B-6AD1-4AF8-A582-483D1810CFEB}"/>
              </a:ext>
            </a:extLst>
          </p:cNvPr>
          <p:cNvSpPr/>
          <p:nvPr/>
        </p:nvSpPr>
        <p:spPr>
          <a:xfrm>
            <a:off x="185530" y="212180"/>
            <a:ext cx="8772939" cy="2062103"/>
          </a:xfrm>
          <a:prstGeom prst="rect">
            <a:avLst/>
          </a:prstGeom>
        </p:spPr>
        <p:txBody>
          <a:bodyPr wrap="square">
            <a:spAutoFit/>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“Technology includes all tools, machines, utensils, weapons, instruments, housing, clothing, communicating and transporting devices and the skills by which we produce and use them.”</a:t>
            </a:r>
            <a:endParaRPr lang="en-US" sz="3200" dirty="0">
              <a:solidFill>
                <a:schemeClr val="bg1"/>
              </a:solidFill>
            </a:endParaRPr>
          </a:p>
        </p:txBody>
      </p:sp>
      <p:pic>
        <p:nvPicPr>
          <p:cNvPr id="4" name="Picture 3">
            <a:extLst>
              <a:ext uri="{FF2B5EF4-FFF2-40B4-BE49-F238E27FC236}">
                <a16:creationId xmlns:a16="http://schemas.microsoft.com/office/drawing/2014/main" id="{1AA77DA8-24EC-4198-89AE-185F55A73AB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85999" y="3680046"/>
            <a:ext cx="4572000" cy="2068830"/>
          </a:xfrm>
          <a:prstGeom prst="rect">
            <a:avLst/>
          </a:prstGeom>
        </p:spPr>
      </p:pic>
    </p:spTree>
    <p:extLst>
      <p:ext uri="{BB962C8B-B14F-4D97-AF65-F5344CB8AC3E}">
        <p14:creationId xmlns:p14="http://schemas.microsoft.com/office/powerpoint/2010/main" val="2888138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55CF4B-6AD1-4AF8-A582-483D1810CFEB}"/>
              </a:ext>
            </a:extLst>
          </p:cNvPr>
          <p:cNvSpPr/>
          <p:nvPr/>
        </p:nvSpPr>
        <p:spPr>
          <a:xfrm>
            <a:off x="185530" y="212180"/>
            <a:ext cx="8772939" cy="2062103"/>
          </a:xfrm>
          <a:prstGeom prst="rect">
            <a:avLst/>
          </a:prstGeom>
        </p:spPr>
        <p:txBody>
          <a:bodyPr wrap="square">
            <a:spAutoFit/>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“Technology includes all tools, machines, utensils, weapons, instruments, housing, clothing, communicating and transporting devices and the skills by which we produce and use them.”</a:t>
            </a:r>
            <a:endParaRPr lang="en-US" sz="3200" dirty="0">
              <a:solidFill>
                <a:schemeClr val="bg1"/>
              </a:solidFill>
            </a:endParaRPr>
          </a:p>
        </p:txBody>
      </p:sp>
      <p:pic>
        <p:nvPicPr>
          <p:cNvPr id="5" name="Picture 4">
            <a:extLst>
              <a:ext uri="{FF2B5EF4-FFF2-40B4-BE49-F238E27FC236}">
                <a16:creationId xmlns:a16="http://schemas.microsoft.com/office/drawing/2014/main" id="{FA48B9A1-6844-4DCC-8A75-7791A40F91D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467290" y="3221185"/>
            <a:ext cx="4209420" cy="2946046"/>
          </a:xfrm>
          <a:prstGeom prst="rect">
            <a:avLst/>
          </a:prstGeom>
        </p:spPr>
      </p:pic>
    </p:spTree>
    <p:extLst>
      <p:ext uri="{BB962C8B-B14F-4D97-AF65-F5344CB8AC3E}">
        <p14:creationId xmlns:p14="http://schemas.microsoft.com/office/powerpoint/2010/main" val="1375054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55CF4B-6AD1-4AF8-A582-483D1810CFEB}"/>
              </a:ext>
            </a:extLst>
          </p:cNvPr>
          <p:cNvSpPr/>
          <p:nvPr/>
        </p:nvSpPr>
        <p:spPr>
          <a:xfrm>
            <a:off x="185530" y="212180"/>
            <a:ext cx="8772939" cy="2062103"/>
          </a:xfrm>
          <a:prstGeom prst="rect">
            <a:avLst/>
          </a:prstGeom>
        </p:spPr>
        <p:txBody>
          <a:bodyPr wrap="square">
            <a:spAutoFit/>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“Technology includes all tools, machines, utensils, weapons, instruments, housing, clothing, communicating and transporting devices and the skills by which we produce and use them.”</a:t>
            </a:r>
            <a:endParaRPr lang="en-US" sz="3200" dirty="0">
              <a:solidFill>
                <a:schemeClr val="bg1"/>
              </a:solidFill>
            </a:endParaRPr>
          </a:p>
        </p:txBody>
      </p:sp>
      <p:pic>
        <p:nvPicPr>
          <p:cNvPr id="4" name="Picture 3">
            <a:extLst>
              <a:ext uri="{FF2B5EF4-FFF2-40B4-BE49-F238E27FC236}">
                <a16:creationId xmlns:a16="http://schemas.microsoft.com/office/drawing/2014/main" id="{D7035EA9-B1BC-4979-9F65-EF2F9E005AA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85391" y="2646977"/>
            <a:ext cx="3998843" cy="3998843"/>
          </a:xfrm>
          <a:prstGeom prst="rect">
            <a:avLst/>
          </a:prstGeom>
        </p:spPr>
      </p:pic>
    </p:spTree>
    <p:extLst>
      <p:ext uri="{BB962C8B-B14F-4D97-AF65-F5344CB8AC3E}">
        <p14:creationId xmlns:p14="http://schemas.microsoft.com/office/powerpoint/2010/main" val="2839540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55CF4B-6AD1-4AF8-A582-483D1810CFEB}"/>
              </a:ext>
            </a:extLst>
          </p:cNvPr>
          <p:cNvSpPr/>
          <p:nvPr/>
        </p:nvSpPr>
        <p:spPr>
          <a:xfrm>
            <a:off x="185530" y="212180"/>
            <a:ext cx="8772939" cy="2062103"/>
          </a:xfrm>
          <a:prstGeom prst="rect">
            <a:avLst/>
          </a:prstGeom>
        </p:spPr>
        <p:txBody>
          <a:bodyPr wrap="square">
            <a:spAutoFit/>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“Technology includes all tools, machines, utensils, weapons, instruments, housing, clothing, communicating and transporting devices and the skills by which we produce and use them.”</a:t>
            </a:r>
            <a:endParaRPr lang="en-US" sz="3200" dirty="0">
              <a:solidFill>
                <a:schemeClr val="bg1"/>
              </a:solidFill>
            </a:endParaRPr>
          </a:p>
        </p:txBody>
      </p:sp>
      <p:pic>
        <p:nvPicPr>
          <p:cNvPr id="5" name="Picture 4">
            <a:extLst>
              <a:ext uri="{FF2B5EF4-FFF2-40B4-BE49-F238E27FC236}">
                <a16:creationId xmlns:a16="http://schemas.microsoft.com/office/drawing/2014/main" id="{7A306B3A-3666-4B04-AB85-6BEB55A4B6B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809462" y="2814786"/>
            <a:ext cx="3313042" cy="3306416"/>
          </a:xfrm>
          <a:prstGeom prst="rect">
            <a:avLst/>
          </a:prstGeom>
        </p:spPr>
      </p:pic>
    </p:spTree>
    <p:extLst>
      <p:ext uri="{BB962C8B-B14F-4D97-AF65-F5344CB8AC3E}">
        <p14:creationId xmlns:p14="http://schemas.microsoft.com/office/powerpoint/2010/main" val="141341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55CF4B-6AD1-4AF8-A582-483D1810CFEB}"/>
              </a:ext>
            </a:extLst>
          </p:cNvPr>
          <p:cNvSpPr/>
          <p:nvPr/>
        </p:nvSpPr>
        <p:spPr>
          <a:xfrm>
            <a:off x="185530" y="212180"/>
            <a:ext cx="8772939" cy="2062103"/>
          </a:xfrm>
          <a:prstGeom prst="rect">
            <a:avLst/>
          </a:prstGeom>
        </p:spPr>
        <p:txBody>
          <a:bodyPr wrap="square">
            <a:spAutoFit/>
          </a:bodyPr>
          <a:lstStyle/>
          <a:p>
            <a:r>
              <a:rPr lang="en-US" sz="3200" dirty="0">
                <a:solidFill>
                  <a:schemeClr val="bg1"/>
                </a:solidFill>
                <a:latin typeface="Calibri" panose="020F0502020204030204" pitchFamily="34" charset="0"/>
                <a:ea typeface="Calibri" panose="020F0502020204030204" pitchFamily="34" charset="0"/>
                <a:cs typeface="Times New Roman" panose="02020603050405020304" pitchFamily="18" charset="0"/>
              </a:rPr>
              <a:t>“Technology includes all tools, machines, utensils, weapons, instruments, housing, clothing, communicating and transporting devices and the skills by which we produce and use them.”</a:t>
            </a:r>
            <a:endParaRPr lang="en-US" sz="3200" dirty="0">
              <a:solidFill>
                <a:schemeClr val="bg1"/>
              </a:solidFill>
            </a:endParaRPr>
          </a:p>
        </p:txBody>
      </p:sp>
      <p:pic>
        <p:nvPicPr>
          <p:cNvPr id="4" name="Picture 3">
            <a:extLst>
              <a:ext uri="{FF2B5EF4-FFF2-40B4-BE49-F238E27FC236}">
                <a16:creationId xmlns:a16="http://schemas.microsoft.com/office/drawing/2014/main" id="{FF08DDB8-D508-4F0A-91AF-22DF9ED0D85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239618" y="2434942"/>
            <a:ext cx="4210878" cy="4210878"/>
          </a:xfrm>
          <a:prstGeom prst="rect">
            <a:avLst/>
          </a:prstGeom>
        </p:spPr>
      </p:pic>
    </p:spTree>
    <p:extLst>
      <p:ext uri="{BB962C8B-B14F-4D97-AF65-F5344CB8AC3E}">
        <p14:creationId xmlns:p14="http://schemas.microsoft.com/office/powerpoint/2010/main" val="1745306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1133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0D4E99-D3A9-4405-9FC8-1E198FC9610B}"/>
              </a:ext>
            </a:extLst>
          </p:cNvPr>
          <p:cNvSpPr txBox="1"/>
          <p:nvPr/>
        </p:nvSpPr>
        <p:spPr>
          <a:xfrm>
            <a:off x="0" y="0"/>
            <a:ext cx="9144000" cy="707886"/>
          </a:xfrm>
          <a:prstGeom prst="rect">
            <a:avLst/>
          </a:prstGeom>
          <a:noFill/>
        </p:spPr>
        <p:txBody>
          <a:bodyPr wrap="square" rtlCol="0">
            <a:spAutoFit/>
          </a:bodyPr>
          <a:lstStyle/>
          <a:p>
            <a:r>
              <a:rPr lang="en-US" sz="4000" b="1" u="sng" dirty="0">
                <a:solidFill>
                  <a:schemeClr val="bg1"/>
                </a:solidFill>
              </a:rPr>
              <a:t>3 Principles of Technology from Genesis</a:t>
            </a:r>
          </a:p>
        </p:txBody>
      </p:sp>
      <p:sp>
        <p:nvSpPr>
          <p:cNvPr id="3" name="TextBox 2">
            <a:extLst>
              <a:ext uri="{FF2B5EF4-FFF2-40B4-BE49-F238E27FC236}">
                <a16:creationId xmlns:a16="http://schemas.microsoft.com/office/drawing/2014/main" id="{26ACB0FE-7E35-4AE5-861A-5CF9DF06C3E1}"/>
              </a:ext>
            </a:extLst>
          </p:cNvPr>
          <p:cNvSpPr txBox="1"/>
          <p:nvPr/>
        </p:nvSpPr>
        <p:spPr>
          <a:xfrm>
            <a:off x="212034" y="707886"/>
            <a:ext cx="7924800" cy="646331"/>
          </a:xfrm>
          <a:prstGeom prst="rect">
            <a:avLst/>
          </a:prstGeom>
          <a:noFill/>
        </p:spPr>
        <p:txBody>
          <a:bodyPr wrap="square" rtlCol="0">
            <a:spAutoFit/>
          </a:bodyPr>
          <a:lstStyle/>
          <a:p>
            <a:r>
              <a:rPr lang="en-US" sz="3600" dirty="0">
                <a:solidFill>
                  <a:srgbClr val="FFFF00"/>
                </a:solidFill>
              </a:rPr>
              <a:t>1. We are created to create.</a:t>
            </a:r>
            <a:r>
              <a:rPr lang="en-US" dirty="0"/>
              <a:t>.</a:t>
            </a:r>
          </a:p>
        </p:txBody>
      </p:sp>
      <p:sp>
        <p:nvSpPr>
          <p:cNvPr id="4" name="Rectangle 3">
            <a:extLst>
              <a:ext uri="{FF2B5EF4-FFF2-40B4-BE49-F238E27FC236}">
                <a16:creationId xmlns:a16="http://schemas.microsoft.com/office/drawing/2014/main" id="{A15F2550-BD14-4166-A7C8-60B216427A8B}"/>
              </a:ext>
            </a:extLst>
          </p:cNvPr>
          <p:cNvSpPr/>
          <p:nvPr/>
        </p:nvSpPr>
        <p:spPr>
          <a:xfrm>
            <a:off x="0" y="1354217"/>
            <a:ext cx="9144000" cy="4852610"/>
          </a:xfrm>
          <a:prstGeom prst="rect">
            <a:avLst/>
          </a:prstGeom>
        </p:spPr>
        <p:txBody>
          <a:bodyPr wrap="square">
            <a:spAutoFit/>
          </a:bodyPr>
          <a:lstStyle/>
          <a:p>
            <a:r>
              <a:rPr lang="en-US" sz="3200" b="1" baseline="30000" dirty="0">
                <a:solidFill>
                  <a:schemeClr val="bg1"/>
                </a:solidFill>
                <a:latin typeface="&amp;quot"/>
              </a:rPr>
              <a:t>26 </a:t>
            </a:r>
            <a:r>
              <a:rPr lang="en-US" sz="3200" dirty="0">
                <a:solidFill>
                  <a:schemeClr val="bg1"/>
                </a:solidFill>
                <a:latin typeface="&amp;quot"/>
              </a:rPr>
              <a:t>Then God said, “Let us make man</a:t>
            </a:r>
            <a:r>
              <a:rPr lang="en-US" sz="3200" baseline="30000" dirty="0">
                <a:solidFill>
                  <a:schemeClr val="bg1"/>
                </a:solidFill>
                <a:latin typeface="&amp;quot"/>
              </a:rPr>
              <a:t> </a:t>
            </a:r>
            <a:r>
              <a:rPr lang="en-US" sz="3200" dirty="0">
                <a:solidFill>
                  <a:schemeClr val="bg1"/>
                </a:solidFill>
                <a:latin typeface="&amp;quot"/>
              </a:rPr>
              <a:t>in our image, after our likeness. And let them have dominion over the fish of the sea and over the birds of the heavens and over the livestock and over all the earth and over every creeping thing that creeps on the earth.”</a:t>
            </a:r>
          </a:p>
          <a:p>
            <a:endParaRPr lang="en-US" sz="3200" b="1" baseline="30000" dirty="0">
              <a:solidFill>
                <a:schemeClr val="bg1"/>
              </a:solidFill>
              <a:latin typeface="&amp;quot"/>
            </a:endParaRPr>
          </a:p>
          <a:p>
            <a:r>
              <a:rPr lang="en-US" sz="3200" b="1" baseline="30000" dirty="0">
                <a:solidFill>
                  <a:schemeClr val="bg1"/>
                </a:solidFill>
                <a:latin typeface="&amp;quot"/>
              </a:rPr>
              <a:t>27 </a:t>
            </a:r>
            <a:r>
              <a:rPr lang="en-US" sz="3200" dirty="0">
                <a:solidFill>
                  <a:schemeClr val="bg1"/>
                </a:solidFill>
                <a:latin typeface="&amp;quot"/>
              </a:rPr>
              <a:t>So God created man in his own image,</a:t>
            </a:r>
            <a:br>
              <a:rPr lang="en-US" sz="3200" dirty="0">
                <a:solidFill>
                  <a:schemeClr val="bg1"/>
                </a:solidFill>
                <a:latin typeface="&amp;quot"/>
              </a:rPr>
            </a:br>
            <a:r>
              <a:rPr lang="en-US" sz="3200" dirty="0">
                <a:solidFill>
                  <a:schemeClr val="bg1"/>
                </a:solidFill>
                <a:latin typeface="Courier New" panose="02070309020205020404" pitchFamily="49" charset="0"/>
              </a:rPr>
              <a:t>    </a:t>
            </a:r>
            <a:r>
              <a:rPr lang="en-US" sz="3200" dirty="0">
                <a:solidFill>
                  <a:schemeClr val="bg1"/>
                </a:solidFill>
                <a:latin typeface="&amp;quot"/>
              </a:rPr>
              <a:t>in the image of God he created him;</a:t>
            </a:r>
            <a:br>
              <a:rPr lang="en-US" sz="3200" dirty="0">
                <a:solidFill>
                  <a:schemeClr val="bg1"/>
                </a:solidFill>
                <a:latin typeface="&amp;quot"/>
              </a:rPr>
            </a:br>
            <a:r>
              <a:rPr lang="en-US" sz="3200" dirty="0">
                <a:solidFill>
                  <a:schemeClr val="bg1"/>
                </a:solidFill>
                <a:latin typeface="Courier New" panose="02070309020205020404" pitchFamily="49" charset="0"/>
              </a:rPr>
              <a:t>    </a:t>
            </a:r>
            <a:r>
              <a:rPr lang="en-US" sz="3200" dirty="0">
                <a:solidFill>
                  <a:schemeClr val="bg1"/>
                </a:solidFill>
                <a:latin typeface="&amp;quot"/>
              </a:rPr>
              <a:t>male and female he created them.</a:t>
            </a:r>
          </a:p>
          <a:p>
            <a:pPr algn="r"/>
            <a:r>
              <a:rPr lang="en-US" sz="3200" b="0" i="1" u="none" strike="noStrike" dirty="0">
                <a:solidFill>
                  <a:schemeClr val="bg1"/>
                </a:solidFill>
                <a:effectLst/>
                <a:latin typeface="&amp;quot"/>
              </a:rPr>
              <a:t>Genesis 1:26-27</a:t>
            </a:r>
          </a:p>
        </p:txBody>
      </p:sp>
    </p:spTree>
    <p:extLst>
      <p:ext uri="{BB962C8B-B14F-4D97-AF65-F5344CB8AC3E}">
        <p14:creationId xmlns:p14="http://schemas.microsoft.com/office/powerpoint/2010/main" val="35370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726</Words>
  <Application>Microsoft Office PowerPoint</Application>
  <PresentationFormat>On-screen Show (4:3)</PresentationFormat>
  <Paragraphs>66</Paragraphs>
  <Slides>29</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29</vt:i4>
      </vt:variant>
    </vt:vector>
  </HeadingPairs>
  <TitlesOfParts>
    <vt:vector size="39" baseType="lpstr">
      <vt:lpstr>&amp;quot</vt:lpstr>
      <vt:lpstr>Arial</vt:lpstr>
      <vt:lpstr>Calibri</vt:lpstr>
      <vt:lpstr>Calibri Light</vt:lpstr>
      <vt:lpstr>Courier New</vt:lpstr>
      <vt:lpstr>Eras Bold ITC</vt:lpstr>
      <vt:lpstr>Eras Light ITC</vt:lpstr>
      <vt:lpstr>Gabriola</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Nash</dc:creator>
  <cp:lastModifiedBy>Eastview Church</cp:lastModifiedBy>
  <cp:revision>4</cp:revision>
  <dcterms:created xsi:type="dcterms:W3CDTF">2019-03-27T18:43:04Z</dcterms:created>
  <dcterms:modified xsi:type="dcterms:W3CDTF">2019-03-29T16:17:42Z</dcterms:modified>
</cp:coreProperties>
</file>