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57" r:id="rId4"/>
    <p:sldId id="258" r:id="rId5"/>
    <p:sldId id="259" r:id="rId6"/>
    <p:sldId id="289" r:id="rId7"/>
    <p:sldId id="283" r:id="rId8"/>
    <p:sldId id="284" r:id="rId9"/>
    <p:sldId id="285" r:id="rId10"/>
    <p:sldId id="287" r:id="rId11"/>
    <p:sldId id="286" r:id="rId12"/>
    <p:sldId id="288" r:id="rId13"/>
    <p:sldId id="290" r:id="rId14"/>
    <p:sldId id="291" r:id="rId15"/>
    <p:sldId id="292" r:id="rId16"/>
    <p:sldId id="294" r:id="rId17"/>
    <p:sldId id="310" r:id="rId18"/>
    <p:sldId id="296" r:id="rId19"/>
    <p:sldId id="295" r:id="rId20"/>
    <p:sldId id="297" r:id="rId21"/>
    <p:sldId id="298" r:id="rId22"/>
    <p:sldId id="299" r:id="rId23"/>
    <p:sldId id="300" r:id="rId24"/>
    <p:sldId id="301" r:id="rId25"/>
    <p:sldId id="302" r:id="rId26"/>
    <p:sldId id="303" r:id="rId27"/>
    <p:sldId id="304" r:id="rId28"/>
    <p:sldId id="305" r:id="rId29"/>
    <p:sldId id="306" r:id="rId30"/>
    <p:sldId id="308" r:id="rId31"/>
    <p:sldId id="309"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00"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6884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9011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193098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174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1D93B5-80B5-40F6-8A79-B4B6398E12F3}" type="datetimeFigureOut">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5306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D93B5-80B5-40F6-8A79-B4B6398E12F3}"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988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D93B5-80B5-40F6-8A79-B4B6398E12F3}" type="datetimeFigureOut">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4096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D93B5-80B5-40F6-8A79-B4B6398E12F3}" type="datetimeFigureOut">
              <a:rPr lang="en-US" smtClean="0"/>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78454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D93B5-80B5-40F6-8A79-B4B6398E12F3}" type="datetimeFigureOut">
              <a:rPr lang="en-US" smtClean="0"/>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411072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5810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93315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93B5-80B5-40F6-8A79-B4B6398E12F3}" type="datetimeFigureOut">
              <a:rPr lang="en-US" smtClean="0"/>
              <a:t>3/22/2019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BC4B-3C7B-4315-8107-FEC9B27E4B63}" type="slidenum">
              <a:rPr lang="en-US" smtClean="0"/>
              <a:t>‹#›</a:t>
            </a:fld>
            <a:endParaRPr lang="en-US"/>
          </a:p>
        </p:txBody>
      </p:sp>
    </p:spTree>
    <p:extLst>
      <p:ext uri="{BB962C8B-B14F-4D97-AF65-F5344CB8AC3E}">
        <p14:creationId xmlns:p14="http://schemas.microsoft.com/office/powerpoint/2010/main" val="4016172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4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03367E-9197-4B6E-B267-3A81A5856028}"/>
              </a:ext>
            </a:extLst>
          </p:cNvPr>
          <p:cNvSpPr txBox="1"/>
          <p:nvPr/>
        </p:nvSpPr>
        <p:spPr>
          <a:xfrm>
            <a:off x="0" y="2491409"/>
            <a:ext cx="9144000" cy="1015663"/>
          </a:xfrm>
          <a:prstGeom prst="rect">
            <a:avLst/>
          </a:prstGeom>
          <a:noFill/>
        </p:spPr>
        <p:txBody>
          <a:bodyPr wrap="square" rtlCol="0">
            <a:spAutoFit/>
          </a:bodyPr>
          <a:lstStyle/>
          <a:p>
            <a:pPr algn="ctr"/>
            <a:r>
              <a:rPr lang="en-US" sz="6000" i="1" dirty="0"/>
              <a:t>Lex talionis</a:t>
            </a:r>
          </a:p>
        </p:txBody>
      </p:sp>
    </p:spTree>
    <p:extLst>
      <p:ext uri="{BB962C8B-B14F-4D97-AF65-F5344CB8AC3E}">
        <p14:creationId xmlns:p14="http://schemas.microsoft.com/office/powerpoint/2010/main" val="2740260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84CECA-56BD-45A8-81A1-E0A3AA642D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096" y="2547731"/>
            <a:ext cx="4273826" cy="4273826"/>
          </a:xfrm>
          <a:prstGeom prst="rect">
            <a:avLst/>
          </a:prstGeom>
        </p:spPr>
      </p:pic>
      <p:pic>
        <p:nvPicPr>
          <p:cNvPr id="5" name="Picture 4">
            <a:extLst>
              <a:ext uri="{FF2B5EF4-FFF2-40B4-BE49-F238E27FC236}">
                <a16:creationId xmlns:a16="http://schemas.microsoft.com/office/drawing/2014/main" id="{9FECC54C-6698-4344-9C3E-EA92D1557D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3130" y="0"/>
            <a:ext cx="4982817" cy="3155784"/>
          </a:xfrm>
          <a:prstGeom prst="rect">
            <a:avLst/>
          </a:prstGeom>
        </p:spPr>
      </p:pic>
    </p:spTree>
    <p:extLst>
      <p:ext uri="{BB962C8B-B14F-4D97-AF65-F5344CB8AC3E}">
        <p14:creationId xmlns:p14="http://schemas.microsoft.com/office/powerpoint/2010/main" val="3470354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7802273-E7F8-4554-A63D-DFAB8A60EE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6366" y="1676533"/>
            <a:ext cx="6817720" cy="5181467"/>
          </a:xfrm>
          <a:prstGeom prst="rect">
            <a:avLst/>
          </a:prstGeom>
        </p:spPr>
      </p:pic>
    </p:spTree>
    <p:extLst>
      <p:ext uri="{BB962C8B-B14F-4D97-AF65-F5344CB8AC3E}">
        <p14:creationId xmlns:p14="http://schemas.microsoft.com/office/powerpoint/2010/main" val="68929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1569660"/>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dirty="0">
                <a:solidFill>
                  <a:srgbClr val="000000"/>
                </a:solidFill>
                <a:latin typeface="Helvetica Neue"/>
              </a:rPr>
              <a:t>Do not resist the one who is evil. …																			</a:t>
            </a:r>
            <a:r>
              <a:rPr lang="en-US" sz="3200" i="1" dirty="0">
                <a:solidFill>
                  <a:srgbClr val="000000"/>
                </a:solidFill>
                <a:latin typeface="Helvetica Neue"/>
              </a:rPr>
              <a:t>Matthew 5:39</a:t>
            </a:r>
            <a:endParaRPr lang="en-US" sz="3200" i="1" dirty="0">
              <a:latin typeface="Helvetica Neue"/>
            </a:endParaRPr>
          </a:p>
        </p:txBody>
      </p:sp>
    </p:spTree>
    <p:extLst>
      <p:ext uri="{BB962C8B-B14F-4D97-AF65-F5344CB8AC3E}">
        <p14:creationId xmlns:p14="http://schemas.microsoft.com/office/powerpoint/2010/main" val="835802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1569660"/>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resist the one who is evil</a:t>
            </a:r>
            <a:r>
              <a:rPr lang="en-US" sz="3200" dirty="0">
                <a:solidFill>
                  <a:srgbClr val="000000"/>
                </a:solidFill>
                <a:latin typeface="Helvetica Neue"/>
              </a:rPr>
              <a:t>. …																			</a:t>
            </a:r>
            <a:r>
              <a:rPr lang="en-US" sz="3200" i="1" dirty="0">
                <a:solidFill>
                  <a:srgbClr val="000000"/>
                </a:solidFill>
                <a:latin typeface="Helvetica Neue"/>
              </a:rPr>
              <a:t>Matthew 5:39</a:t>
            </a:r>
            <a:endParaRPr lang="en-US" sz="3200" i="1" dirty="0">
              <a:latin typeface="Helvetica Neue"/>
            </a:endParaRPr>
          </a:p>
        </p:txBody>
      </p:sp>
      <p:sp>
        <p:nvSpPr>
          <p:cNvPr id="4" name="Rectangle 3">
            <a:extLst>
              <a:ext uri="{FF2B5EF4-FFF2-40B4-BE49-F238E27FC236}">
                <a16:creationId xmlns:a16="http://schemas.microsoft.com/office/drawing/2014/main" id="{A162A296-6279-44C7-AD49-C1F12F505305}"/>
              </a:ext>
            </a:extLst>
          </p:cNvPr>
          <p:cNvSpPr/>
          <p:nvPr/>
        </p:nvSpPr>
        <p:spPr>
          <a:xfrm>
            <a:off x="543339" y="2554545"/>
            <a:ext cx="7818782"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latin typeface="Roboto"/>
              </a:rPr>
              <a:t>Submit yourselves therefore to God. Resist the devil, and he will flee from you. </a:t>
            </a:r>
            <a:r>
              <a:rPr lang="en-US" sz="3200" i="1" dirty="0">
                <a:latin typeface="Roboto"/>
              </a:rPr>
              <a:t>James 4:7</a:t>
            </a:r>
            <a:endParaRPr lang="en-US" sz="3200" i="1" dirty="0"/>
          </a:p>
        </p:txBody>
      </p:sp>
    </p:spTree>
    <p:extLst>
      <p:ext uri="{BB962C8B-B14F-4D97-AF65-F5344CB8AC3E}">
        <p14:creationId xmlns:p14="http://schemas.microsoft.com/office/powerpoint/2010/main" val="4267023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1569660"/>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a:t>
            </a:r>
            <a:r>
              <a:rPr lang="en-US" sz="3200" b="1" u="sng" dirty="0">
                <a:solidFill>
                  <a:srgbClr val="0070C0"/>
                </a:solidFill>
                <a:latin typeface="Helvetica Neue"/>
              </a:rPr>
              <a:t>resist</a:t>
            </a:r>
            <a:r>
              <a:rPr lang="en-US" sz="3200" u="sng" dirty="0">
                <a:solidFill>
                  <a:srgbClr val="000000"/>
                </a:solidFill>
                <a:latin typeface="Helvetica Neue"/>
              </a:rPr>
              <a:t> the one who is evil</a:t>
            </a:r>
            <a:r>
              <a:rPr lang="en-US" sz="3200" dirty="0">
                <a:solidFill>
                  <a:srgbClr val="000000"/>
                </a:solidFill>
                <a:latin typeface="Helvetica Neue"/>
              </a:rPr>
              <a:t>. …																		</a:t>
            </a:r>
            <a:r>
              <a:rPr lang="en-US" sz="3200" i="1" dirty="0">
                <a:solidFill>
                  <a:srgbClr val="000000"/>
                </a:solidFill>
                <a:latin typeface="Helvetica Neue"/>
              </a:rPr>
              <a:t>Matthew 5:39</a:t>
            </a:r>
            <a:endParaRPr lang="en-US" sz="3200" i="1" dirty="0">
              <a:latin typeface="Helvetica Neue"/>
            </a:endParaRPr>
          </a:p>
        </p:txBody>
      </p:sp>
      <p:sp>
        <p:nvSpPr>
          <p:cNvPr id="3" name="Rectangle 2">
            <a:extLst>
              <a:ext uri="{FF2B5EF4-FFF2-40B4-BE49-F238E27FC236}">
                <a16:creationId xmlns:a16="http://schemas.microsoft.com/office/drawing/2014/main" id="{C79EBCCB-76FC-49B1-81CA-1ADCFA58BE14}"/>
              </a:ext>
            </a:extLst>
          </p:cNvPr>
          <p:cNvSpPr/>
          <p:nvPr/>
        </p:nvSpPr>
        <p:spPr>
          <a:xfrm>
            <a:off x="0" y="1962075"/>
            <a:ext cx="9144000" cy="2062103"/>
          </a:xfrm>
          <a:prstGeom prst="rect">
            <a:avLst/>
          </a:prstGeom>
        </p:spPr>
        <p:txBody>
          <a:bodyPr wrap="square">
            <a:spAutoFit/>
          </a:bodyPr>
          <a:lstStyle/>
          <a:p>
            <a:r>
              <a:rPr lang="en-US" sz="3200" i="1" dirty="0" err="1">
                <a:solidFill>
                  <a:srgbClr val="001320"/>
                </a:solidFill>
                <a:latin typeface="Roboto"/>
              </a:rPr>
              <a:t>anthístēmi</a:t>
            </a:r>
            <a:r>
              <a:rPr lang="en-US" sz="3200" dirty="0">
                <a:solidFill>
                  <a:srgbClr val="001320"/>
                </a:solidFill>
                <a:latin typeface="Roboto"/>
              </a:rPr>
              <a:t> ("oppose </a:t>
            </a:r>
            <a:r>
              <a:rPr lang="en-US" sz="3200" i="1" dirty="0">
                <a:solidFill>
                  <a:srgbClr val="001320"/>
                </a:solidFill>
                <a:latin typeface="Roboto"/>
              </a:rPr>
              <a:t>fully</a:t>
            </a:r>
            <a:r>
              <a:rPr lang="en-US" sz="3200" dirty="0">
                <a:solidFill>
                  <a:srgbClr val="001320"/>
                </a:solidFill>
                <a:latin typeface="Roboto"/>
              </a:rPr>
              <a:t>") means to </a:t>
            </a:r>
            <a:r>
              <a:rPr lang="en-US" sz="3200" i="1" dirty="0">
                <a:solidFill>
                  <a:srgbClr val="001320"/>
                </a:solidFill>
                <a:latin typeface="Roboto"/>
              </a:rPr>
              <a:t>forcefully declare one's personal conviction</a:t>
            </a:r>
            <a:r>
              <a:rPr lang="en-US" sz="3200" dirty="0">
                <a:solidFill>
                  <a:srgbClr val="001320"/>
                </a:solidFill>
                <a:latin typeface="Roboto"/>
              </a:rPr>
              <a:t> (where they unswervingly stand); to </a:t>
            </a:r>
            <a:r>
              <a:rPr lang="en-US" sz="3200" i="1" dirty="0">
                <a:solidFill>
                  <a:srgbClr val="001320"/>
                </a:solidFill>
                <a:latin typeface="Roboto"/>
              </a:rPr>
              <a:t>keep one's possession</a:t>
            </a:r>
            <a:r>
              <a:rPr lang="en-US" sz="3200" dirty="0">
                <a:solidFill>
                  <a:srgbClr val="001320"/>
                </a:solidFill>
                <a:latin typeface="Roboto"/>
              </a:rPr>
              <a:t>; </a:t>
            </a:r>
            <a:r>
              <a:rPr lang="en-US" sz="3200" i="1" dirty="0">
                <a:solidFill>
                  <a:srgbClr val="001320"/>
                </a:solidFill>
                <a:latin typeface="Roboto"/>
              </a:rPr>
              <a:t>ardently</a:t>
            </a:r>
            <a:r>
              <a:rPr lang="en-US" sz="3200" dirty="0">
                <a:solidFill>
                  <a:srgbClr val="001320"/>
                </a:solidFill>
                <a:latin typeface="Roboto"/>
              </a:rPr>
              <a:t> withstand, without giving up (letting go).</a:t>
            </a:r>
            <a:endParaRPr lang="en-US" sz="3200" dirty="0"/>
          </a:p>
        </p:txBody>
      </p:sp>
      <p:sp>
        <p:nvSpPr>
          <p:cNvPr id="5" name="Rectangle 4">
            <a:extLst>
              <a:ext uri="{FF2B5EF4-FFF2-40B4-BE49-F238E27FC236}">
                <a16:creationId xmlns:a16="http://schemas.microsoft.com/office/drawing/2014/main" id="{047C9392-462F-4EDD-B47A-9980866BA3CA}"/>
              </a:ext>
            </a:extLst>
          </p:cNvPr>
          <p:cNvSpPr/>
          <p:nvPr/>
        </p:nvSpPr>
        <p:spPr>
          <a:xfrm>
            <a:off x="1" y="4416593"/>
            <a:ext cx="9143999" cy="1569660"/>
          </a:xfrm>
          <a:prstGeom prst="rect">
            <a:avLst/>
          </a:prstGeom>
        </p:spPr>
        <p:txBody>
          <a:bodyPr wrap="square">
            <a:spAutoFit/>
          </a:bodyPr>
          <a:lstStyle/>
          <a:p>
            <a:r>
              <a:rPr lang="en-US" sz="3200" i="1" dirty="0" err="1">
                <a:solidFill>
                  <a:srgbClr val="001320"/>
                </a:solidFill>
                <a:latin typeface="Roboto"/>
              </a:rPr>
              <a:t>anthístēmi</a:t>
            </a:r>
            <a:r>
              <a:rPr lang="en-US" sz="3200" dirty="0">
                <a:solidFill>
                  <a:srgbClr val="001320"/>
                </a:solidFill>
                <a:latin typeface="Roboto"/>
              </a:rPr>
              <a:t> was a </a:t>
            </a:r>
            <a:r>
              <a:rPr lang="en-US" sz="3200" i="1" dirty="0">
                <a:solidFill>
                  <a:srgbClr val="001320"/>
                </a:solidFill>
                <a:latin typeface="Roboto"/>
              </a:rPr>
              <a:t>military</a:t>
            </a:r>
            <a:r>
              <a:rPr lang="en-US" sz="3200" dirty="0">
                <a:solidFill>
                  <a:srgbClr val="001320"/>
                </a:solidFill>
                <a:latin typeface="Roboto"/>
              </a:rPr>
              <a:t> term in classical Greek (used by Thucydides, etc.) meaning "to strongly resist an opponent" ("take a </a:t>
            </a:r>
            <a:r>
              <a:rPr lang="en-US" sz="3200" i="1" dirty="0">
                <a:solidFill>
                  <a:srgbClr val="001320"/>
                </a:solidFill>
                <a:latin typeface="Roboto"/>
              </a:rPr>
              <a:t>firm stand against</a:t>
            </a:r>
            <a:r>
              <a:rPr lang="en-US" sz="3200" dirty="0">
                <a:solidFill>
                  <a:srgbClr val="001320"/>
                </a:solidFill>
                <a:latin typeface="Roboto"/>
              </a:rPr>
              <a:t>").</a:t>
            </a:r>
            <a:endParaRPr lang="en-US" sz="3200" dirty="0"/>
          </a:p>
        </p:txBody>
      </p:sp>
    </p:spTree>
    <p:extLst>
      <p:ext uri="{BB962C8B-B14F-4D97-AF65-F5344CB8AC3E}">
        <p14:creationId xmlns:p14="http://schemas.microsoft.com/office/powerpoint/2010/main" val="3657892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2554545"/>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resist the one who is evil</a:t>
            </a:r>
            <a:r>
              <a:rPr lang="en-US" sz="3200" dirty="0">
                <a:solidFill>
                  <a:srgbClr val="000000"/>
                </a:solidFill>
                <a:latin typeface="Helvetica Neue"/>
              </a:rPr>
              <a:t>. </a:t>
            </a:r>
          </a:p>
          <a:p>
            <a:r>
              <a:rPr lang="en-US" sz="3200" dirty="0">
                <a:solidFill>
                  <a:srgbClr val="000000"/>
                </a:solidFill>
                <a:latin typeface="Helvetica Neue"/>
              </a:rPr>
              <a:t>	</a:t>
            </a:r>
            <a:r>
              <a:rPr lang="en-US" sz="3200" b="1" dirty="0">
                <a:solidFill>
                  <a:srgbClr val="0070C0"/>
                </a:solidFill>
                <a:latin typeface="Times New Roman" panose="02020603050405020304" pitchFamily="18" charset="0"/>
                <a:cs typeface="Times New Roman" panose="02020603050405020304" pitchFamily="18" charset="0"/>
              </a:rPr>
              <a:t>1. </a:t>
            </a:r>
            <a:r>
              <a:rPr lang="en-US" sz="3200" dirty="0">
                <a:solidFill>
                  <a:srgbClr val="000000"/>
                </a:solidFill>
                <a:latin typeface="Helvetica Neue"/>
              </a:rPr>
              <a:t>But if anyone slaps you on the right cheek, 			turn to him the other also.</a:t>
            </a:r>
            <a:endParaRPr lang="en-US" sz="3200" dirty="0">
              <a:latin typeface="Helvetica Neue"/>
            </a:endParaRPr>
          </a:p>
          <a:p>
            <a:r>
              <a:rPr lang="en-US" sz="3200" dirty="0">
                <a:solidFill>
                  <a:srgbClr val="000000"/>
                </a:solidFill>
                <a:latin typeface="Helvetica Neue"/>
              </a:rPr>
              <a:t>												</a:t>
            </a:r>
            <a:r>
              <a:rPr lang="en-US" sz="3200" i="1" dirty="0">
                <a:solidFill>
                  <a:srgbClr val="000000"/>
                </a:solidFill>
                <a:latin typeface="Helvetica Neue"/>
              </a:rPr>
              <a:t>Matthew 5:39</a:t>
            </a:r>
            <a:endParaRPr lang="en-US" sz="3200" i="1" dirty="0">
              <a:latin typeface="Helvetica Neue"/>
            </a:endParaRPr>
          </a:p>
        </p:txBody>
      </p:sp>
    </p:spTree>
    <p:extLst>
      <p:ext uri="{BB962C8B-B14F-4D97-AF65-F5344CB8AC3E}">
        <p14:creationId xmlns:p14="http://schemas.microsoft.com/office/powerpoint/2010/main" val="130047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2554545"/>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resist the one who is evil</a:t>
            </a:r>
            <a:r>
              <a:rPr lang="en-US" sz="3200" dirty="0">
                <a:solidFill>
                  <a:srgbClr val="000000"/>
                </a:solidFill>
                <a:latin typeface="Helvetica Neue"/>
              </a:rPr>
              <a:t>. </a:t>
            </a:r>
          </a:p>
          <a:p>
            <a:r>
              <a:rPr lang="en-US" sz="3200" dirty="0">
                <a:solidFill>
                  <a:srgbClr val="000000"/>
                </a:solidFill>
                <a:latin typeface="Helvetica Neue"/>
              </a:rPr>
              <a:t>	</a:t>
            </a:r>
            <a:r>
              <a:rPr lang="en-US" sz="3200" b="1" dirty="0">
                <a:solidFill>
                  <a:srgbClr val="0070C0"/>
                </a:solidFill>
                <a:latin typeface="Times New Roman" panose="02020603050405020304" pitchFamily="18" charset="0"/>
                <a:cs typeface="Times New Roman" panose="02020603050405020304" pitchFamily="18" charset="0"/>
              </a:rPr>
              <a:t>1. </a:t>
            </a:r>
            <a:r>
              <a:rPr lang="en-US" sz="3200" dirty="0">
                <a:solidFill>
                  <a:srgbClr val="000000"/>
                </a:solidFill>
                <a:latin typeface="Helvetica Neue"/>
              </a:rPr>
              <a:t>But if anyone slaps you on </a:t>
            </a:r>
            <a:r>
              <a:rPr lang="en-US" sz="3200" u="sng" dirty="0">
                <a:solidFill>
                  <a:srgbClr val="000000"/>
                </a:solidFill>
                <a:latin typeface="Helvetica Neue"/>
              </a:rPr>
              <a:t>the right cheek</a:t>
            </a:r>
            <a:r>
              <a:rPr lang="en-US" sz="3200" dirty="0">
                <a:solidFill>
                  <a:srgbClr val="000000"/>
                </a:solidFill>
                <a:latin typeface="Helvetica Neue"/>
              </a:rPr>
              <a:t>, 			turn to him the other also.</a:t>
            </a:r>
            <a:endParaRPr lang="en-US" sz="3200" dirty="0">
              <a:latin typeface="Helvetica Neue"/>
            </a:endParaRPr>
          </a:p>
          <a:p>
            <a:r>
              <a:rPr lang="en-US" sz="3200" dirty="0">
                <a:solidFill>
                  <a:srgbClr val="000000"/>
                </a:solidFill>
                <a:latin typeface="Helvetica Neue"/>
              </a:rPr>
              <a:t>												</a:t>
            </a:r>
            <a:r>
              <a:rPr lang="en-US" sz="3200" i="1" dirty="0">
                <a:solidFill>
                  <a:srgbClr val="000000"/>
                </a:solidFill>
                <a:latin typeface="Helvetica Neue"/>
              </a:rPr>
              <a:t>Matthew 5:39</a:t>
            </a:r>
            <a:endParaRPr lang="en-US" sz="3200" i="1" dirty="0">
              <a:latin typeface="Helvetica Neue"/>
            </a:endParaRPr>
          </a:p>
        </p:txBody>
      </p:sp>
    </p:spTree>
    <p:extLst>
      <p:ext uri="{BB962C8B-B14F-4D97-AF65-F5344CB8AC3E}">
        <p14:creationId xmlns:p14="http://schemas.microsoft.com/office/powerpoint/2010/main" val="3153163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2554545"/>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resist the one who is evil</a:t>
            </a:r>
            <a:r>
              <a:rPr lang="en-US" sz="3200" dirty="0">
                <a:solidFill>
                  <a:srgbClr val="000000"/>
                </a:solidFill>
                <a:latin typeface="Helvetica Neue"/>
              </a:rPr>
              <a:t>. </a:t>
            </a:r>
          </a:p>
          <a:p>
            <a:r>
              <a:rPr lang="en-US" sz="3200" dirty="0">
                <a:solidFill>
                  <a:srgbClr val="000000"/>
                </a:solidFill>
                <a:latin typeface="Helvetica Neue"/>
              </a:rPr>
              <a:t>	</a:t>
            </a:r>
            <a:r>
              <a:rPr lang="en-US" sz="3200" b="1" dirty="0">
                <a:solidFill>
                  <a:srgbClr val="0070C0"/>
                </a:solidFill>
                <a:latin typeface="Times New Roman" panose="02020603050405020304" pitchFamily="18" charset="0"/>
                <a:cs typeface="Times New Roman" panose="02020603050405020304" pitchFamily="18" charset="0"/>
              </a:rPr>
              <a:t>1. </a:t>
            </a:r>
            <a:r>
              <a:rPr lang="en-US" sz="3200" dirty="0">
                <a:solidFill>
                  <a:srgbClr val="000000"/>
                </a:solidFill>
                <a:latin typeface="Helvetica Neue"/>
              </a:rPr>
              <a:t>But if anyone slaps you on the right cheek, 			turn to him the other also.</a:t>
            </a:r>
            <a:endParaRPr lang="en-US" sz="3200" dirty="0">
              <a:latin typeface="Helvetica Neue"/>
            </a:endParaRPr>
          </a:p>
          <a:p>
            <a:r>
              <a:rPr lang="en-US" sz="3200" dirty="0">
                <a:solidFill>
                  <a:srgbClr val="000000"/>
                </a:solidFill>
                <a:latin typeface="Helvetica Neue"/>
              </a:rPr>
              <a:t>												</a:t>
            </a:r>
            <a:r>
              <a:rPr lang="en-US" sz="3200" i="1" dirty="0">
                <a:solidFill>
                  <a:srgbClr val="000000"/>
                </a:solidFill>
                <a:latin typeface="Helvetica Neue"/>
              </a:rPr>
              <a:t>Matthew 5:39</a:t>
            </a:r>
            <a:endParaRPr lang="en-US" sz="3200" i="1" dirty="0">
              <a:latin typeface="Helvetica Neue"/>
            </a:endParaRPr>
          </a:p>
        </p:txBody>
      </p:sp>
      <p:sp>
        <p:nvSpPr>
          <p:cNvPr id="3" name="Rectangle 2">
            <a:extLst>
              <a:ext uri="{FF2B5EF4-FFF2-40B4-BE49-F238E27FC236}">
                <a16:creationId xmlns:a16="http://schemas.microsoft.com/office/drawing/2014/main" id="{9E5F7F1D-A402-4404-A430-68A67D3167A9}"/>
              </a:ext>
            </a:extLst>
          </p:cNvPr>
          <p:cNvSpPr/>
          <p:nvPr/>
        </p:nvSpPr>
        <p:spPr>
          <a:xfrm>
            <a:off x="265043" y="2408771"/>
            <a:ext cx="8640417" cy="1569660"/>
          </a:xfrm>
          <a:prstGeom prst="rect">
            <a:avLst/>
          </a:prstGeom>
        </p:spPr>
        <p:txBody>
          <a:bodyPr wrap="square">
            <a:spAutoFit/>
          </a:bodyPr>
          <a:lstStyle/>
          <a:p>
            <a:r>
              <a:rPr lang="en-US" sz="3200" b="1" baseline="30000" dirty="0">
                <a:solidFill>
                  <a:srgbClr val="000000"/>
                </a:solidFill>
                <a:latin typeface="Helvetica Neue"/>
                <a:cs typeface="Times New Roman" panose="02020603050405020304" pitchFamily="18" charset="0"/>
              </a:rPr>
              <a:t>  </a:t>
            </a:r>
            <a:r>
              <a:rPr lang="en-US" sz="3200" b="1" dirty="0">
                <a:solidFill>
                  <a:srgbClr val="0070C0"/>
                </a:solidFill>
                <a:latin typeface="Times New Roman" panose="02020603050405020304" pitchFamily="18" charset="0"/>
                <a:cs typeface="Times New Roman" panose="02020603050405020304" pitchFamily="18" charset="0"/>
              </a:rPr>
              <a:t>2. </a:t>
            </a:r>
            <a:r>
              <a:rPr lang="en-US" sz="3200" dirty="0">
                <a:solidFill>
                  <a:srgbClr val="000000"/>
                </a:solidFill>
                <a:latin typeface="Helvetica Neue"/>
              </a:rPr>
              <a:t>And if anyone would sue you and take 	your </a:t>
            </a:r>
            <a:r>
              <a:rPr lang="en-US" sz="3200" dirty="0">
                <a:latin typeface="Helvetica Neue"/>
              </a:rPr>
              <a:t>tunic,</a:t>
            </a:r>
            <a:r>
              <a:rPr lang="en-US" sz="3200" baseline="30000" dirty="0">
                <a:latin typeface="Helvetica Neue"/>
              </a:rPr>
              <a:t> </a:t>
            </a:r>
            <a:r>
              <a:rPr lang="en-US" sz="3200" dirty="0">
                <a:latin typeface="Helvetica Neue"/>
              </a:rPr>
              <a:t>let him have your cloak </a:t>
            </a:r>
            <a:r>
              <a:rPr lang="en-US" sz="3200" dirty="0">
                <a:solidFill>
                  <a:srgbClr val="000000"/>
                </a:solidFill>
                <a:latin typeface="Helvetica Neue"/>
              </a:rPr>
              <a:t>as well.</a:t>
            </a:r>
          </a:p>
          <a:p>
            <a:r>
              <a:rPr lang="en-US" sz="3200" dirty="0">
                <a:solidFill>
                  <a:srgbClr val="000000"/>
                </a:solidFill>
                <a:latin typeface="Helvetica Neue"/>
              </a:rPr>
              <a:t>											  </a:t>
            </a:r>
            <a:r>
              <a:rPr lang="en-US" sz="3200" i="1" dirty="0">
                <a:solidFill>
                  <a:srgbClr val="000000"/>
                </a:solidFill>
                <a:latin typeface="Helvetica Neue"/>
              </a:rPr>
              <a:t>Matthew 5:40</a:t>
            </a:r>
            <a:endParaRPr lang="en-US" sz="3200" i="1" dirty="0">
              <a:latin typeface="Helvetica Neue"/>
            </a:endParaRPr>
          </a:p>
        </p:txBody>
      </p:sp>
    </p:spTree>
    <p:extLst>
      <p:ext uri="{BB962C8B-B14F-4D97-AF65-F5344CB8AC3E}">
        <p14:creationId xmlns:p14="http://schemas.microsoft.com/office/powerpoint/2010/main" val="1460137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2554545"/>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resist the one who is evil</a:t>
            </a:r>
            <a:r>
              <a:rPr lang="en-US" sz="3200" dirty="0">
                <a:solidFill>
                  <a:srgbClr val="000000"/>
                </a:solidFill>
                <a:latin typeface="Helvetica Neue"/>
              </a:rPr>
              <a:t>. </a:t>
            </a:r>
          </a:p>
          <a:p>
            <a:r>
              <a:rPr lang="en-US" sz="3200" dirty="0">
                <a:solidFill>
                  <a:srgbClr val="000000"/>
                </a:solidFill>
                <a:latin typeface="Helvetica Neue"/>
              </a:rPr>
              <a:t>	</a:t>
            </a:r>
            <a:r>
              <a:rPr lang="en-US" sz="3200" b="1" dirty="0">
                <a:solidFill>
                  <a:srgbClr val="0070C0"/>
                </a:solidFill>
                <a:latin typeface="Times New Roman" panose="02020603050405020304" pitchFamily="18" charset="0"/>
                <a:cs typeface="Times New Roman" panose="02020603050405020304" pitchFamily="18" charset="0"/>
              </a:rPr>
              <a:t>1. </a:t>
            </a:r>
            <a:r>
              <a:rPr lang="en-US" sz="3200" dirty="0">
                <a:solidFill>
                  <a:srgbClr val="000000"/>
                </a:solidFill>
                <a:latin typeface="Helvetica Neue"/>
              </a:rPr>
              <a:t>But if anyone slaps you on the right cheek, 			turn to him the other also.</a:t>
            </a:r>
            <a:endParaRPr lang="en-US" sz="3200" dirty="0">
              <a:latin typeface="Helvetica Neue"/>
            </a:endParaRPr>
          </a:p>
          <a:p>
            <a:r>
              <a:rPr lang="en-US" sz="3200" dirty="0">
                <a:solidFill>
                  <a:srgbClr val="000000"/>
                </a:solidFill>
                <a:latin typeface="Helvetica Neue"/>
              </a:rPr>
              <a:t>												</a:t>
            </a:r>
            <a:r>
              <a:rPr lang="en-US" sz="3200" i="1" dirty="0">
                <a:solidFill>
                  <a:srgbClr val="000000"/>
                </a:solidFill>
                <a:latin typeface="Helvetica Neue"/>
              </a:rPr>
              <a:t>Matthew 5:39</a:t>
            </a:r>
            <a:endParaRPr lang="en-US" sz="3200" i="1" dirty="0">
              <a:latin typeface="Helvetica Neue"/>
            </a:endParaRPr>
          </a:p>
        </p:txBody>
      </p:sp>
      <p:sp>
        <p:nvSpPr>
          <p:cNvPr id="3" name="Rectangle 2">
            <a:extLst>
              <a:ext uri="{FF2B5EF4-FFF2-40B4-BE49-F238E27FC236}">
                <a16:creationId xmlns:a16="http://schemas.microsoft.com/office/drawing/2014/main" id="{9E5F7F1D-A402-4404-A430-68A67D3167A9}"/>
              </a:ext>
            </a:extLst>
          </p:cNvPr>
          <p:cNvSpPr/>
          <p:nvPr/>
        </p:nvSpPr>
        <p:spPr>
          <a:xfrm>
            <a:off x="265043" y="2397631"/>
            <a:ext cx="8640417" cy="1569660"/>
          </a:xfrm>
          <a:prstGeom prst="rect">
            <a:avLst/>
          </a:prstGeom>
        </p:spPr>
        <p:txBody>
          <a:bodyPr wrap="square">
            <a:spAutoFit/>
          </a:bodyPr>
          <a:lstStyle/>
          <a:p>
            <a:r>
              <a:rPr lang="en-US" sz="3200" b="1" baseline="30000" dirty="0">
                <a:solidFill>
                  <a:srgbClr val="000000"/>
                </a:solidFill>
                <a:latin typeface="Helvetica Neue"/>
                <a:cs typeface="Times New Roman" panose="02020603050405020304" pitchFamily="18" charset="0"/>
              </a:rPr>
              <a:t>  </a:t>
            </a:r>
            <a:r>
              <a:rPr lang="en-US" sz="3200" b="1" dirty="0">
                <a:solidFill>
                  <a:srgbClr val="0070C0"/>
                </a:solidFill>
                <a:latin typeface="Times New Roman" panose="02020603050405020304" pitchFamily="18" charset="0"/>
                <a:cs typeface="Times New Roman" panose="02020603050405020304" pitchFamily="18" charset="0"/>
              </a:rPr>
              <a:t>2. </a:t>
            </a:r>
            <a:r>
              <a:rPr lang="en-US" sz="3200" dirty="0">
                <a:solidFill>
                  <a:srgbClr val="000000"/>
                </a:solidFill>
                <a:latin typeface="Helvetica Neue"/>
              </a:rPr>
              <a:t>And if anyone would </a:t>
            </a:r>
            <a:r>
              <a:rPr lang="en-US" sz="3200" b="1" dirty="0">
                <a:solidFill>
                  <a:srgbClr val="0070C0"/>
                </a:solidFill>
                <a:latin typeface="Helvetica Neue"/>
              </a:rPr>
              <a:t>sue you </a:t>
            </a:r>
            <a:r>
              <a:rPr lang="en-US" sz="3200" dirty="0">
                <a:solidFill>
                  <a:srgbClr val="000000"/>
                </a:solidFill>
                <a:latin typeface="Helvetica Neue"/>
              </a:rPr>
              <a:t>and take 	your tunic,</a:t>
            </a:r>
            <a:r>
              <a:rPr lang="en-US" sz="3200" baseline="30000" dirty="0">
                <a:solidFill>
                  <a:srgbClr val="000000"/>
                </a:solidFill>
                <a:latin typeface="Helvetica Neue"/>
              </a:rPr>
              <a:t> </a:t>
            </a:r>
            <a:r>
              <a:rPr lang="en-US" sz="3200" dirty="0">
                <a:solidFill>
                  <a:srgbClr val="000000"/>
                </a:solidFill>
                <a:latin typeface="Helvetica Neue"/>
              </a:rPr>
              <a:t>let him have your cloak as well.</a:t>
            </a:r>
          </a:p>
          <a:p>
            <a:r>
              <a:rPr lang="en-US" sz="3200" dirty="0">
                <a:solidFill>
                  <a:srgbClr val="000000"/>
                </a:solidFill>
                <a:latin typeface="Helvetica Neue"/>
              </a:rPr>
              <a:t>											  </a:t>
            </a:r>
            <a:r>
              <a:rPr lang="en-US" sz="3200" i="1" dirty="0">
                <a:solidFill>
                  <a:srgbClr val="000000"/>
                </a:solidFill>
                <a:latin typeface="Helvetica Neue"/>
              </a:rPr>
              <a:t>Matthew 5:40</a:t>
            </a:r>
            <a:endParaRPr lang="en-US" sz="3200" i="1" dirty="0">
              <a:latin typeface="Helvetica Neue"/>
            </a:endParaRPr>
          </a:p>
        </p:txBody>
      </p:sp>
    </p:spTree>
    <p:extLst>
      <p:ext uri="{BB962C8B-B14F-4D97-AF65-F5344CB8AC3E}">
        <p14:creationId xmlns:p14="http://schemas.microsoft.com/office/powerpoint/2010/main" val="300041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Tree>
    <p:extLst>
      <p:ext uri="{BB962C8B-B14F-4D97-AF65-F5344CB8AC3E}">
        <p14:creationId xmlns:p14="http://schemas.microsoft.com/office/powerpoint/2010/main" val="22624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2554545"/>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resist the one who is evil</a:t>
            </a:r>
            <a:r>
              <a:rPr lang="en-US" sz="3200" dirty="0">
                <a:solidFill>
                  <a:srgbClr val="000000"/>
                </a:solidFill>
                <a:latin typeface="Helvetica Neue"/>
              </a:rPr>
              <a:t>. </a:t>
            </a:r>
          </a:p>
          <a:p>
            <a:r>
              <a:rPr lang="en-US" sz="3200" dirty="0">
                <a:solidFill>
                  <a:srgbClr val="000000"/>
                </a:solidFill>
                <a:latin typeface="Helvetica Neue"/>
              </a:rPr>
              <a:t>	</a:t>
            </a:r>
            <a:r>
              <a:rPr lang="en-US" sz="3200" b="1" dirty="0">
                <a:solidFill>
                  <a:srgbClr val="0070C0"/>
                </a:solidFill>
                <a:latin typeface="Times New Roman" panose="02020603050405020304" pitchFamily="18" charset="0"/>
                <a:cs typeface="Times New Roman" panose="02020603050405020304" pitchFamily="18" charset="0"/>
              </a:rPr>
              <a:t>1. </a:t>
            </a:r>
            <a:r>
              <a:rPr lang="en-US" sz="3200" dirty="0">
                <a:solidFill>
                  <a:srgbClr val="000000"/>
                </a:solidFill>
                <a:latin typeface="Helvetica Neue"/>
              </a:rPr>
              <a:t>But if anyone slaps you on the right cheek, 			turn to him the other also.</a:t>
            </a:r>
            <a:endParaRPr lang="en-US" sz="3200" dirty="0">
              <a:latin typeface="Helvetica Neue"/>
            </a:endParaRPr>
          </a:p>
          <a:p>
            <a:r>
              <a:rPr lang="en-US" sz="3200" dirty="0">
                <a:solidFill>
                  <a:srgbClr val="000000"/>
                </a:solidFill>
                <a:latin typeface="Helvetica Neue"/>
              </a:rPr>
              <a:t>												</a:t>
            </a:r>
            <a:r>
              <a:rPr lang="en-US" sz="3200" i="1" dirty="0">
                <a:solidFill>
                  <a:srgbClr val="000000"/>
                </a:solidFill>
                <a:latin typeface="Helvetica Neue"/>
              </a:rPr>
              <a:t>Matthew 5:39</a:t>
            </a:r>
            <a:endParaRPr lang="en-US" sz="3200" i="1" dirty="0">
              <a:latin typeface="Helvetica Neue"/>
            </a:endParaRPr>
          </a:p>
        </p:txBody>
      </p:sp>
      <p:sp>
        <p:nvSpPr>
          <p:cNvPr id="3" name="Rectangle 2">
            <a:extLst>
              <a:ext uri="{FF2B5EF4-FFF2-40B4-BE49-F238E27FC236}">
                <a16:creationId xmlns:a16="http://schemas.microsoft.com/office/drawing/2014/main" id="{9E5F7F1D-A402-4404-A430-68A67D3167A9}"/>
              </a:ext>
            </a:extLst>
          </p:cNvPr>
          <p:cNvSpPr/>
          <p:nvPr/>
        </p:nvSpPr>
        <p:spPr>
          <a:xfrm>
            <a:off x="265043" y="2435275"/>
            <a:ext cx="8640417" cy="1569660"/>
          </a:xfrm>
          <a:prstGeom prst="rect">
            <a:avLst/>
          </a:prstGeom>
        </p:spPr>
        <p:txBody>
          <a:bodyPr wrap="square">
            <a:spAutoFit/>
          </a:bodyPr>
          <a:lstStyle/>
          <a:p>
            <a:r>
              <a:rPr lang="en-US" sz="3200" b="1" baseline="30000" dirty="0">
                <a:solidFill>
                  <a:srgbClr val="000000"/>
                </a:solidFill>
                <a:latin typeface="Helvetica Neue"/>
                <a:cs typeface="Times New Roman" panose="02020603050405020304" pitchFamily="18" charset="0"/>
              </a:rPr>
              <a:t>  </a:t>
            </a:r>
            <a:r>
              <a:rPr lang="en-US" sz="3200" b="1" dirty="0">
                <a:solidFill>
                  <a:srgbClr val="0070C0"/>
                </a:solidFill>
                <a:latin typeface="Times New Roman" panose="02020603050405020304" pitchFamily="18" charset="0"/>
                <a:cs typeface="Times New Roman" panose="02020603050405020304" pitchFamily="18" charset="0"/>
              </a:rPr>
              <a:t>2. </a:t>
            </a:r>
            <a:r>
              <a:rPr lang="en-US" sz="3200" dirty="0">
                <a:solidFill>
                  <a:srgbClr val="000000"/>
                </a:solidFill>
                <a:latin typeface="Helvetica Neue"/>
              </a:rPr>
              <a:t>And if anyone would sue you and take 	your </a:t>
            </a:r>
            <a:r>
              <a:rPr lang="en-US" sz="3200" b="1" dirty="0">
                <a:solidFill>
                  <a:srgbClr val="0070C0"/>
                </a:solidFill>
                <a:latin typeface="Helvetica Neue"/>
              </a:rPr>
              <a:t>tunic</a:t>
            </a:r>
            <a:r>
              <a:rPr lang="en-US" sz="3200" dirty="0">
                <a:solidFill>
                  <a:srgbClr val="000000"/>
                </a:solidFill>
                <a:latin typeface="Helvetica Neue"/>
              </a:rPr>
              <a:t>,</a:t>
            </a:r>
            <a:r>
              <a:rPr lang="en-US" sz="3200" baseline="30000" dirty="0">
                <a:solidFill>
                  <a:srgbClr val="000000"/>
                </a:solidFill>
                <a:latin typeface="Helvetica Neue"/>
              </a:rPr>
              <a:t> </a:t>
            </a:r>
            <a:r>
              <a:rPr lang="en-US" sz="3200" dirty="0">
                <a:solidFill>
                  <a:srgbClr val="000000"/>
                </a:solidFill>
                <a:latin typeface="Helvetica Neue"/>
              </a:rPr>
              <a:t>let him have your </a:t>
            </a:r>
            <a:r>
              <a:rPr lang="en-US" sz="3200" b="1" dirty="0">
                <a:solidFill>
                  <a:srgbClr val="0070C0"/>
                </a:solidFill>
                <a:latin typeface="Helvetica Neue"/>
              </a:rPr>
              <a:t>cloak</a:t>
            </a:r>
            <a:r>
              <a:rPr lang="en-US" sz="3200" dirty="0">
                <a:solidFill>
                  <a:srgbClr val="000000"/>
                </a:solidFill>
                <a:latin typeface="Helvetica Neue"/>
              </a:rPr>
              <a:t> as well.</a:t>
            </a:r>
          </a:p>
          <a:p>
            <a:r>
              <a:rPr lang="en-US" sz="3200" dirty="0">
                <a:solidFill>
                  <a:srgbClr val="000000"/>
                </a:solidFill>
                <a:latin typeface="Helvetica Neue"/>
              </a:rPr>
              <a:t>											  </a:t>
            </a:r>
            <a:r>
              <a:rPr lang="en-US" sz="3200" i="1" dirty="0">
                <a:solidFill>
                  <a:srgbClr val="000000"/>
                </a:solidFill>
                <a:latin typeface="Helvetica Neue"/>
              </a:rPr>
              <a:t>Matthew 5:40</a:t>
            </a:r>
            <a:endParaRPr lang="en-US" sz="3200" i="1" dirty="0">
              <a:latin typeface="Helvetica Neue"/>
            </a:endParaRPr>
          </a:p>
        </p:txBody>
      </p:sp>
    </p:spTree>
    <p:extLst>
      <p:ext uri="{BB962C8B-B14F-4D97-AF65-F5344CB8AC3E}">
        <p14:creationId xmlns:p14="http://schemas.microsoft.com/office/powerpoint/2010/main" val="654508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9FB5D0-D0E6-4FCB-B654-7152D39F3F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931" y="0"/>
            <a:ext cx="3757808" cy="6858000"/>
          </a:xfrm>
          <a:prstGeom prst="rect">
            <a:avLst/>
          </a:prstGeom>
        </p:spPr>
      </p:pic>
      <p:sp>
        <p:nvSpPr>
          <p:cNvPr id="4" name="TextBox 3">
            <a:extLst>
              <a:ext uri="{FF2B5EF4-FFF2-40B4-BE49-F238E27FC236}">
                <a16:creationId xmlns:a16="http://schemas.microsoft.com/office/drawing/2014/main" id="{0D583F50-C44B-4C5D-9457-E61B5B94C8F6}"/>
              </a:ext>
            </a:extLst>
          </p:cNvPr>
          <p:cNvSpPr txBox="1"/>
          <p:nvPr/>
        </p:nvSpPr>
        <p:spPr>
          <a:xfrm>
            <a:off x="4678017" y="1855304"/>
            <a:ext cx="4121426" cy="584775"/>
          </a:xfrm>
          <a:prstGeom prst="rect">
            <a:avLst/>
          </a:prstGeom>
          <a:noFill/>
        </p:spPr>
        <p:txBody>
          <a:bodyPr wrap="square" rtlCol="0">
            <a:spAutoFit/>
          </a:bodyPr>
          <a:lstStyle/>
          <a:p>
            <a:r>
              <a:rPr lang="en-US" sz="3200" b="1" dirty="0"/>
              <a:t>tunic=inner garment</a:t>
            </a:r>
          </a:p>
        </p:txBody>
      </p:sp>
      <p:sp>
        <p:nvSpPr>
          <p:cNvPr id="5" name="TextBox 4">
            <a:extLst>
              <a:ext uri="{FF2B5EF4-FFF2-40B4-BE49-F238E27FC236}">
                <a16:creationId xmlns:a16="http://schemas.microsoft.com/office/drawing/2014/main" id="{281D1FF3-15F2-4DB4-A99F-D11BC867BDF4}"/>
              </a:ext>
            </a:extLst>
          </p:cNvPr>
          <p:cNvSpPr txBox="1"/>
          <p:nvPr/>
        </p:nvSpPr>
        <p:spPr>
          <a:xfrm>
            <a:off x="4678017" y="2577547"/>
            <a:ext cx="4121426" cy="584775"/>
          </a:xfrm>
          <a:prstGeom prst="rect">
            <a:avLst/>
          </a:prstGeom>
          <a:noFill/>
        </p:spPr>
        <p:txBody>
          <a:bodyPr wrap="square" rtlCol="0">
            <a:spAutoFit/>
          </a:bodyPr>
          <a:lstStyle/>
          <a:p>
            <a:r>
              <a:rPr lang="en-US" sz="3200" b="1" dirty="0"/>
              <a:t>cloak=outer garment</a:t>
            </a:r>
          </a:p>
        </p:txBody>
      </p:sp>
    </p:spTree>
    <p:extLst>
      <p:ext uri="{BB962C8B-B14F-4D97-AF65-F5344CB8AC3E}">
        <p14:creationId xmlns:p14="http://schemas.microsoft.com/office/powerpoint/2010/main" val="2169594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B14340-9982-42B5-8FB2-C15C65970143}"/>
              </a:ext>
            </a:extLst>
          </p:cNvPr>
          <p:cNvSpPr/>
          <p:nvPr/>
        </p:nvSpPr>
        <p:spPr>
          <a:xfrm>
            <a:off x="0" y="1905506"/>
            <a:ext cx="9051235" cy="3046988"/>
          </a:xfrm>
          <a:prstGeom prst="rect">
            <a:avLst/>
          </a:prstGeom>
        </p:spPr>
        <p:txBody>
          <a:bodyPr wrap="square">
            <a:spAutoFit/>
          </a:bodyPr>
          <a:lstStyle/>
          <a:p>
            <a:r>
              <a:rPr lang="en-US" sz="3200" dirty="0">
                <a:solidFill>
                  <a:srgbClr val="000000"/>
                </a:solidFill>
                <a:latin typeface="&amp;quot"/>
              </a:rPr>
              <a:t>If ever you take your neighbor's cloak in pledge, you shall return it to him before the sun goes down,</a:t>
            </a:r>
            <a:r>
              <a:rPr lang="en-US" sz="3200" dirty="0">
                <a:solidFill>
                  <a:srgbClr val="000000"/>
                </a:solidFill>
                <a:latin typeface="Helvetica Neue"/>
              </a:rPr>
              <a:t> </a:t>
            </a:r>
            <a:r>
              <a:rPr lang="en-US" sz="3200" dirty="0">
                <a:solidFill>
                  <a:srgbClr val="000000"/>
                </a:solidFill>
                <a:latin typeface="&amp;quot"/>
              </a:rPr>
              <a:t>for that is his only covering, and it is his cloak for his body; in what else shall he sleep? And if he cries to me, I will hear, for I am compassionate.</a:t>
            </a:r>
          </a:p>
          <a:p>
            <a:r>
              <a:rPr lang="en-US" sz="3200" dirty="0">
                <a:solidFill>
                  <a:srgbClr val="000000"/>
                </a:solidFill>
                <a:latin typeface="&amp;quot"/>
              </a:rPr>
              <a:t>													</a:t>
            </a:r>
            <a:r>
              <a:rPr lang="en-US" sz="3200" i="1" dirty="0">
                <a:solidFill>
                  <a:srgbClr val="000000"/>
                </a:solidFill>
                <a:latin typeface="&amp;quot"/>
              </a:rPr>
              <a:t>Exodus 22:26-27</a:t>
            </a:r>
            <a:endParaRPr lang="en-US" sz="3200" i="1" dirty="0"/>
          </a:p>
        </p:txBody>
      </p:sp>
    </p:spTree>
    <p:extLst>
      <p:ext uri="{BB962C8B-B14F-4D97-AF65-F5344CB8AC3E}">
        <p14:creationId xmlns:p14="http://schemas.microsoft.com/office/powerpoint/2010/main" val="604685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2554545"/>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resist the one who is evil</a:t>
            </a:r>
            <a:r>
              <a:rPr lang="en-US" sz="3200" dirty="0">
                <a:solidFill>
                  <a:srgbClr val="000000"/>
                </a:solidFill>
                <a:latin typeface="Helvetica Neue"/>
              </a:rPr>
              <a:t>. </a:t>
            </a:r>
          </a:p>
          <a:p>
            <a:r>
              <a:rPr lang="en-US" sz="3200" dirty="0">
                <a:solidFill>
                  <a:srgbClr val="000000"/>
                </a:solidFill>
                <a:latin typeface="Helvetica Neue"/>
              </a:rPr>
              <a:t>	</a:t>
            </a:r>
            <a:r>
              <a:rPr lang="en-US" sz="3200" b="1" dirty="0">
                <a:solidFill>
                  <a:srgbClr val="0070C0"/>
                </a:solidFill>
                <a:latin typeface="Times New Roman" panose="02020603050405020304" pitchFamily="18" charset="0"/>
                <a:cs typeface="Times New Roman" panose="02020603050405020304" pitchFamily="18" charset="0"/>
              </a:rPr>
              <a:t>1. </a:t>
            </a:r>
            <a:r>
              <a:rPr lang="en-US" sz="3200" dirty="0">
                <a:solidFill>
                  <a:srgbClr val="000000"/>
                </a:solidFill>
                <a:latin typeface="Helvetica Neue"/>
              </a:rPr>
              <a:t>But if anyone slaps you on the right cheek, 			turn to him the other also.</a:t>
            </a:r>
            <a:endParaRPr lang="en-US" sz="3200" dirty="0">
              <a:latin typeface="Helvetica Neue"/>
            </a:endParaRPr>
          </a:p>
          <a:p>
            <a:r>
              <a:rPr lang="en-US" sz="3200" dirty="0">
                <a:solidFill>
                  <a:srgbClr val="000000"/>
                </a:solidFill>
                <a:latin typeface="Helvetica Neue"/>
              </a:rPr>
              <a:t>												</a:t>
            </a:r>
            <a:r>
              <a:rPr lang="en-US" sz="3200" i="1" dirty="0">
                <a:solidFill>
                  <a:srgbClr val="000000"/>
                </a:solidFill>
                <a:latin typeface="Helvetica Neue"/>
              </a:rPr>
              <a:t>Matthew 5:39</a:t>
            </a:r>
            <a:endParaRPr lang="en-US" sz="3200" i="1" dirty="0">
              <a:latin typeface="Helvetica Neue"/>
            </a:endParaRPr>
          </a:p>
        </p:txBody>
      </p:sp>
      <p:sp>
        <p:nvSpPr>
          <p:cNvPr id="3" name="Rectangle 2">
            <a:extLst>
              <a:ext uri="{FF2B5EF4-FFF2-40B4-BE49-F238E27FC236}">
                <a16:creationId xmlns:a16="http://schemas.microsoft.com/office/drawing/2014/main" id="{9E5F7F1D-A402-4404-A430-68A67D3167A9}"/>
              </a:ext>
            </a:extLst>
          </p:cNvPr>
          <p:cNvSpPr/>
          <p:nvPr/>
        </p:nvSpPr>
        <p:spPr>
          <a:xfrm>
            <a:off x="265043" y="2554545"/>
            <a:ext cx="8640417" cy="1569660"/>
          </a:xfrm>
          <a:prstGeom prst="rect">
            <a:avLst/>
          </a:prstGeom>
        </p:spPr>
        <p:txBody>
          <a:bodyPr wrap="square">
            <a:spAutoFit/>
          </a:bodyPr>
          <a:lstStyle/>
          <a:p>
            <a:r>
              <a:rPr lang="en-US" sz="3200" b="1" baseline="30000" dirty="0">
                <a:solidFill>
                  <a:srgbClr val="000000"/>
                </a:solidFill>
                <a:latin typeface="Helvetica Neue"/>
                <a:cs typeface="Times New Roman" panose="02020603050405020304" pitchFamily="18" charset="0"/>
              </a:rPr>
              <a:t>  </a:t>
            </a:r>
            <a:r>
              <a:rPr lang="en-US" sz="3200" b="1" dirty="0">
                <a:solidFill>
                  <a:srgbClr val="0070C0"/>
                </a:solidFill>
                <a:latin typeface="Times New Roman" panose="02020603050405020304" pitchFamily="18" charset="0"/>
                <a:cs typeface="Times New Roman" panose="02020603050405020304" pitchFamily="18" charset="0"/>
              </a:rPr>
              <a:t>2. </a:t>
            </a:r>
            <a:r>
              <a:rPr lang="en-US" sz="3200" dirty="0">
                <a:solidFill>
                  <a:srgbClr val="000000"/>
                </a:solidFill>
                <a:latin typeface="Helvetica Neue"/>
              </a:rPr>
              <a:t>And if anyone would sue you and take 	your </a:t>
            </a:r>
            <a:r>
              <a:rPr lang="en-US" sz="3200" dirty="0">
                <a:latin typeface="Helvetica Neue"/>
              </a:rPr>
              <a:t>tunic</a:t>
            </a:r>
            <a:r>
              <a:rPr lang="en-US" sz="3200" dirty="0">
                <a:solidFill>
                  <a:srgbClr val="000000"/>
                </a:solidFill>
                <a:latin typeface="Helvetica Neue"/>
              </a:rPr>
              <a:t>,</a:t>
            </a:r>
            <a:r>
              <a:rPr lang="en-US" sz="3200" baseline="30000" dirty="0">
                <a:solidFill>
                  <a:srgbClr val="000000"/>
                </a:solidFill>
                <a:latin typeface="Helvetica Neue"/>
              </a:rPr>
              <a:t> </a:t>
            </a:r>
            <a:r>
              <a:rPr lang="en-US" sz="3200" dirty="0">
                <a:solidFill>
                  <a:srgbClr val="000000"/>
                </a:solidFill>
                <a:latin typeface="Helvetica Neue"/>
              </a:rPr>
              <a:t>let him have your </a:t>
            </a:r>
            <a:r>
              <a:rPr lang="en-US" sz="3200" dirty="0">
                <a:latin typeface="Helvetica Neue"/>
              </a:rPr>
              <a:t>cloak</a:t>
            </a:r>
            <a:r>
              <a:rPr lang="en-US" sz="3200" dirty="0">
                <a:solidFill>
                  <a:srgbClr val="000000"/>
                </a:solidFill>
                <a:latin typeface="Helvetica Neue"/>
              </a:rPr>
              <a:t> as well.</a:t>
            </a:r>
          </a:p>
          <a:p>
            <a:r>
              <a:rPr lang="en-US" sz="3200" dirty="0">
                <a:solidFill>
                  <a:srgbClr val="000000"/>
                </a:solidFill>
                <a:latin typeface="Helvetica Neue"/>
              </a:rPr>
              <a:t>											  </a:t>
            </a:r>
            <a:r>
              <a:rPr lang="en-US" sz="3200" i="1" dirty="0">
                <a:solidFill>
                  <a:srgbClr val="000000"/>
                </a:solidFill>
                <a:latin typeface="Helvetica Neue"/>
              </a:rPr>
              <a:t>Matthew 5:40</a:t>
            </a:r>
            <a:endParaRPr lang="en-US" sz="3200" i="1" dirty="0">
              <a:latin typeface="Helvetica Neue"/>
            </a:endParaRPr>
          </a:p>
        </p:txBody>
      </p:sp>
      <p:sp>
        <p:nvSpPr>
          <p:cNvPr id="4" name="Rectangle 3">
            <a:extLst>
              <a:ext uri="{FF2B5EF4-FFF2-40B4-BE49-F238E27FC236}">
                <a16:creationId xmlns:a16="http://schemas.microsoft.com/office/drawing/2014/main" id="{104D6F96-79F5-4EBC-BF0B-2B8A0C6B2E5B}"/>
              </a:ext>
            </a:extLst>
          </p:cNvPr>
          <p:cNvSpPr/>
          <p:nvPr/>
        </p:nvSpPr>
        <p:spPr>
          <a:xfrm>
            <a:off x="265043" y="3941220"/>
            <a:ext cx="8640417" cy="1569660"/>
          </a:xfrm>
          <a:prstGeom prst="rect">
            <a:avLst/>
          </a:prstGeom>
        </p:spPr>
        <p:txBody>
          <a:bodyPr wrap="square">
            <a:spAutoFit/>
          </a:bodyPr>
          <a:lstStyle/>
          <a:p>
            <a:r>
              <a:rPr lang="en-US" sz="3200" b="1" baseline="30000" dirty="0">
                <a:solidFill>
                  <a:srgbClr val="000000"/>
                </a:solidFill>
                <a:latin typeface="Helvetica Neue"/>
                <a:cs typeface="Times New Roman" panose="02020603050405020304" pitchFamily="18" charset="0"/>
              </a:rPr>
              <a:t>  </a:t>
            </a:r>
            <a:r>
              <a:rPr lang="en-US" sz="3200" b="1" dirty="0">
                <a:solidFill>
                  <a:srgbClr val="0070C0"/>
                </a:solidFill>
                <a:latin typeface="Times New Roman" panose="02020603050405020304" pitchFamily="18" charset="0"/>
                <a:cs typeface="Times New Roman" panose="02020603050405020304" pitchFamily="18" charset="0"/>
              </a:rPr>
              <a:t>3. </a:t>
            </a:r>
            <a:r>
              <a:rPr lang="en-US" sz="3200" dirty="0">
                <a:latin typeface="Helvetica Neue"/>
              </a:rPr>
              <a:t>And if anyone forces you to go one mile,       	 go with him two miles.</a:t>
            </a:r>
            <a:r>
              <a:rPr lang="en-US" sz="3200" dirty="0">
                <a:solidFill>
                  <a:srgbClr val="000000"/>
                </a:solidFill>
                <a:latin typeface="Helvetica Neue"/>
              </a:rPr>
              <a:t>											  									  </a:t>
            </a:r>
            <a:r>
              <a:rPr lang="en-US" sz="3200" i="1" dirty="0">
                <a:solidFill>
                  <a:srgbClr val="000000"/>
                </a:solidFill>
                <a:latin typeface="Helvetica Neue"/>
              </a:rPr>
              <a:t>Matthew 5:41</a:t>
            </a:r>
            <a:endParaRPr lang="en-US" sz="3200" i="1" dirty="0">
              <a:latin typeface="Helvetica Neue"/>
            </a:endParaRPr>
          </a:p>
        </p:txBody>
      </p:sp>
    </p:spTree>
    <p:extLst>
      <p:ext uri="{BB962C8B-B14F-4D97-AF65-F5344CB8AC3E}">
        <p14:creationId xmlns:p14="http://schemas.microsoft.com/office/powerpoint/2010/main" val="1578140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9BB430-7F9F-4D50-AC9E-2AFDEE4D80E8}"/>
              </a:ext>
            </a:extLst>
          </p:cNvPr>
          <p:cNvSpPr/>
          <p:nvPr/>
        </p:nvSpPr>
        <p:spPr>
          <a:xfrm>
            <a:off x="46382" y="2644170"/>
            <a:ext cx="9051235" cy="1569660"/>
          </a:xfrm>
          <a:prstGeom prst="rect">
            <a:avLst/>
          </a:prstGeom>
        </p:spPr>
        <p:txBody>
          <a:bodyPr wrap="square">
            <a:spAutoFit/>
          </a:bodyPr>
          <a:lstStyle/>
          <a:p>
            <a:r>
              <a:rPr lang="en-US" sz="3200" dirty="0">
                <a:solidFill>
                  <a:srgbClr val="000000"/>
                </a:solidFill>
                <a:latin typeface="&amp;quot"/>
              </a:rPr>
              <a:t>As they went out, they found a man of Cyrene, Simon by name. They compelled this man to carry his cross.</a:t>
            </a:r>
          </a:p>
          <a:p>
            <a:r>
              <a:rPr lang="en-US" sz="3200" i="1" dirty="0">
                <a:solidFill>
                  <a:srgbClr val="000000"/>
                </a:solidFill>
                <a:latin typeface="&amp;quot"/>
              </a:rPr>
              <a:t>													Matthew 27:32</a:t>
            </a:r>
            <a:endParaRPr lang="en-US" sz="3200" i="1" dirty="0"/>
          </a:p>
        </p:txBody>
      </p:sp>
    </p:spTree>
    <p:extLst>
      <p:ext uri="{BB962C8B-B14F-4D97-AF65-F5344CB8AC3E}">
        <p14:creationId xmlns:p14="http://schemas.microsoft.com/office/powerpoint/2010/main" val="207868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9BB430-7F9F-4D50-AC9E-2AFDEE4D80E8}"/>
              </a:ext>
            </a:extLst>
          </p:cNvPr>
          <p:cNvSpPr/>
          <p:nvPr/>
        </p:nvSpPr>
        <p:spPr>
          <a:xfrm>
            <a:off x="46382" y="717540"/>
            <a:ext cx="9051235" cy="2062103"/>
          </a:xfrm>
          <a:prstGeom prst="rect">
            <a:avLst/>
          </a:prstGeom>
        </p:spPr>
        <p:txBody>
          <a:bodyPr wrap="square">
            <a:spAutoFit/>
          </a:bodyPr>
          <a:lstStyle/>
          <a:p>
            <a:r>
              <a:rPr lang="en-US" sz="3200" dirty="0">
                <a:solidFill>
                  <a:srgbClr val="000000"/>
                </a:solidFill>
                <a:latin typeface="&amp;quot"/>
              </a:rPr>
              <a:t>“If a soldier commandeers your donkey, let it go. Do not resist or grumble. If you do, you will get a beating and lose your little donkey all the same.”</a:t>
            </a:r>
            <a:r>
              <a:rPr lang="en-US" sz="3200" i="1" dirty="0">
                <a:solidFill>
                  <a:srgbClr val="000000"/>
                </a:solidFill>
                <a:latin typeface="&amp;quot"/>
              </a:rPr>
              <a:t>										Epictetus, Greek Philosopher, AD 55-135</a:t>
            </a:r>
            <a:endParaRPr lang="en-US" sz="3200" i="1" dirty="0"/>
          </a:p>
        </p:txBody>
      </p:sp>
      <p:pic>
        <p:nvPicPr>
          <p:cNvPr id="4" name="Picture 3">
            <a:extLst>
              <a:ext uri="{FF2B5EF4-FFF2-40B4-BE49-F238E27FC236}">
                <a16:creationId xmlns:a16="http://schemas.microsoft.com/office/drawing/2014/main" id="{90B378EF-99CE-4385-BB21-D58B0B5D45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2480" y="3272473"/>
            <a:ext cx="2766598" cy="3360240"/>
          </a:xfrm>
          <a:prstGeom prst="rect">
            <a:avLst/>
          </a:prstGeom>
        </p:spPr>
      </p:pic>
    </p:spTree>
    <p:extLst>
      <p:ext uri="{BB962C8B-B14F-4D97-AF65-F5344CB8AC3E}">
        <p14:creationId xmlns:p14="http://schemas.microsoft.com/office/powerpoint/2010/main" val="1477716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2554545"/>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resist the one who is evil</a:t>
            </a:r>
            <a:r>
              <a:rPr lang="en-US" sz="3200" dirty="0">
                <a:solidFill>
                  <a:srgbClr val="000000"/>
                </a:solidFill>
                <a:latin typeface="Helvetica Neue"/>
              </a:rPr>
              <a:t>. </a:t>
            </a:r>
          </a:p>
          <a:p>
            <a:r>
              <a:rPr lang="en-US" sz="3200" dirty="0">
                <a:solidFill>
                  <a:srgbClr val="000000"/>
                </a:solidFill>
                <a:latin typeface="Helvetica Neue"/>
              </a:rPr>
              <a:t>	</a:t>
            </a:r>
            <a:r>
              <a:rPr lang="en-US" sz="3200" b="1" dirty="0">
                <a:solidFill>
                  <a:srgbClr val="0070C0"/>
                </a:solidFill>
                <a:latin typeface="Times New Roman" panose="02020603050405020304" pitchFamily="18" charset="0"/>
                <a:cs typeface="Times New Roman" panose="02020603050405020304" pitchFamily="18" charset="0"/>
              </a:rPr>
              <a:t>1. </a:t>
            </a:r>
            <a:r>
              <a:rPr lang="en-US" sz="3200" dirty="0">
                <a:solidFill>
                  <a:srgbClr val="000000"/>
                </a:solidFill>
                <a:latin typeface="Helvetica Neue"/>
              </a:rPr>
              <a:t>But if anyone slaps you on the right cheek, 			turn to him the other also.</a:t>
            </a:r>
            <a:endParaRPr lang="en-US" sz="3200" dirty="0">
              <a:latin typeface="Helvetica Neue"/>
            </a:endParaRPr>
          </a:p>
          <a:p>
            <a:r>
              <a:rPr lang="en-US" sz="3200" dirty="0">
                <a:solidFill>
                  <a:srgbClr val="000000"/>
                </a:solidFill>
                <a:latin typeface="Helvetica Neue"/>
              </a:rPr>
              <a:t>												</a:t>
            </a:r>
            <a:r>
              <a:rPr lang="en-US" sz="3200" i="1" dirty="0">
                <a:solidFill>
                  <a:srgbClr val="000000"/>
                </a:solidFill>
                <a:latin typeface="Helvetica Neue"/>
              </a:rPr>
              <a:t>Matthew 5:39</a:t>
            </a:r>
            <a:endParaRPr lang="en-US" sz="3200" i="1" dirty="0">
              <a:latin typeface="Helvetica Neue"/>
            </a:endParaRPr>
          </a:p>
        </p:txBody>
      </p:sp>
      <p:sp>
        <p:nvSpPr>
          <p:cNvPr id="3" name="Rectangle 2">
            <a:extLst>
              <a:ext uri="{FF2B5EF4-FFF2-40B4-BE49-F238E27FC236}">
                <a16:creationId xmlns:a16="http://schemas.microsoft.com/office/drawing/2014/main" id="{9E5F7F1D-A402-4404-A430-68A67D3167A9}"/>
              </a:ext>
            </a:extLst>
          </p:cNvPr>
          <p:cNvSpPr/>
          <p:nvPr/>
        </p:nvSpPr>
        <p:spPr>
          <a:xfrm>
            <a:off x="265043" y="2463053"/>
            <a:ext cx="8640417" cy="1569660"/>
          </a:xfrm>
          <a:prstGeom prst="rect">
            <a:avLst/>
          </a:prstGeom>
        </p:spPr>
        <p:txBody>
          <a:bodyPr wrap="square">
            <a:spAutoFit/>
          </a:bodyPr>
          <a:lstStyle/>
          <a:p>
            <a:r>
              <a:rPr lang="en-US" sz="3200" b="1" baseline="30000" dirty="0">
                <a:solidFill>
                  <a:srgbClr val="000000"/>
                </a:solidFill>
                <a:latin typeface="Helvetica Neue"/>
                <a:cs typeface="Times New Roman" panose="02020603050405020304" pitchFamily="18" charset="0"/>
              </a:rPr>
              <a:t>  </a:t>
            </a:r>
            <a:r>
              <a:rPr lang="en-US" sz="3200" b="1" dirty="0">
                <a:solidFill>
                  <a:srgbClr val="0070C0"/>
                </a:solidFill>
                <a:latin typeface="Times New Roman" panose="02020603050405020304" pitchFamily="18" charset="0"/>
                <a:cs typeface="Times New Roman" panose="02020603050405020304" pitchFamily="18" charset="0"/>
              </a:rPr>
              <a:t>2. </a:t>
            </a:r>
            <a:r>
              <a:rPr lang="en-US" sz="3200" dirty="0">
                <a:solidFill>
                  <a:srgbClr val="000000"/>
                </a:solidFill>
                <a:latin typeface="Helvetica Neue"/>
              </a:rPr>
              <a:t>And if anyone would sue you and take 	your </a:t>
            </a:r>
            <a:r>
              <a:rPr lang="en-US" sz="3200" dirty="0">
                <a:latin typeface="Helvetica Neue"/>
              </a:rPr>
              <a:t>tunic</a:t>
            </a:r>
            <a:r>
              <a:rPr lang="en-US" sz="3200" dirty="0">
                <a:solidFill>
                  <a:srgbClr val="000000"/>
                </a:solidFill>
                <a:latin typeface="Helvetica Neue"/>
              </a:rPr>
              <a:t>,</a:t>
            </a:r>
            <a:r>
              <a:rPr lang="en-US" sz="3200" baseline="30000" dirty="0">
                <a:solidFill>
                  <a:srgbClr val="000000"/>
                </a:solidFill>
                <a:latin typeface="Helvetica Neue"/>
              </a:rPr>
              <a:t> </a:t>
            </a:r>
            <a:r>
              <a:rPr lang="en-US" sz="3200" dirty="0">
                <a:solidFill>
                  <a:srgbClr val="000000"/>
                </a:solidFill>
                <a:latin typeface="Helvetica Neue"/>
              </a:rPr>
              <a:t>let him have your </a:t>
            </a:r>
            <a:r>
              <a:rPr lang="en-US" sz="3200" dirty="0">
                <a:latin typeface="Helvetica Neue"/>
              </a:rPr>
              <a:t>cloak</a:t>
            </a:r>
            <a:r>
              <a:rPr lang="en-US" sz="3200" dirty="0">
                <a:solidFill>
                  <a:srgbClr val="000000"/>
                </a:solidFill>
                <a:latin typeface="Helvetica Neue"/>
              </a:rPr>
              <a:t> as well.</a:t>
            </a:r>
          </a:p>
          <a:p>
            <a:r>
              <a:rPr lang="en-US" sz="3200" dirty="0">
                <a:solidFill>
                  <a:srgbClr val="000000"/>
                </a:solidFill>
                <a:latin typeface="Helvetica Neue"/>
              </a:rPr>
              <a:t>											  </a:t>
            </a:r>
            <a:r>
              <a:rPr lang="en-US" sz="3200" i="1" dirty="0">
                <a:solidFill>
                  <a:srgbClr val="000000"/>
                </a:solidFill>
                <a:latin typeface="Helvetica Neue"/>
              </a:rPr>
              <a:t>Matthew 5:40</a:t>
            </a:r>
            <a:endParaRPr lang="en-US" sz="3200" i="1" dirty="0">
              <a:latin typeface="Helvetica Neue"/>
            </a:endParaRPr>
          </a:p>
        </p:txBody>
      </p:sp>
      <p:sp>
        <p:nvSpPr>
          <p:cNvPr id="4" name="Rectangle 3">
            <a:extLst>
              <a:ext uri="{FF2B5EF4-FFF2-40B4-BE49-F238E27FC236}">
                <a16:creationId xmlns:a16="http://schemas.microsoft.com/office/drawing/2014/main" id="{104D6F96-79F5-4EBC-BF0B-2B8A0C6B2E5B}"/>
              </a:ext>
            </a:extLst>
          </p:cNvPr>
          <p:cNvSpPr/>
          <p:nvPr/>
        </p:nvSpPr>
        <p:spPr>
          <a:xfrm>
            <a:off x="265043" y="3941220"/>
            <a:ext cx="8640417" cy="1569660"/>
          </a:xfrm>
          <a:prstGeom prst="rect">
            <a:avLst/>
          </a:prstGeom>
        </p:spPr>
        <p:txBody>
          <a:bodyPr wrap="square">
            <a:spAutoFit/>
          </a:bodyPr>
          <a:lstStyle/>
          <a:p>
            <a:r>
              <a:rPr lang="en-US" sz="3200" b="1" baseline="30000" dirty="0">
                <a:solidFill>
                  <a:srgbClr val="000000"/>
                </a:solidFill>
                <a:latin typeface="Helvetica Neue"/>
                <a:cs typeface="Times New Roman" panose="02020603050405020304" pitchFamily="18" charset="0"/>
              </a:rPr>
              <a:t>  </a:t>
            </a:r>
            <a:r>
              <a:rPr lang="en-US" sz="3200" b="1" dirty="0">
                <a:solidFill>
                  <a:srgbClr val="0070C0"/>
                </a:solidFill>
                <a:latin typeface="Times New Roman" panose="02020603050405020304" pitchFamily="18" charset="0"/>
                <a:cs typeface="Times New Roman" panose="02020603050405020304" pitchFamily="18" charset="0"/>
              </a:rPr>
              <a:t>3. </a:t>
            </a:r>
            <a:r>
              <a:rPr lang="en-US" sz="3200" dirty="0">
                <a:latin typeface="Helvetica Neue"/>
              </a:rPr>
              <a:t>And if anyone forces you to go one mile,       	 go with him two miles.</a:t>
            </a:r>
            <a:r>
              <a:rPr lang="en-US" sz="3200" dirty="0">
                <a:solidFill>
                  <a:srgbClr val="000000"/>
                </a:solidFill>
                <a:latin typeface="Helvetica Neue"/>
              </a:rPr>
              <a:t>											  									  </a:t>
            </a:r>
            <a:r>
              <a:rPr lang="en-US" sz="3200" i="1" dirty="0">
                <a:solidFill>
                  <a:srgbClr val="000000"/>
                </a:solidFill>
                <a:latin typeface="Helvetica Neue"/>
              </a:rPr>
              <a:t>Matthew 5:41</a:t>
            </a:r>
            <a:endParaRPr lang="en-US" sz="3200" i="1" dirty="0">
              <a:latin typeface="Helvetica Neue"/>
            </a:endParaRPr>
          </a:p>
        </p:txBody>
      </p:sp>
    </p:spTree>
    <p:extLst>
      <p:ext uri="{BB962C8B-B14F-4D97-AF65-F5344CB8AC3E}">
        <p14:creationId xmlns:p14="http://schemas.microsoft.com/office/powerpoint/2010/main" val="1382734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2554545"/>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resist the one who is evil</a:t>
            </a:r>
            <a:r>
              <a:rPr lang="en-US" sz="3200" dirty="0">
                <a:solidFill>
                  <a:srgbClr val="000000"/>
                </a:solidFill>
                <a:latin typeface="Helvetica Neue"/>
              </a:rPr>
              <a:t>. </a:t>
            </a:r>
          </a:p>
          <a:p>
            <a:r>
              <a:rPr lang="en-US" sz="3200" dirty="0">
                <a:solidFill>
                  <a:srgbClr val="000000"/>
                </a:solidFill>
                <a:latin typeface="Helvetica Neue"/>
              </a:rPr>
              <a:t>	</a:t>
            </a:r>
            <a:r>
              <a:rPr lang="en-US" sz="3200" b="1" dirty="0">
                <a:solidFill>
                  <a:srgbClr val="0070C0"/>
                </a:solidFill>
                <a:latin typeface="Times New Roman" panose="02020603050405020304" pitchFamily="18" charset="0"/>
                <a:cs typeface="Times New Roman" panose="02020603050405020304" pitchFamily="18" charset="0"/>
              </a:rPr>
              <a:t>1. </a:t>
            </a:r>
            <a:r>
              <a:rPr lang="en-US" sz="3200" dirty="0">
                <a:solidFill>
                  <a:srgbClr val="000000"/>
                </a:solidFill>
                <a:latin typeface="Helvetica Neue"/>
              </a:rPr>
              <a:t>But if anyone slaps you on the right cheek, 			turn to him the other also.</a:t>
            </a:r>
            <a:endParaRPr lang="en-US" sz="3200" dirty="0">
              <a:latin typeface="Helvetica Neue"/>
            </a:endParaRPr>
          </a:p>
          <a:p>
            <a:r>
              <a:rPr lang="en-US" sz="3200" dirty="0">
                <a:solidFill>
                  <a:srgbClr val="000000"/>
                </a:solidFill>
                <a:latin typeface="Helvetica Neue"/>
              </a:rPr>
              <a:t>												</a:t>
            </a:r>
            <a:r>
              <a:rPr lang="en-US" sz="3200" i="1" dirty="0">
                <a:solidFill>
                  <a:srgbClr val="000000"/>
                </a:solidFill>
                <a:latin typeface="Helvetica Neue"/>
              </a:rPr>
              <a:t>Matthew 5:39</a:t>
            </a:r>
            <a:endParaRPr lang="en-US" sz="3200" i="1" dirty="0">
              <a:latin typeface="Helvetica Neue"/>
            </a:endParaRPr>
          </a:p>
        </p:txBody>
      </p:sp>
      <p:sp>
        <p:nvSpPr>
          <p:cNvPr id="3" name="Rectangle 2">
            <a:extLst>
              <a:ext uri="{FF2B5EF4-FFF2-40B4-BE49-F238E27FC236}">
                <a16:creationId xmlns:a16="http://schemas.microsoft.com/office/drawing/2014/main" id="{9E5F7F1D-A402-4404-A430-68A67D3167A9}"/>
              </a:ext>
            </a:extLst>
          </p:cNvPr>
          <p:cNvSpPr/>
          <p:nvPr/>
        </p:nvSpPr>
        <p:spPr>
          <a:xfrm>
            <a:off x="265042" y="2463053"/>
            <a:ext cx="8640417" cy="1569660"/>
          </a:xfrm>
          <a:prstGeom prst="rect">
            <a:avLst/>
          </a:prstGeom>
        </p:spPr>
        <p:txBody>
          <a:bodyPr wrap="square">
            <a:spAutoFit/>
          </a:bodyPr>
          <a:lstStyle/>
          <a:p>
            <a:r>
              <a:rPr lang="en-US" sz="3200" b="1" baseline="30000" dirty="0">
                <a:solidFill>
                  <a:srgbClr val="000000"/>
                </a:solidFill>
                <a:latin typeface="Helvetica Neue"/>
                <a:cs typeface="Times New Roman" panose="02020603050405020304" pitchFamily="18" charset="0"/>
              </a:rPr>
              <a:t>  </a:t>
            </a:r>
            <a:r>
              <a:rPr lang="en-US" sz="3200" b="1" dirty="0">
                <a:solidFill>
                  <a:srgbClr val="0070C0"/>
                </a:solidFill>
                <a:latin typeface="Times New Roman" panose="02020603050405020304" pitchFamily="18" charset="0"/>
                <a:cs typeface="Times New Roman" panose="02020603050405020304" pitchFamily="18" charset="0"/>
              </a:rPr>
              <a:t>2. </a:t>
            </a:r>
            <a:r>
              <a:rPr lang="en-US" sz="3200" dirty="0">
                <a:solidFill>
                  <a:srgbClr val="000000"/>
                </a:solidFill>
                <a:latin typeface="Helvetica Neue"/>
              </a:rPr>
              <a:t>And if anyone would sue you and take 	your </a:t>
            </a:r>
            <a:r>
              <a:rPr lang="en-US" sz="3200" dirty="0">
                <a:latin typeface="Helvetica Neue"/>
              </a:rPr>
              <a:t>tunic</a:t>
            </a:r>
            <a:r>
              <a:rPr lang="en-US" sz="3200" dirty="0">
                <a:solidFill>
                  <a:srgbClr val="000000"/>
                </a:solidFill>
                <a:latin typeface="Helvetica Neue"/>
              </a:rPr>
              <a:t>,</a:t>
            </a:r>
            <a:r>
              <a:rPr lang="en-US" sz="3200" baseline="30000" dirty="0">
                <a:solidFill>
                  <a:srgbClr val="000000"/>
                </a:solidFill>
                <a:latin typeface="Helvetica Neue"/>
              </a:rPr>
              <a:t> </a:t>
            </a:r>
            <a:r>
              <a:rPr lang="en-US" sz="3200" dirty="0">
                <a:solidFill>
                  <a:srgbClr val="000000"/>
                </a:solidFill>
                <a:latin typeface="Helvetica Neue"/>
              </a:rPr>
              <a:t>let him have your </a:t>
            </a:r>
            <a:r>
              <a:rPr lang="en-US" sz="3200" dirty="0">
                <a:latin typeface="Helvetica Neue"/>
              </a:rPr>
              <a:t>cloak</a:t>
            </a:r>
            <a:r>
              <a:rPr lang="en-US" sz="3200" dirty="0">
                <a:solidFill>
                  <a:srgbClr val="000000"/>
                </a:solidFill>
                <a:latin typeface="Helvetica Neue"/>
              </a:rPr>
              <a:t> as well.</a:t>
            </a:r>
          </a:p>
          <a:p>
            <a:r>
              <a:rPr lang="en-US" sz="3200" dirty="0">
                <a:solidFill>
                  <a:srgbClr val="000000"/>
                </a:solidFill>
                <a:latin typeface="Helvetica Neue"/>
              </a:rPr>
              <a:t>											  </a:t>
            </a:r>
            <a:r>
              <a:rPr lang="en-US" sz="3200" i="1" dirty="0">
                <a:solidFill>
                  <a:srgbClr val="000000"/>
                </a:solidFill>
                <a:latin typeface="Helvetica Neue"/>
              </a:rPr>
              <a:t>Matthew 5:40</a:t>
            </a:r>
            <a:endParaRPr lang="en-US" sz="3200" i="1" dirty="0">
              <a:latin typeface="Helvetica Neue"/>
            </a:endParaRPr>
          </a:p>
        </p:txBody>
      </p:sp>
      <p:sp>
        <p:nvSpPr>
          <p:cNvPr id="4" name="Rectangle 3">
            <a:extLst>
              <a:ext uri="{FF2B5EF4-FFF2-40B4-BE49-F238E27FC236}">
                <a16:creationId xmlns:a16="http://schemas.microsoft.com/office/drawing/2014/main" id="{104D6F96-79F5-4EBC-BF0B-2B8A0C6B2E5B}"/>
              </a:ext>
            </a:extLst>
          </p:cNvPr>
          <p:cNvSpPr/>
          <p:nvPr/>
        </p:nvSpPr>
        <p:spPr>
          <a:xfrm>
            <a:off x="265043" y="3941220"/>
            <a:ext cx="8640417" cy="1569660"/>
          </a:xfrm>
          <a:prstGeom prst="rect">
            <a:avLst/>
          </a:prstGeom>
        </p:spPr>
        <p:txBody>
          <a:bodyPr wrap="square">
            <a:spAutoFit/>
          </a:bodyPr>
          <a:lstStyle/>
          <a:p>
            <a:r>
              <a:rPr lang="en-US" sz="3200" b="1" baseline="30000" dirty="0">
                <a:solidFill>
                  <a:srgbClr val="000000"/>
                </a:solidFill>
                <a:latin typeface="Helvetica Neue"/>
                <a:cs typeface="Times New Roman" panose="02020603050405020304" pitchFamily="18" charset="0"/>
              </a:rPr>
              <a:t>  </a:t>
            </a:r>
            <a:r>
              <a:rPr lang="en-US" sz="3200" b="1" dirty="0">
                <a:solidFill>
                  <a:srgbClr val="0070C0"/>
                </a:solidFill>
                <a:latin typeface="Times New Roman" panose="02020603050405020304" pitchFamily="18" charset="0"/>
                <a:cs typeface="Times New Roman" panose="02020603050405020304" pitchFamily="18" charset="0"/>
              </a:rPr>
              <a:t>3. </a:t>
            </a:r>
            <a:r>
              <a:rPr lang="en-US" sz="3200" dirty="0">
                <a:latin typeface="Helvetica Neue"/>
              </a:rPr>
              <a:t>And if anyone forces you to go one mile,       	 go with him two miles.</a:t>
            </a:r>
            <a:r>
              <a:rPr lang="en-US" sz="3200" dirty="0">
                <a:solidFill>
                  <a:srgbClr val="000000"/>
                </a:solidFill>
                <a:latin typeface="Helvetica Neue"/>
              </a:rPr>
              <a:t>											  									  </a:t>
            </a:r>
            <a:r>
              <a:rPr lang="en-US" sz="3200" i="1" dirty="0">
                <a:solidFill>
                  <a:srgbClr val="000000"/>
                </a:solidFill>
                <a:latin typeface="Helvetica Neue"/>
              </a:rPr>
              <a:t>Matthew 5:41</a:t>
            </a:r>
            <a:endParaRPr lang="en-US" sz="3200" i="1" dirty="0">
              <a:latin typeface="Helvetica Neue"/>
            </a:endParaRPr>
          </a:p>
        </p:txBody>
      </p:sp>
      <p:sp>
        <p:nvSpPr>
          <p:cNvPr id="5" name="Rectangle 4">
            <a:extLst>
              <a:ext uri="{FF2B5EF4-FFF2-40B4-BE49-F238E27FC236}">
                <a16:creationId xmlns:a16="http://schemas.microsoft.com/office/drawing/2014/main" id="{E91783E7-3658-4F61-988D-412CBFE269D4}"/>
              </a:ext>
            </a:extLst>
          </p:cNvPr>
          <p:cNvSpPr/>
          <p:nvPr/>
        </p:nvSpPr>
        <p:spPr>
          <a:xfrm>
            <a:off x="265042" y="5327895"/>
            <a:ext cx="8878958" cy="1569660"/>
          </a:xfrm>
          <a:prstGeom prst="rect">
            <a:avLst/>
          </a:prstGeom>
        </p:spPr>
        <p:txBody>
          <a:bodyPr wrap="square">
            <a:spAutoFit/>
          </a:bodyPr>
          <a:lstStyle/>
          <a:p>
            <a:r>
              <a:rPr lang="en-US" sz="3200" b="1" baseline="30000" dirty="0">
                <a:solidFill>
                  <a:srgbClr val="000000"/>
                </a:solidFill>
                <a:latin typeface="Helvetica Neue"/>
                <a:cs typeface="Times New Roman" panose="02020603050405020304" pitchFamily="18" charset="0"/>
              </a:rPr>
              <a:t>  </a:t>
            </a:r>
            <a:r>
              <a:rPr lang="en-US" sz="3200" b="1" dirty="0">
                <a:solidFill>
                  <a:srgbClr val="0070C0"/>
                </a:solidFill>
                <a:latin typeface="Times New Roman" panose="02020603050405020304" pitchFamily="18" charset="0"/>
                <a:cs typeface="Times New Roman" panose="02020603050405020304" pitchFamily="18" charset="0"/>
              </a:rPr>
              <a:t>4. </a:t>
            </a:r>
            <a:r>
              <a:rPr lang="en-US" sz="3200" b="1" baseline="30000" dirty="0"/>
              <a:t> </a:t>
            </a:r>
            <a:r>
              <a:rPr lang="en-US" sz="3200" dirty="0">
                <a:latin typeface="Helvetica Neue"/>
              </a:rPr>
              <a:t>Give to the one who begs from you, and do   	  not refuse the one who would borrow from 		  you.</a:t>
            </a:r>
            <a:r>
              <a:rPr lang="en-US" sz="3200" dirty="0">
                <a:solidFill>
                  <a:srgbClr val="000000"/>
                </a:solidFill>
                <a:latin typeface="Helvetica Neue"/>
              </a:rPr>
              <a:t>								  </a:t>
            </a:r>
            <a:r>
              <a:rPr lang="en-US" sz="3200" i="1" dirty="0">
                <a:solidFill>
                  <a:srgbClr val="000000"/>
                </a:solidFill>
                <a:latin typeface="Helvetica Neue"/>
              </a:rPr>
              <a:t>Matthew 5:42</a:t>
            </a:r>
            <a:endParaRPr lang="en-US" sz="3200" i="1" dirty="0">
              <a:latin typeface="Helvetica Neue"/>
            </a:endParaRPr>
          </a:p>
        </p:txBody>
      </p:sp>
    </p:spTree>
    <p:extLst>
      <p:ext uri="{BB962C8B-B14F-4D97-AF65-F5344CB8AC3E}">
        <p14:creationId xmlns:p14="http://schemas.microsoft.com/office/powerpoint/2010/main" val="1557144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6C1328-DF40-4420-99E2-01E6939378B2}"/>
              </a:ext>
            </a:extLst>
          </p:cNvPr>
          <p:cNvSpPr/>
          <p:nvPr/>
        </p:nvSpPr>
        <p:spPr>
          <a:xfrm>
            <a:off x="0" y="0"/>
            <a:ext cx="8905460" cy="2062103"/>
          </a:xfrm>
          <a:prstGeom prst="rect">
            <a:avLst/>
          </a:prstGeom>
        </p:spPr>
        <p:txBody>
          <a:bodyPr wrap="square">
            <a:spAutoFit/>
          </a:bodyPr>
          <a:lstStyle/>
          <a:p>
            <a:r>
              <a:rPr lang="en-US" sz="3200" b="1" dirty="0">
                <a:solidFill>
                  <a:srgbClr val="000000"/>
                </a:solidFill>
                <a:latin typeface="Helvetica Neue"/>
              </a:rPr>
              <a:t>But I say to you</a:t>
            </a:r>
            <a:r>
              <a:rPr lang="en-US" sz="3200" dirty="0">
                <a:solidFill>
                  <a:srgbClr val="000000"/>
                </a:solidFill>
                <a:latin typeface="Helvetica Neue"/>
              </a:rPr>
              <a:t>, </a:t>
            </a:r>
          </a:p>
          <a:p>
            <a:r>
              <a:rPr lang="en-US" sz="3200" u="sng" dirty="0">
                <a:solidFill>
                  <a:srgbClr val="000000"/>
                </a:solidFill>
                <a:latin typeface="Helvetica Neue"/>
              </a:rPr>
              <a:t>Do not resist the one who is evil</a:t>
            </a:r>
            <a:r>
              <a:rPr lang="en-US" sz="3200" dirty="0">
                <a:solidFill>
                  <a:srgbClr val="000000"/>
                </a:solidFill>
                <a:latin typeface="Helvetica Neue"/>
              </a:rPr>
              <a:t>. </a:t>
            </a:r>
          </a:p>
          <a:p>
            <a:r>
              <a:rPr lang="en-US" sz="3200" dirty="0">
                <a:solidFill>
                  <a:srgbClr val="000000"/>
                </a:solidFill>
                <a:latin typeface="Helvetica Neue"/>
              </a:rPr>
              <a:t>	</a:t>
            </a:r>
          </a:p>
          <a:p>
            <a:r>
              <a:rPr lang="en-US" sz="3200" b="1" dirty="0">
                <a:solidFill>
                  <a:srgbClr val="000000"/>
                </a:solidFill>
                <a:latin typeface="Helvetica Neue"/>
                <a:cs typeface="Times New Roman" panose="02020603050405020304" pitchFamily="18" charset="0"/>
              </a:rPr>
              <a:t>	</a:t>
            </a:r>
            <a:r>
              <a:rPr lang="en-US" sz="3200" b="1" dirty="0">
                <a:solidFill>
                  <a:srgbClr val="0070C0"/>
                </a:solidFill>
                <a:latin typeface="Helvetica Neue"/>
                <a:cs typeface="Times New Roman" panose="02020603050405020304" pitchFamily="18" charset="0"/>
              </a:rPr>
              <a:t>5. </a:t>
            </a:r>
            <a:r>
              <a:rPr lang="en-US" sz="3200" dirty="0">
                <a:latin typeface="Helvetica Neue"/>
                <a:cs typeface="Times New Roman" panose="02020603050405020304" pitchFamily="18" charset="0"/>
              </a:rPr>
              <a:t>And if anyone ______________________.</a:t>
            </a:r>
            <a:endParaRPr lang="en-US" sz="3200" i="1" dirty="0">
              <a:latin typeface="Helvetica Neue"/>
            </a:endParaRPr>
          </a:p>
        </p:txBody>
      </p:sp>
      <p:pic>
        <p:nvPicPr>
          <p:cNvPr id="7" name="Picture 6">
            <a:extLst>
              <a:ext uri="{FF2B5EF4-FFF2-40B4-BE49-F238E27FC236}">
                <a16:creationId xmlns:a16="http://schemas.microsoft.com/office/drawing/2014/main" id="{AF3E6FA4-3C7F-4EAD-B7D9-059318C687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6434" y="2783041"/>
            <a:ext cx="7076661" cy="4025712"/>
          </a:xfrm>
          <a:prstGeom prst="rect">
            <a:avLst/>
          </a:prstGeom>
        </p:spPr>
      </p:pic>
    </p:spTree>
    <p:extLst>
      <p:ext uri="{BB962C8B-B14F-4D97-AF65-F5344CB8AC3E}">
        <p14:creationId xmlns:p14="http://schemas.microsoft.com/office/powerpoint/2010/main" val="1533818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7A26A8-3195-4FAC-A0DB-B72648D38926}"/>
              </a:ext>
            </a:extLst>
          </p:cNvPr>
          <p:cNvSpPr/>
          <p:nvPr/>
        </p:nvSpPr>
        <p:spPr>
          <a:xfrm>
            <a:off x="397564" y="589218"/>
            <a:ext cx="8322366" cy="2554545"/>
          </a:xfrm>
          <a:prstGeom prst="rect">
            <a:avLst/>
          </a:prstGeom>
        </p:spPr>
        <p:txBody>
          <a:bodyPr wrap="square">
            <a:spAutoFit/>
          </a:bodyPr>
          <a:lstStyle/>
          <a:p>
            <a:r>
              <a:rPr lang="en-US" sz="3200" dirty="0">
                <a:solidFill>
                  <a:srgbClr val="000000"/>
                </a:solidFill>
                <a:latin typeface="Helvetica Neue"/>
              </a:rPr>
              <a:t>You shall not take vengeance or bear a grudge against the sons of your own people, but you shall love your neighbor as yourself: </a:t>
            </a:r>
            <a:r>
              <a:rPr lang="en-US" sz="3200" b="1" dirty="0">
                <a:solidFill>
                  <a:srgbClr val="000000"/>
                </a:solidFill>
                <a:latin typeface="Helvetica Neue"/>
              </a:rPr>
              <a:t>I am the </a:t>
            </a:r>
            <a:r>
              <a:rPr lang="en-US" sz="3200" b="1" cap="small" dirty="0">
                <a:solidFill>
                  <a:srgbClr val="000000"/>
                </a:solidFill>
                <a:latin typeface="Helvetica Neue"/>
              </a:rPr>
              <a:t>Lord</a:t>
            </a:r>
            <a:r>
              <a:rPr lang="en-US" sz="3200" dirty="0">
                <a:solidFill>
                  <a:srgbClr val="000000"/>
                </a:solidFill>
                <a:latin typeface="Helvetica Neue"/>
              </a:rPr>
              <a:t>.</a:t>
            </a:r>
          </a:p>
          <a:p>
            <a:r>
              <a:rPr lang="en-US" sz="3200" dirty="0">
                <a:solidFill>
                  <a:srgbClr val="000000"/>
                </a:solidFill>
                <a:latin typeface="Helvetica Neue"/>
              </a:rPr>
              <a:t>											</a:t>
            </a:r>
            <a:r>
              <a:rPr lang="en-US" sz="3200" i="1" dirty="0">
                <a:solidFill>
                  <a:srgbClr val="000000"/>
                </a:solidFill>
                <a:latin typeface="Helvetica Neue"/>
              </a:rPr>
              <a:t>Leviticus 19:18</a:t>
            </a:r>
            <a:endParaRPr lang="en-US" sz="3200" i="1" dirty="0">
              <a:latin typeface="Helvetica Neue"/>
            </a:endParaRPr>
          </a:p>
        </p:txBody>
      </p:sp>
      <p:sp>
        <p:nvSpPr>
          <p:cNvPr id="3" name="Rectangle 2">
            <a:extLst>
              <a:ext uri="{FF2B5EF4-FFF2-40B4-BE49-F238E27FC236}">
                <a16:creationId xmlns:a16="http://schemas.microsoft.com/office/drawing/2014/main" id="{AE1ADC63-6528-443C-AA15-6F6CDBE852B3}"/>
              </a:ext>
            </a:extLst>
          </p:cNvPr>
          <p:cNvSpPr/>
          <p:nvPr/>
        </p:nvSpPr>
        <p:spPr>
          <a:xfrm>
            <a:off x="397564" y="3899768"/>
            <a:ext cx="8322366" cy="1569660"/>
          </a:xfrm>
          <a:prstGeom prst="rect">
            <a:avLst/>
          </a:prstGeom>
        </p:spPr>
        <p:txBody>
          <a:bodyPr wrap="square">
            <a:spAutoFit/>
          </a:bodyPr>
          <a:lstStyle/>
          <a:p>
            <a:r>
              <a:rPr lang="en-US" sz="3200" dirty="0">
                <a:solidFill>
                  <a:srgbClr val="000000"/>
                </a:solidFill>
                <a:latin typeface="Helvetica Neue"/>
              </a:rPr>
              <a:t>Do not say, “I will repay evil”;</a:t>
            </a:r>
            <a:br>
              <a:rPr lang="en-US" sz="3200" dirty="0">
                <a:latin typeface="Helvetica Neue"/>
              </a:rPr>
            </a:br>
            <a:r>
              <a:rPr lang="en-US" sz="3200" dirty="0">
                <a:solidFill>
                  <a:srgbClr val="000000"/>
                </a:solidFill>
                <a:latin typeface="Helvetica Neue"/>
              </a:rPr>
              <a:t>    </a:t>
            </a:r>
            <a:r>
              <a:rPr lang="en-US" sz="3200" b="1" dirty="0">
                <a:solidFill>
                  <a:srgbClr val="000000"/>
                </a:solidFill>
                <a:latin typeface="Helvetica Neue"/>
              </a:rPr>
              <a:t>wait for the </a:t>
            </a:r>
            <a:r>
              <a:rPr lang="en-US" sz="3200" b="1" cap="small" dirty="0">
                <a:solidFill>
                  <a:srgbClr val="000000"/>
                </a:solidFill>
                <a:latin typeface="Helvetica Neue"/>
              </a:rPr>
              <a:t>Lord</a:t>
            </a:r>
            <a:r>
              <a:rPr lang="en-US" sz="3200" dirty="0">
                <a:solidFill>
                  <a:srgbClr val="000000"/>
                </a:solidFill>
                <a:latin typeface="Helvetica Neue"/>
              </a:rPr>
              <a:t>, and he will deliver you.</a:t>
            </a:r>
          </a:p>
          <a:p>
            <a:r>
              <a:rPr lang="en-US" sz="3200" dirty="0">
                <a:solidFill>
                  <a:srgbClr val="000000"/>
                </a:solidFill>
                <a:latin typeface="Helvetica Neue"/>
              </a:rPr>
              <a:t>											</a:t>
            </a:r>
            <a:r>
              <a:rPr lang="en-US" sz="3200" i="1" dirty="0">
                <a:solidFill>
                  <a:srgbClr val="000000"/>
                </a:solidFill>
                <a:latin typeface="Helvetica Neue"/>
              </a:rPr>
              <a:t>Proverbs 20:22</a:t>
            </a:r>
            <a:endParaRPr lang="en-US" sz="3200" i="1" dirty="0">
              <a:latin typeface="Helvetica Neue"/>
            </a:endParaRPr>
          </a:p>
        </p:txBody>
      </p:sp>
    </p:spTree>
    <p:extLst>
      <p:ext uri="{BB962C8B-B14F-4D97-AF65-F5344CB8AC3E}">
        <p14:creationId xmlns:p14="http://schemas.microsoft.com/office/powerpoint/2010/main" val="2992162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
        <p:nvSpPr>
          <p:cNvPr id="2" name="TextBox 1">
            <a:extLst>
              <a:ext uri="{FF2B5EF4-FFF2-40B4-BE49-F238E27FC236}">
                <a16:creationId xmlns:a16="http://schemas.microsoft.com/office/drawing/2014/main" id="{987E0B03-46E4-48BC-A284-8A6DDFDB7043}"/>
              </a:ext>
            </a:extLst>
          </p:cNvPr>
          <p:cNvSpPr txBox="1"/>
          <p:nvPr/>
        </p:nvSpPr>
        <p:spPr>
          <a:xfrm>
            <a:off x="5844209" y="5792878"/>
            <a:ext cx="3061252" cy="584775"/>
          </a:xfrm>
          <a:prstGeom prst="rect">
            <a:avLst/>
          </a:prstGeom>
          <a:noFill/>
        </p:spPr>
        <p:txBody>
          <a:bodyPr wrap="square" rtlCol="0">
            <a:spAutoFit/>
          </a:bodyPr>
          <a:lstStyle/>
          <a:p>
            <a:r>
              <a:rPr lang="en-US" sz="3200" b="1" i="1" dirty="0">
                <a:solidFill>
                  <a:srgbClr val="7030A0"/>
                </a:solidFill>
              </a:rPr>
              <a:t>Salt and Light</a:t>
            </a:r>
          </a:p>
        </p:txBody>
      </p:sp>
      <p:sp>
        <p:nvSpPr>
          <p:cNvPr id="9" name="TextBox 8">
            <a:extLst>
              <a:ext uri="{FF2B5EF4-FFF2-40B4-BE49-F238E27FC236}">
                <a16:creationId xmlns:a16="http://schemas.microsoft.com/office/drawing/2014/main" id="{DC508F1A-06A3-470A-98C3-B2B3E3E29E4D}"/>
              </a:ext>
            </a:extLst>
          </p:cNvPr>
          <p:cNvSpPr txBox="1"/>
          <p:nvPr/>
        </p:nvSpPr>
        <p:spPr>
          <a:xfrm>
            <a:off x="5877338" y="6273225"/>
            <a:ext cx="2478156" cy="584775"/>
          </a:xfrm>
          <a:prstGeom prst="rect">
            <a:avLst/>
          </a:prstGeom>
          <a:noFill/>
        </p:spPr>
        <p:txBody>
          <a:bodyPr wrap="square" rtlCol="0">
            <a:spAutoFit/>
          </a:bodyPr>
          <a:lstStyle/>
          <a:p>
            <a:r>
              <a:rPr lang="en-US" sz="3200" i="1" dirty="0">
                <a:solidFill>
                  <a:srgbClr val="7030A0"/>
                </a:solidFill>
              </a:rPr>
              <a:t>Matt 5:13-16</a:t>
            </a:r>
          </a:p>
        </p:txBody>
      </p:sp>
      <p:sp>
        <p:nvSpPr>
          <p:cNvPr id="3" name="Arrow: Down 2">
            <a:extLst>
              <a:ext uri="{FF2B5EF4-FFF2-40B4-BE49-F238E27FC236}">
                <a16:creationId xmlns:a16="http://schemas.microsoft.com/office/drawing/2014/main" id="{87E2F6FD-C770-453D-8EE3-05EF168ED5AA}"/>
              </a:ext>
            </a:extLst>
          </p:cNvPr>
          <p:cNvSpPr/>
          <p:nvPr/>
        </p:nvSpPr>
        <p:spPr>
          <a:xfrm>
            <a:off x="6586330" y="5172539"/>
            <a:ext cx="530086" cy="742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326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C22852-2249-48A1-BAA1-09289696C466}"/>
              </a:ext>
            </a:extLst>
          </p:cNvPr>
          <p:cNvSpPr/>
          <p:nvPr/>
        </p:nvSpPr>
        <p:spPr>
          <a:xfrm>
            <a:off x="0" y="999869"/>
            <a:ext cx="8984974" cy="3539430"/>
          </a:xfrm>
          <a:prstGeom prst="rect">
            <a:avLst/>
          </a:prstGeom>
        </p:spPr>
        <p:txBody>
          <a:bodyPr wrap="square">
            <a:spAutoFit/>
          </a:bodyPr>
          <a:lstStyle/>
          <a:p>
            <a:r>
              <a:rPr lang="en-US" sz="3200" dirty="0">
                <a:latin typeface="Helvetica Neue"/>
              </a:rPr>
              <a:t>Repay no one evil for evil, but give thought to do what is honorable in the sight of all. If possible, so far as it depends on you, live peaceably with all. Beloved, never avenge yourselves, but leave it to the wrath of God, for it is written, “Vengeance is mine, I will repay, says the Lord.”</a:t>
            </a:r>
            <a:r>
              <a:rPr lang="en-US" sz="3200" dirty="0">
                <a:solidFill>
                  <a:srgbClr val="000000"/>
                </a:solidFill>
                <a:latin typeface="Helvetica Neue"/>
              </a:rPr>
              <a:t>													</a:t>
            </a:r>
            <a:r>
              <a:rPr lang="en-US" sz="3200" i="1" dirty="0">
                <a:solidFill>
                  <a:srgbClr val="000000"/>
                </a:solidFill>
                <a:latin typeface="Helvetica Neue"/>
              </a:rPr>
              <a:t>Romans 12:17-19</a:t>
            </a:r>
            <a:endParaRPr lang="en-US" sz="3200" i="1" dirty="0"/>
          </a:p>
        </p:txBody>
      </p:sp>
    </p:spTree>
    <p:extLst>
      <p:ext uri="{BB962C8B-B14F-4D97-AF65-F5344CB8AC3E}">
        <p14:creationId xmlns:p14="http://schemas.microsoft.com/office/powerpoint/2010/main" val="81386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C22852-2249-48A1-BAA1-09289696C466}"/>
              </a:ext>
            </a:extLst>
          </p:cNvPr>
          <p:cNvSpPr/>
          <p:nvPr/>
        </p:nvSpPr>
        <p:spPr>
          <a:xfrm>
            <a:off x="0" y="999869"/>
            <a:ext cx="8984974" cy="2062103"/>
          </a:xfrm>
          <a:prstGeom prst="rect">
            <a:avLst/>
          </a:prstGeom>
        </p:spPr>
        <p:txBody>
          <a:bodyPr wrap="square">
            <a:spAutoFit/>
          </a:bodyPr>
          <a:lstStyle/>
          <a:p>
            <a:r>
              <a:rPr lang="en-US" sz="3200" dirty="0">
                <a:latin typeface="Helvetica Neue"/>
              </a:rPr>
              <a:t>See that no one repays anyone evil for evil, but always seek to do good to one another and to everyone.</a:t>
            </a:r>
            <a:r>
              <a:rPr lang="en-US" sz="3200" dirty="0">
                <a:solidFill>
                  <a:srgbClr val="000000"/>
                </a:solidFill>
                <a:latin typeface="Helvetica Neue"/>
              </a:rPr>
              <a:t>																										</a:t>
            </a:r>
            <a:r>
              <a:rPr lang="en-US" sz="3200" i="1" dirty="0">
                <a:solidFill>
                  <a:srgbClr val="000000"/>
                </a:solidFill>
                <a:latin typeface="Helvetica Neue"/>
              </a:rPr>
              <a:t>1 Thessalonians 5:15</a:t>
            </a:r>
            <a:endParaRPr lang="en-US" sz="3200" i="1" dirty="0"/>
          </a:p>
        </p:txBody>
      </p:sp>
      <p:sp>
        <p:nvSpPr>
          <p:cNvPr id="3" name="Rectangle 2">
            <a:extLst>
              <a:ext uri="{FF2B5EF4-FFF2-40B4-BE49-F238E27FC236}">
                <a16:creationId xmlns:a16="http://schemas.microsoft.com/office/drawing/2014/main" id="{8A66A630-5309-4778-98D1-D48BD8B47335}"/>
              </a:ext>
            </a:extLst>
          </p:cNvPr>
          <p:cNvSpPr/>
          <p:nvPr/>
        </p:nvSpPr>
        <p:spPr>
          <a:xfrm>
            <a:off x="0" y="3836672"/>
            <a:ext cx="9144000" cy="2062103"/>
          </a:xfrm>
          <a:prstGeom prst="rect">
            <a:avLst/>
          </a:prstGeom>
        </p:spPr>
        <p:txBody>
          <a:bodyPr wrap="square">
            <a:spAutoFit/>
          </a:bodyPr>
          <a:lstStyle/>
          <a:p>
            <a:r>
              <a:rPr lang="en-US" sz="3200" dirty="0">
                <a:solidFill>
                  <a:srgbClr val="000000"/>
                </a:solidFill>
                <a:latin typeface="Helvetica Neue"/>
              </a:rPr>
              <a:t>Do not repay evil for evil or reviling for reviling, but on the contrary, bless, for to this you were called, that you may obtain a blessing.</a:t>
            </a:r>
          </a:p>
          <a:p>
            <a:r>
              <a:rPr lang="en-US" sz="3200" dirty="0">
                <a:solidFill>
                  <a:srgbClr val="000000"/>
                </a:solidFill>
                <a:latin typeface="Helvetica Neue"/>
              </a:rPr>
              <a:t>														</a:t>
            </a:r>
            <a:r>
              <a:rPr lang="en-US" sz="3200" i="1" dirty="0">
                <a:solidFill>
                  <a:srgbClr val="000000"/>
                </a:solidFill>
                <a:latin typeface="Helvetica Neue"/>
              </a:rPr>
              <a:t>1 Peter 3:9</a:t>
            </a:r>
            <a:endParaRPr lang="en-US" sz="3200" i="1" dirty="0"/>
          </a:p>
        </p:txBody>
      </p:sp>
    </p:spTree>
    <p:extLst>
      <p:ext uri="{BB962C8B-B14F-4D97-AF65-F5344CB8AC3E}">
        <p14:creationId xmlns:p14="http://schemas.microsoft.com/office/powerpoint/2010/main" val="268633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0" y="842976"/>
            <a:ext cx="4386470" cy="646331"/>
          </a:xfrm>
          <a:prstGeom prst="rect">
            <a:avLst/>
          </a:prstGeom>
          <a:noFill/>
        </p:spPr>
        <p:txBody>
          <a:bodyPr wrap="square" rtlCol="0">
            <a:spAutoFit/>
          </a:bodyPr>
          <a:lstStyle/>
          <a:p>
            <a:pPr algn="ctr"/>
            <a:r>
              <a:rPr lang="en-US" sz="3600" b="1" dirty="0"/>
              <a:t>Jesus’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3750366" y="60448"/>
            <a:ext cx="2729947" cy="227937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201477" y="658505"/>
            <a:ext cx="3154017" cy="1077218"/>
          </a:xfrm>
          <a:prstGeom prst="rect">
            <a:avLst/>
          </a:prstGeom>
          <a:noFill/>
        </p:spPr>
        <p:txBody>
          <a:bodyPr wrap="square" rtlCol="0">
            <a:spAutoFit/>
          </a:bodyPr>
          <a:lstStyle/>
          <a:p>
            <a:r>
              <a:rPr lang="en-US" sz="3200" dirty="0"/>
              <a:t>Fulfill the Law,       not destroy</a:t>
            </a:r>
          </a:p>
        </p:txBody>
      </p:sp>
      <p:sp>
        <p:nvSpPr>
          <p:cNvPr id="8" name="TextBox 7">
            <a:extLst>
              <a:ext uri="{FF2B5EF4-FFF2-40B4-BE49-F238E27FC236}">
                <a16:creationId xmlns:a16="http://schemas.microsoft.com/office/drawing/2014/main" id="{CD9D7175-6244-4206-8E40-6B951402EB9C}"/>
              </a:ext>
            </a:extLst>
          </p:cNvPr>
          <p:cNvSpPr txBox="1"/>
          <p:nvPr/>
        </p:nvSpPr>
        <p:spPr>
          <a:xfrm>
            <a:off x="954156" y="1320225"/>
            <a:ext cx="2478156" cy="584775"/>
          </a:xfrm>
          <a:prstGeom prst="rect">
            <a:avLst/>
          </a:prstGeom>
          <a:noFill/>
        </p:spPr>
        <p:txBody>
          <a:bodyPr wrap="square" rtlCol="0">
            <a:spAutoFit/>
          </a:bodyPr>
          <a:lstStyle/>
          <a:p>
            <a:pPr algn="ctr"/>
            <a:r>
              <a:rPr lang="en-US" sz="3200" i="1" dirty="0"/>
              <a:t>Matt 5:17-18</a:t>
            </a:r>
          </a:p>
        </p:txBody>
      </p:sp>
      <p:sp>
        <p:nvSpPr>
          <p:cNvPr id="2" name="TextBox 1">
            <a:extLst>
              <a:ext uri="{FF2B5EF4-FFF2-40B4-BE49-F238E27FC236}">
                <a16:creationId xmlns:a16="http://schemas.microsoft.com/office/drawing/2014/main" id="{987E0B03-46E4-48BC-A284-8A6DDFDB7043}"/>
              </a:ext>
            </a:extLst>
          </p:cNvPr>
          <p:cNvSpPr txBox="1"/>
          <p:nvPr/>
        </p:nvSpPr>
        <p:spPr>
          <a:xfrm>
            <a:off x="4386470" y="3344595"/>
            <a:ext cx="4260573" cy="1077218"/>
          </a:xfrm>
          <a:prstGeom prst="rect">
            <a:avLst/>
          </a:prstGeom>
          <a:noFill/>
        </p:spPr>
        <p:txBody>
          <a:bodyPr wrap="square" rtlCol="0">
            <a:spAutoFit/>
          </a:bodyPr>
          <a:lstStyle/>
          <a:p>
            <a:r>
              <a:rPr lang="en-US" sz="3200" b="1" i="1" dirty="0">
                <a:solidFill>
                  <a:srgbClr val="7030A0"/>
                </a:solidFill>
              </a:rPr>
              <a:t>Attitude toward God’s commandments</a:t>
            </a:r>
          </a:p>
        </p:txBody>
      </p:sp>
      <p:sp>
        <p:nvSpPr>
          <p:cNvPr id="9" name="TextBox 8">
            <a:extLst>
              <a:ext uri="{FF2B5EF4-FFF2-40B4-BE49-F238E27FC236}">
                <a16:creationId xmlns:a16="http://schemas.microsoft.com/office/drawing/2014/main" id="{DC508F1A-06A3-470A-98C3-B2B3E3E29E4D}"/>
              </a:ext>
            </a:extLst>
          </p:cNvPr>
          <p:cNvSpPr txBox="1"/>
          <p:nvPr/>
        </p:nvSpPr>
        <p:spPr>
          <a:xfrm>
            <a:off x="4883427" y="4313713"/>
            <a:ext cx="2478156" cy="584775"/>
          </a:xfrm>
          <a:prstGeom prst="rect">
            <a:avLst/>
          </a:prstGeom>
          <a:noFill/>
        </p:spPr>
        <p:txBody>
          <a:bodyPr wrap="square" rtlCol="0">
            <a:spAutoFit/>
          </a:bodyPr>
          <a:lstStyle/>
          <a:p>
            <a:r>
              <a:rPr lang="en-US" sz="3200" i="1" dirty="0">
                <a:solidFill>
                  <a:srgbClr val="7030A0"/>
                </a:solidFill>
              </a:rPr>
              <a:t>Matt 5:19</a:t>
            </a:r>
          </a:p>
        </p:txBody>
      </p:sp>
      <p:sp>
        <p:nvSpPr>
          <p:cNvPr id="3" name="Arrow: Down 2">
            <a:extLst>
              <a:ext uri="{FF2B5EF4-FFF2-40B4-BE49-F238E27FC236}">
                <a16:creationId xmlns:a16="http://schemas.microsoft.com/office/drawing/2014/main" id="{87E2F6FD-C770-453D-8EE3-05EF168ED5AA}"/>
              </a:ext>
            </a:extLst>
          </p:cNvPr>
          <p:cNvSpPr/>
          <p:nvPr/>
        </p:nvSpPr>
        <p:spPr>
          <a:xfrm>
            <a:off x="5950227" y="2566819"/>
            <a:ext cx="530086" cy="742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418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2" grpId="0"/>
      <p:bldP spid="9"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33126" y="2335692"/>
            <a:ext cx="4386470" cy="1200329"/>
          </a:xfrm>
          <a:prstGeom prst="rect">
            <a:avLst/>
          </a:prstGeom>
          <a:noFill/>
        </p:spPr>
        <p:txBody>
          <a:bodyPr wrap="square" rtlCol="0">
            <a:spAutoFit/>
          </a:bodyPr>
          <a:lstStyle/>
          <a:p>
            <a:pPr algn="ctr"/>
            <a:r>
              <a:rPr lang="en-US" sz="3600" b="1" dirty="0"/>
              <a:t>Greater</a:t>
            </a:r>
            <a:br>
              <a:rPr lang="en-US" sz="3600" b="1" dirty="0"/>
            </a:br>
            <a:r>
              <a:rPr lang="en-US" sz="3600" b="1" dirty="0"/>
              <a:t>Righteousness</a:t>
            </a:r>
          </a:p>
        </p:txBody>
      </p:sp>
      <p:sp>
        <p:nvSpPr>
          <p:cNvPr id="6" name="Left Brace 5">
            <a:extLst>
              <a:ext uri="{FF2B5EF4-FFF2-40B4-BE49-F238E27FC236}">
                <a16:creationId xmlns:a16="http://schemas.microsoft.com/office/drawing/2014/main" id="{397DFA0D-C2D5-4265-85C4-C0680611DC34}"/>
              </a:ext>
            </a:extLst>
          </p:cNvPr>
          <p:cNvSpPr/>
          <p:nvPr/>
        </p:nvSpPr>
        <p:spPr>
          <a:xfrm>
            <a:off x="3796753" y="179696"/>
            <a:ext cx="2729947" cy="612250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347257" y="496666"/>
            <a:ext cx="3154017" cy="5509200"/>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a:p>
            <a:r>
              <a:rPr lang="en-US" sz="3200" dirty="0"/>
              <a:t>4.</a:t>
            </a:r>
          </a:p>
          <a:p>
            <a:r>
              <a:rPr lang="en-US" sz="3200" dirty="0"/>
              <a:t> </a:t>
            </a:r>
          </a:p>
          <a:p>
            <a:r>
              <a:rPr lang="en-US" sz="3200" dirty="0"/>
              <a:t>5.</a:t>
            </a:r>
          </a:p>
          <a:p>
            <a:endParaRPr lang="en-US" sz="3200" dirty="0"/>
          </a:p>
          <a:p>
            <a:r>
              <a:rPr lang="en-US" sz="3200" dirty="0"/>
              <a:t>6. </a:t>
            </a:r>
          </a:p>
        </p:txBody>
      </p:sp>
      <p:sp>
        <p:nvSpPr>
          <p:cNvPr id="8" name="TextBox 7">
            <a:extLst>
              <a:ext uri="{FF2B5EF4-FFF2-40B4-BE49-F238E27FC236}">
                <a16:creationId xmlns:a16="http://schemas.microsoft.com/office/drawing/2014/main" id="{CD9D7175-6244-4206-8E40-6B951402EB9C}"/>
              </a:ext>
            </a:extLst>
          </p:cNvPr>
          <p:cNvSpPr txBox="1"/>
          <p:nvPr/>
        </p:nvSpPr>
        <p:spPr>
          <a:xfrm>
            <a:off x="921031" y="3429000"/>
            <a:ext cx="2478156" cy="584775"/>
          </a:xfrm>
          <a:prstGeom prst="rect">
            <a:avLst/>
          </a:prstGeom>
          <a:noFill/>
        </p:spPr>
        <p:txBody>
          <a:bodyPr wrap="square" rtlCol="0">
            <a:spAutoFit/>
          </a:bodyPr>
          <a:lstStyle/>
          <a:p>
            <a:pPr algn="ctr"/>
            <a:r>
              <a:rPr lang="en-US" sz="3200" i="1" dirty="0"/>
              <a:t>Matt 5:20-48</a:t>
            </a:r>
          </a:p>
        </p:txBody>
      </p:sp>
      <p:sp>
        <p:nvSpPr>
          <p:cNvPr id="5" name="TextBox 4">
            <a:extLst>
              <a:ext uri="{FF2B5EF4-FFF2-40B4-BE49-F238E27FC236}">
                <a16:creationId xmlns:a16="http://schemas.microsoft.com/office/drawing/2014/main" id="{34B6C338-179E-4A5A-B0F0-71BAFEC5F1B5}"/>
              </a:ext>
            </a:extLst>
          </p:cNvPr>
          <p:cNvSpPr txBox="1"/>
          <p:nvPr/>
        </p:nvSpPr>
        <p:spPr>
          <a:xfrm>
            <a:off x="5754759" y="486346"/>
            <a:ext cx="2746515" cy="584775"/>
          </a:xfrm>
          <a:prstGeom prst="rect">
            <a:avLst/>
          </a:prstGeom>
          <a:noFill/>
        </p:spPr>
        <p:txBody>
          <a:bodyPr wrap="square" rtlCol="0">
            <a:spAutoFit/>
          </a:bodyPr>
          <a:lstStyle/>
          <a:p>
            <a:r>
              <a:rPr lang="en-US" sz="3200" b="1" dirty="0">
                <a:solidFill>
                  <a:srgbClr val="0070C0"/>
                </a:solidFill>
              </a:rPr>
              <a:t>Murder</a:t>
            </a:r>
          </a:p>
        </p:txBody>
      </p:sp>
      <p:sp>
        <p:nvSpPr>
          <p:cNvPr id="9" name="TextBox 8">
            <a:extLst>
              <a:ext uri="{FF2B5EF4-FFF2-40B4-BE49-F238E27FC236}">
                <a16:creationId xmlns:a16="http://schemas.microsoft.com/office/drawing/2014/main" id="{0F44AD21-D580-421A-B8CE-027C44665E81}"/>
              </a:ext>
            </a:extLst>
          </p:cNvPr>
          <p:cNvSpPr txBox="1"/>
          <p:nvPr/>
        </p:nvSpPr>
        <p:spPr>
          <a:xfrm>
            <a:off x="5758074" y="1421850"/>
            <a:ext cx="2746515" cy="584775"/>
          </a:xfrm>
          <a:prstGeom prst="rect">
            <a:avLst/>
          </a:prstGeom>
          <a:noFill/>
        </p:spPr>
        <p:txBody>
          <a:bodyPr wrap="square" rtlCol="0">
            <a:spAutoFit/>
          </a:bodyPr>
          <a:lstStyle/>
          <a:p>
            <a:r>
              <a:rPr lang="en-US" sz="3200" b="1" dirty="0">
                <a:solidFill>
                  <a:srgbClr val="0070C0"/>
                </a:solidFill>
              </a:rPr>
              <a:t>Adultery</a:t>
            </a:r>
          </a:p>
        </p:txBody>
      </p:sp>
      <p:sp>
        <p:nvSpPr>
          <p:cNvPr id="10" name="TextBox 9">
            <a:extLst>
              <a:ext uri="{FF2B5EF4-FFF2-40B4-BE49-F238E27FC236}">
                <a16:creationId xmlns:a16="http://schemas.microsoft.com/office/drawing/2014/main" id="{E2F9A621-5167-483E-80B0-B9198B19C720}"/>
              </a:ext>
            </a:extLst>
          </p:cNvPr>
          <p:cNvSpPr txBox="1"/>
          <p:nvPr/>
        </p:nvSpPr>
        <p:spPr>
          <a:xfrm>
            <a:off x="5754758" y="2485966"/>
            <a:ext cx="2746515" cy="584775"/>
          </a:xfrm>
          <a:prstGeom prst="rect">
            <a:avLst/>
          </a:prstGeom>
          <a:noFill/>
        </p:spPr>
        <p:txBody>
          <a:bodyPr wrap="square" rtlCol="0">
            <a:spAutoFit/>
          </a:bodyPr>
          <a:lstStyle/>
          <a:p>
            <a:r>
              <a:rPr lang="en-US" sz="3200" b="1" dirty="0">
                <a:solidFill>
                  <a:srgbClr val="0070C0"/>
                </a:solidFill>
              </a:rPr>
              <a:t>Divorce</a:t>
            </a:r>
          </a:p>
        </p:txBody>
      </p:sp>
      <p:sp>
        <p:nvSpPr>
          <p:cNvPr id="11" name="TextBox 10">
            <a:extLst>
              <a:ext uri="{FF2B5EF4-FFF2-40B4-BE49-F238E27FC236}">
                <a16:creationId xmlns:a16="http://schemas.microsoft.com/office/drawing/2014/main" id="{42E9BF42-D28C-487B-A200-8EAFE895A780}"/>
              </a:ext>
            </a:extLst>
          </p:cNvPr>
          <p:cNvSpPr txBox="1"/>
          <p:nvPr/>
        </p:nvSpPr>
        <p:spPr>
          <a:xfrm>
            <a:off x="5754758" y="3387711"/>
            <a:ext cx="2746515" cy="584775"/>
          </a:xfrm>
          <a:prstGeom prst="rect">
            <a:avLst/>
          </a:prstGeom>
          <a:noFill/>
        </p:spPr>
        <p:txBody>
          <a:bodyPr wrap="square" rtlCol="0">
            <a:spAutoFit/>
          </a:bodyPr>
          <a:lstStyle/>
          <a:p>
            <a:r>
              <a:rPr lang="en-US" sz="3200" b="1" dirty="0">
                <a:solidFill>
                  <a:srgbClr val="0070C0"/>
                </a:solidFill>
              </a:rPr>
              <a:t>Oaths</a:t>
            </a:r>
          </a:p>
        </p:txBody>
      </p:sp>
      <p:sp>
        <p:nvSpPr>
          <p:cNvPr id="12" name="TextBox 11">
            <a:extLst>
              <a:ext uri="{FF2B5EF4-FFF2-40B4-BE49-F238E27FC236}">
                <a16:creationId xmlns:a16="http://schemas.microsoft.com/office/drawing/2014/main" id="{4D886719-027E-4BF0-96ED-961049780AB7}"/>
              </a:ext>
            </a:extLst>
          </p:cNvPr>
          <p:cNvSpPr txBox="1"/>
          <p:nvPr/>
        </p:nvSpPr>
        <p:spPr>
          <a:xfrm>
            <a:off x="5754758" y="4404400"/>
            <a:ext cx="3253318" cy="584775"/>
          </a:xfrm>
          <a:prstGeom prst="rect">
            <a:avLst/>
          </a:prstGeom>
          <a:noFill/>
        </p:spPr>
        <p:txBody>
          <a:bodyPr wrap="square" rtlCol="0">
            <a:spAutoFit/>
          </a:bodyPr>
          <a:lstStyle/>
          <a:p>
            <a:r>
              <a:rPr lang="en-US" sz="3200" b="1" dirty="0">
                <a:solidFill>
                  <a:srgbClr val="0070C0"/>
                </a:solidFill>
              </a:rPr>
              <a:t>Retaliation</a:t>
            </a:r>
          </a:p>
        </p:txBody>
      </p:sp>
    </p:spTree>
    <p:extLst>
      <p:ext uri="{BB962C8B-B14F-4D97-AF65-F5344CB8AC3E}">
        <p14:creationId xmlns:p14="http://schemas.microsoft.com/office/powerpoint/2010/main" val="209585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p:bldP spid="9"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1DD9B8-6E61-474C-BA2C-EC2FF74F734C}"/>
              </a:ext>
            </a:extLst>
          </p:cNvPr>
          <p:cNvSpPr txBox="1"/>
          <p:nvPr/>
        </p:nvSpPr>
        <p:spPr>
          <a:xfrm>
            <a:off x="0" y="106017"/>
            <a:ext cx="8309113" cy="584775"/>
          </a:xfrm>
          <a:prstGeom prst="rect">
            <a:avLst/>
          </a:prstGeom>
          <a:noFill/>
        </p:spPr>
        <p:txBody>
          <a:bodyPr wrap="square" rtlCol="0">
            <a:spAutoFit/>
          </a:bodyPr>
          <a:lstStyle/>
          <a:p>
            <a:r>
              <a:rPr lang="en-US" sz="3200" dirty="0"/>
              <a:t>1. </a:t>
            </a:r>
            <a:r>
              <a:rPr lang="en-US" sz="3200" dirty="0">
                <a:solidFill>
                  <a:srgbClr val="FF0000"/>
                </a:solidFill>
              </a:rPr>
              <a:t>(Murder) </a:t>
            </a:r>
            <a:r>
              <a:rPr lang="en-US" sz="3200" dirty="0"/>
              <a:t>Angry with brother</a:t>
            </a:r>
          </a:p>
        </p:txBody>
      </p:sp>
      <p:sp>
        <p:nvSpPr>
          <p:cNvPr id="3" name="Arrow: Down 2">
            <a:extLst>
              <a:ext uri="{FF2B5EF4-FFF2-40B4-BE49-F238E27FC236}">
                <a16:creationId xmlns:a16="http://schemas.microsoft.com/office/drawing/2014/main" id="{7003F986-775B-4A3C-8149-1069EA483834}"/>
              </a:ext>
            </a:extLst>
          </p:cNvPr>
          <p:cNvSpPr/>
          <p:nvPr/>
        </p:nvSpPr>
        <p:spPr>
          <a:xfrm>
            <a:off x="1099930" y="690792"/>
            <a:ext cx="516835" cy="753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9D8FD86-DEFE-466F-93B4-4796AEA599A6}"/>
              </a:ext>
            </a:extLst>
          </p:cNvPr>
          <p:cNvSpPr txBox="1"/>
          <p:nvPr/>
        </p:nvSpPr>
        <p:spPr>
          <a:xfrm>
            <a:off x="-1" y="1444487"/>
            <a:ext cx="8309113" cy="584775"/>
          </a:xfrm>
          <a:prstGeom prst="rect">
            <a:avLst/>
          </a:prstGeom>
          <a:noFill/>
        </p:spPr>
        <p:txBody>
          <a:bodyPr wrap="square" rtlCol="0">
            <a:spAutoFit/>
          </a:bodyPr>
          <a:lstStyle/>
          <a:p>
            <a:r>
              <a:rPr lang="en-US" sz="3200" dirty="0"/>
              <a:t>2. </a:t>
            </a:r>
            <a:r>
              <a:rPr lang="en-US" sz="3200" dirty="0">
                <a:solidFill>
                  <a:srgbClr val="FF0000"/>
                </a:solidFill>
              </a:rPr>
              <a:t>(Adultery) </a:t>
            </a:r>
            <a:r>
              <a:rPr lang="en-US" sz="3200" dirty="0"/>
              <a:t>Coveting your brother’s wife</a:t>
            </a:r>
          </a:p>
        </p:txBody>
      </p:sp>
      <p:sp>
        <p:nvSpPr>
          <p:cNvPr id="5" name="Arrow: Down 4">
            <a:extLst>
              <a:ext uri="{FF2B5EF4-FFF2-40B4-BE49-F238E27FC236}">
                <a16:creationId xmlns:a16="http://schemas.microsoft.com/office/drawing/2014/main" id="{7E71807A-BE1D-4AE6-89C6-A9DD92A5DAAA}"/>
              </a:ext>
            </a:extLst>
          </p:cNvPr>
          <p:cNvSpPr/>
          <p:nvPr/>
        </p:nvSpPr>
        <p:spPr>
          <a:xfrm>
            <a:off x="1099929" y="2029262"/>
            <a:ext cx="516835" cy="753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3AEC47C-183C-46DC-AAF9-1A1FBFDDF03F}"/>
              </a:ext>
            </a:extLst>
          </p:cNvPr>
          <p:cNvSpPr txBox="1"/>
          <p:nvPr/>
        </p:nvSpPr>
        <p:spPr>
          <a:xfrm>
            <a:off x="0" y="2782957"/>
            <a:ext cx="9024730" cy="584775"/>
          </a:xfrm>
          <a:prstGeom prst="rect">
            <a:avLst/>
          </a:prstGeom>
          <a:noFill/>
        </p:spPr>
        <p:txBody>
          <a:bodyPr wrap="square" rtlCol="0">
            <a:spAutoFit/>
          </a:bodyPr>
          <a:lstStyle/>
          <a:p>
            <a:r>
              <a:rPr lang="en-US" sz="3200" dirty="0"/>
              <a:t>3. </a:t>
            </a:r>
            <a:r>
              <a:rPr lang="en-US" sz="3200" dirty="0">
                <a:solidFill>
                  <a:srgbClr val="FF0000"/>
                </a:solidFill>
              </a:rPr>
              <a:t>(Divorce) </a:t>
            </a:r>
            <a:r>
              <a:rPr lang="en-US" sz="3200" dirty="0"/>
              <a:t>adultery/keeping the marriage covenant</a:t>
            </a:r>
          </a:p>
        </p:txBody>
      </p:sp>
      <p:sp>
        <p:nvSpPr>
          <p:cNvPr id="7" name="TextBox 6">
            <a:extLst>
              <a:ext uri="{FF2B5EF4-FFF2-40B4-BE49-F238E27FC236}">
                <a16:creationId xmlns:a16="http://schemas.microsoft.com/office/drawing/2014/main" id="{5C716F46-977E-4A53-80D5-111E8DD9A23C}"/>
              </a:ext>
            </a:extLst>
          </p:cNvPr>
          <p:cNvSpPr txBox="1"/>
          <p:nvPr/>
        </p:nvSpPr>
        <p:spPr>
          <a:xfrm>
            <a:off x="0" y="4121427"/>
            <a:ext cx="9024730" cy="584775"/>
          </a:xfrm>
          <a:prstGeom prst="rect">
            <a:avLst/>
          </a:prstGeom>
          <a:noFill/>
        </p:spPr>
        <p:txBody>
          <a:bodyPr wrap="square" rtlCol="0">
            <a:spAutoFit/>
          </a:bodyPr>
          <a:lstStyle/>
          <a:p>
            <a:r>
              <a:rPr lang="en-US" sz="3200" dirty="0"/>
              <a:t>4. </a:t>
            </a:r>
            <a:r>
              <a:rPr lang="en-US" sz="3200" dirty="0">
                <a:solidFill>
                  <a:srgbClr val="FF0000"/>
                </a:solidFill>
              </a:rPr>
              <a:t>(Oath) </a:t>
            </a:r>
            <a:r>
              <a:rPr lang="en-US" sz="3200" dirty="0"/>
              <a:t>dishonesty comes from evil</a:t>
            </a:r>
          </a:p>
        </p:txBody>
      </p:sp>
      <p:sp>
        <p:nvSpPr>
          <p:cNvPr id="8" name="Arrow: Down 7">
            <a:extLst>
              <a:ext uri="{FF2B5EF4-FFF2-40B4-BE49-F238E27FC236}">
                <a16:creationId xmlns:a16="http://schemas.microsoft.com/office/drawing/2014/main" id="{0477B8EE-1E61-4949-AE04-C790ACD1FE31}"/>
              </a:ext>
            </a:extLst>
          </p:cNvPr>
          <p:cNvSpPr/>
          <p:nvPr/>
        </p:nvSpPr>
        <p:spPr>
          <a:xfrm>
            <a:off x="1099928" y="3367732"/>
            <a:ext cx="516835" cy="753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85FCB3E7-9500-460F-BC5B-9A8E1F9D2E57}"/>
              </a:ext>
            </a:extLst>
          </p:cNvPr>
          <p:cNvSpPr/>
          <p:nvPr/>
        </p:nvSpPr>
        <p:spPr>
          <a:xfrm>
            <a:off x="1099928" y="4772556"/>
            <a:ext cx="516835" cy="753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E86FFF6-04BB-4C9D-9728-CB7FEEB6D764}"/>
              </a:ext>
            </a:extLst>
          </p:cNvPr>
          <p:cNvSpPr txBox="1"/>
          <p:nvPr/>
        </p:nvSpPr>
        <p:spPr>
          <a:xfrm>
            <a:off x="-1" y="5517945"/>
            <a:ext cx="9024730" cy="584775"/>
          </a:xfrm>
          <a:prstGeom prst="rect">
            <a:avLst/>
          </a:prstGeom>
          <a:noFill/>
        </p:spPr>
        <p:txBody>
          <a:bodyPr wrap="square" rtlCol="0">
            <a:spAutoFit/>
          </a:bodyPr>
          <a:lstStyle/>
          <a:p>
            <a:r>
              <a:rPr lang="en-US" sz="3200" dirty="0"/>
              <a:t>5. </a:t>
            </a:r>
            <a:r>
              <a:rPr lang="en-US" sz="3200" dirty="0">
                <a:solidFill>
                  <a:srgbClr val="FF0000"/>
                </a:solidFill>
              </a:rPr>
              <a:t>(Retaliation) </a:t>
            </a:r>
            <a:r>
              <a:rPr lang="en-US" sz="3200" dirty="0"/>
              <a:t>responding to evil</a:t>
            </a:r>
          </a:p>
        </p:txBody>
      </p:sp>
    </p:spTree>
    <p:extLst>
      <p:ext uri="{BB962C8B-B14F-4D97-AF65-F5344CB8AC3E}">
        <p14:creationId xmlns:p14="http://schemas.microsoft.com/office/powerpoint/2010/main" val="615836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p:bldP spid="8" grpId="0" animBg="1"/>
      <p:bldP spid="9"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4B7609-FC6C-47F2-98C5-8C788589E242}"/>
              </a:ext>
            </a:extLst>
          </p:cNvPr>
          <p:cNvSpPr/>
          <p:nvPr/>
        </p:nvSpPr>
        <p:spPr>
          <a:xfrm>
            <a:off x="145773" y="124096"/>
            <a:ext cx="8640418" cy="1569660"/>
          </a:xfrm>
          <a:prstGeom prst="rect">
            <a:avLst/>
          </a:prstGeom>
        </p:spPr>
        <p:txBody>
          <a:bodyPr wrap="square">
            <a:spAutoFit/>
          </a:bodyPr>
          <a:lstStyle/>
          <a:p>
            <a:r>
              <a:rPr lang="en-US" sz="3200" dirty="0">
                <a:solidFill>
                  <a:srgbClr val="000000"/>
                </a:solidFill>
                <a:latin typeface="Helvetica Neue"/>
              </a:rPr>
              <a:t>“You have heard that it was said,                  ‘An eye for an eye and a tooth for a tooth.’</a:t>
            </a:r>
          </a:p>
          <a:p>
            <a:r>
              <a:rPr lang="en-US" sz="3200" dirty="0">
                <a:solidFill>
                  <a:srgbClr val="000000"/>
                </a:solidFill>
                <a:latin typeface="Helvetica Neue"/>
              </a:rPr>
              <a:t>													</a:t>
            </a:r>
            <a:r>
              <a:rPr lang="en-US" sz="3200" i="1" dirty="0">
                <a:solidFill>
                  <a:srgbClr val="000000"/>
                </a:solidFill>
                <a:latin typeface="Helvetica Neue"/>
              </a:rPr>
              <a:t>Matthew 5:38</a:t>
            </a:r>
            <a:endParaRPr lang="en-US" sz="3200" i="1" dirty="0"/>
          </a:p>
        </p:txBody>
      </p:sp>
      <p:sp>
        <p:nvSpPr>
          <p:cNvPr id="3" name="Rectangle 2">
            <a:extLst>
              <a:ext uri="{FF2B5EF4-FFF2-40B4-BE49-F238E27FC236}">
                <a16:creationId xmlns:a16="http://schemas.microsoft.com/office/drawing/2014/main" id="{4B500BF6-FAEC-4823-BE88-28F2C4D9E6BB}"/>
              </a:ext>
            </a:extLst>
          </p:cNvPr>
          <p:cNvSpPr/>
          <p:nvPr/>
        </p:nvSpPr>
        <p:spPr>
          <a:xfrm>
            <a:off x="0" y="2967335"/>
            <a:ext cx="9144000" cy="206210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latin typeface="&amp;quot"/>
              </a:rPr>
              <a:t>But if there is harm, then you shall pay life for life, eye for eye, tooth for tooth, hand for hand, foot for foot,</a:t>
            </a:r>
            <a:r>
              <a:rPr lang="en-US" sz="3200" dirty="0">
                <a:solidFill>
                  <a:schemeClr val="bg1"/>
                </a:solidFill>
                <a:latin typeface="Helvetica Neue"/>
              </a:rPr>
              <a:t> </a:t>
            </a:r>
            <a:r>
              <a:rPr lang="en-US" sz="3200" dirty="0">
                <a:solidFill>
                  <a:schemeClr val="bg1"/>
                </a:solidFill>
                <a:latin typeface="&amp;quot"/>
              </a:rPr>
              <a:t>burn for burn, wound for wound, stripe for stripe.</a:t>
            </a:r>
          </a:p>
          <a:p>
            <a:r>
              <a:rPr lang="en-US" sz="3200" dirty="0">
                <a:solidFill>
                  <a:schemeClr val="bg1"/>
                </a:solidFill>
                <a:latin typeface="&amp;quot"/>
              </a:rPr>
              <a:t>													</a:t>
            </a:r>
            <a:r>
              <a:rPr lang="en-US" sz="3200" i="1" dirty="0">
                <a:solidFill>
                  <a:schemeClr val="bg1"/>
                </a:solidFill>
                <a:latin typeface="&amp;quot"/>
              </a:rPr>
              <a:t>Exodus 21:23-25</a:t>
            </a:r>
            <a:endParaRPr lang="en-US" sz="3200" i="1" dirty="0">
              <a:solidFill>
                <a:schemeClr val="bg1"/>
              </a:solidFill>
            </a:endParaRPr>
          </a:p>
        </p:txBody>
      </p:sp>
    </p:spTree>
    <p:extLst>
      <p:ext uri="{BB962C8B-B14F-4D97-AF65-F5344CB8AC3E}">
        <p14:creationId xmlns:p14="http://schemas.microsoft.com/office/powerpoint/2010/main" val="323813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4B7609-FC6C-47F2-98C5-8C788589E242}"/>
              </a:ext>
            </a:extLst>
          </p:cNvPr>
          <p:cNvSpPr/>
          <p:nvPr/>
        </p:nvSpPr>
        <p:spPr>
          <a:xfrm>
            <a:off x="145773" y="124096"/>
            <a:ext cx="8640418" cy="1569660"/>
          </a:xfrm>
          <a:prstGeom prst="rect">
            <a:avLst/>
          </a:prstGeom>
        </p:spPr>
        <p:txBody>
          <a:bodyPr wrap="square">
            <a:spAutoFit/>
          </a:bodyPr>
          <a:lstStyle/>
          <a:p>
            <a:r>
              <a:rPr lang="en-US" sz="3200" dirty="0">
                <a:solidFill>
                  <a:srgbClr val="000000"/>
                </a:solidFill>
                <a:latin typeface="Helvetica Neue"/>
              </a:rPr>
              <a:t>“You have heard that it was said,                  ‘An eye for an eye and a tooth for a tooth.’</a:t>
            </a:r>
          </a:p>
          <a:p>
            <a:r>
              <a:rPr lang="en-US" sz="3200" dirty="0">
                <a:solidFill>
                  <a:srgbClr val="000000"/>
                </a:solidFill>
                <a:latin typeface="Helvetica Neue"/>
              </a:rPr>
              <a:t>													</a:t>
            </a:r>
            <a:r>
              <a:rPr lang="en-US" sz="3200" i="1" dirty="0">
                <a:solidFill>
                  <a:srgbClr val="000000"/>
                </a:solidFill>
                <a:latin typeface="Helvetica Neue"/>
              </a:rPr>
              <a:t>Matthew 5:38</a:t>
            </a:r>
            <a:endParaRPr lang="en-US" sz="3200" i="1" dirty="0"/>
          </a:p>
        </p:txBody>
      </p:sp>
      <p:sp>
        <p:nvSpPr>
          <p:cNvPr id="3" name="Rectangle 2">
            <a:extLst>
              <a:ext uri="{FF2B5EF4-FFF2-40B4-BE49-F238E27FC236}">
                <a16:creationId xmlns:a16="http://schemas.microsoft.com/office/drawing/2014/main" id="{4B500BF6-FAEC-4823-BE88-28F2C4D9E6BB}"/>
              </a:ext>
            </a:extLst>
          </p:cNvPr>
          <p:cNvSpPr/>
          <p:nvPr/>
        </p:nvSpPr>
        <p:spPr>
          <a:xfrm>
            <a:off x="0" y="2728796"/>
            <a:ext cx="9144000" cy="353943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Whoever takes a human life shall surely be put to death. Whoever takes an animal's life shall make it good, life for life. If anyone injures his neighbor, as he has done it shall be done to him,</a:t>
            </a:r>
            <a:r>
              <a:rPr lang="en-US" sz="3200" b="1" baseline="30000" dirty="0"/>
              <a:t> </a:t>
            </a:r>
            <a:r>
              <a:rPr lang="en-US" sz="3200" dirty="0"/>
              <a:t>fracture for fracture, eye for eye, tooth for tooth; whatever injury he has given a person shall be given to him.</a:t>
            </a:r>
            <a:r>
              <a:rPr lang="en-US" sz="3200" dirty="0">
                <a:solidFill>
                  <a:schemeClr val="bg1"/>
                </a:solidFill>
                <a:latin typeface="&amp;quot"/>
              </a:rPr>
              <a:t>																			</a:t>
            </a:r>
            <a:r>
              <a:rPr lang="en-US" sz="3200" i="1" dirty="0">
                <a:solidFill>
                  <a:schemeClr val="bg1"/>
                </a:solidFill>
                <a:latin typeface="&amp;quot"/>
              </a:rPr>
              <a:t>Leviticus 24:17-20</a:t>
            </a:r>
            <a:endParaRPr lang="en-US" sz="3200" i="1" dirty="0">
              <a:solidFill>
                <a:schemeClr val="bg1"/>
              </a:solidFill>
            </a:endParaRPr>
          </a:p>
        </p:txBody>
      </p:sp>
    </p:spTree>
    <p:extLst>
      <p:ext uri="{BB962C8B-B14F-4D97-AF65-F5344CB8AC3E}">
        <p14:creationId xmlns:p14="http://schemas.microsoft.com/office/powerpoint/2010/main" val="2268522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4B7609-FC6C-47F2-98C5-8C788589E242}"/>
              </a:ext>
            </a:extLst>
          </p:cNvPr>
          <p:cNvSpPr/>
          <p:nvPr/>
        </p:nvSpPr>
        <p:spPr>
          <a:xfrm>
            <a:off x="145773" y="124096"/>
            <a:ext cx="8640418" cy="1569660"/>
          </a:xfrm>
          <a:prstGeom prst="rect">
            <a:avLst/>
          </a:prstGeom>
        </p:spPr>
        <p:txBody>
          <a:bodyPr wrap="square">
            <a:spAutoFit/>
          </a:bodyPr>
          <a:lstStyle/>
          <a:p>
            <a:r>
              <a:rPr lang="en-US" sz="3200" dirty="0">
                <a:solidFill>
                  <a:srgbClr val="000000"/>
                </a:solidFill>
                <a:latin typeface="Helvetica Neue"/>
              </a:rPr>
              <a:t>“You have heard that it was said,                  ‘An eye for an eye and a tooth for a tooth.’</a:t>
            </a:r>
          </a:p>
          <a:p>
            <a:r>
              <a:rPr lang="en-US" sz="3200" dirty="0">
                <a:solidFill>
                  <a:srgbClr val="000000"/>
                </a:solidFill>
                <a:latin typeface="Helvetica Neue"/>
              </a:rPr>
              <a:t>													</a:t>
            </a:r>
            <a:r>
              <a:rPr lang="en-US" sz="3200" i="1" dirty="0">
                <a:solidFill>
                  <a:srgbClr val="000000"/>
                </a:solidFill>
                <a:latin typeface="Helvetica Neue"/>
              </a:rPr>
              <a:t>Matthew 5:38</a:t>
            </a:r>
            <a:endParaRPr lang="en-US" sz="3200" i="1" dirty="0"/>
          </a:p>
        </p:txBody>
      </p:sp>
      <p:sp>
        <p:nvSpPr>
          <p:cNvPr id="3" name="Rectangle 2">
            <a:extLst>
              <a:ext uri="{FF2B5EF4-FFF2-40B4-BE49-F238E27FC236}">
                <a16:creationId xmlns:a16="http://schemas.microsoft.com/office/drawing/2014/main" id="{4B500BF6-FAEC-4823-BE88-28F2C4D9E6BB}"/>
              </a:ext>
            </a:extLst>
          </p:cNvPr>
          <p:cNvSpPr/>
          <p:nvPr/>
        </p:nvSpPr>
        <p:spPr>
          <a:xfrm>
            <a:off x="0" y="2039683"/>
            <a:ext cx="9144000" cy="452431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t>The judges shall inquire diligently, and if the witness is a false witness and has accused his brother falsely, then you shall do to him as he had meant to do to his brother. So you shall purge the evil from your midst. </a:t>
            </a:r>
            <a:r>
              <a:rPr lang="en-US" sz="3200" b="1" baseline="30000" dirty="0"/>
              <a:t> </a:t>
            </a:r>
            <a:r>
              <a:rPr lang="en-US" sz="3200" dirty="0"/>
              <a:t>And the rest shall hear and fear, and shall never again commit any such evil among you. </a:t>
            </a:r>
            <a:r>
              <a:rPr lang="en-US" sz="3200" b="1" baseline="30000" dirty="0"/>
              <a:t> </a:t>
            </a:r>
            <a:r>
              <a:rPr lang="en-US" sz="3200" dirty="0"/>
              <a:t>Your eye shall not pity. It shall be life for life, eye for eye, tooth for tooth, hand for hand, foot for foot.</a:t>
            </a:r>
            <a:r>
              <a:rPr lang="en-US" sz="3200" dirty="0">
                <a:solidFill>
                  <a:schemeClr val="bg1"/>
                </a:solidFill>
                <a:latin typeface="&amp;quot"/>
              </a:rPr>
              <a:t>																	</a:t>
            </a:r>
            <a:r>
              <a:rPr lang="en-US" sz="3200" i="1" dirty="0">
                <a:solidFill>
                  <a:schemeClr val="bg1"/>
                </a:solidFill>
                <a:latin typeface="&amp;quot"/>
              </a:rPr>
              <a:t>Deut 19:18-21</a:t>
            </a:r>
            <a:endParaRPr lang="en-US" sz="3200" i="1" dirty="0">
              <a:solidFill>
                <a:schemeClr val="bg1"/>
              </a:solidFill>
            </a:endParaRPr>
          </a:p>
        </p:txBody>
      </p:sp>
    </p:spTree>
    <p:extLst>
      <p:ext uri="{BB962C8B-B14F-4D97-AF65-F5344CB8AC3E}">
        <p14:creationId xmlns:p14="http://schemas.microsoft.com/office/powerpoint/2010/main" val="796261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693</TotalTime>
  <Words>1009</Words>
  <Application>Microsoft Office PowerPoint</Application>
  <PresentationFormat>On-screen Show (4:3)</PresentationFormat>
  <Paragraphs>139</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&amp;quot</vt:lpstr>
      <vt:lpstr>Arial</vt:lpstr>
      <vt:lpstr>Calibri</vt:lpstr>
      <vt:lpstr>Calibri Light</vt:lpstr>
      <vt:lpstr>Helvetica Neue</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63</cp:revision>
  <dcterms:created xsi:type="dcterms:W3CDTF">2019-02-28T15:58:53Z</dcterms:created>
  <dcterms:modified xsi:type="dcterms:W3CDTF">2019-03-22T17:57:37Z</dcterms:modified>
</cp:coreProperties>
</file>