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7" r:id="rId3"/>
    <p:sldId id="258" r:id="rId4"/>
    <p:sldId id="259" r:id="rId5"/>
    <p:sldId id="261" r:id="rId6"/>
    <p:sldId id="262" r:id="rId7"/>
    <p:sldId id="264" r:id="rId8"/>
    <p:sldId id="256" r:id="rId9"/>
    <p:sldId id="265" r:id="rId10"/>
    <p:sldId id="269" r:id="rId11"/>
    <p:sldId id="267" r:id="rId12"/>
    <p:sldId id="270" r:id="rId13"/>
    <p:sldId id="26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2" r:id="rId30"/>
    <p:sldId id="286" r:id="rId31"/>
    <p:sldId id="287" r:id="rId32"/>
    <p:sldId id="288" r:id="rId33"/>
    <p:sldId id="289" r:id="rId34"/>
    <p:sldId id="290" r:id="rId35"/>
    <p:sldId id="291"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78" d="100"/>
          <a:sy n="78"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58C7FB-847E-49D2-8133-256C796997E0}"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24956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8C7FB-847E-49D2-8133-256C796997E0}"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225680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8C7FB-847E-49D2-8133-256C796997E0}"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13048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8C7FB-847E-49D2-8133-256C796997E0}"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36501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8C7FB-847E-49D2-8133-256C796997E0}"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142325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58C7FB-847E-49D2-8133-256C796997E0}"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320089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58C7FB-847E-49D2-8133-256C796997E0}"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74945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58C7FB-847E-49D2-8133-256C796997E0}"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222231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8C7FB-847E-49D2-8133-256C796997E0}"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8909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8C7FB-847E-49D2-8133-256C796997E0}"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311738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58C7FB-847E-49D2-8133-256C796997E0}"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DF7D-4BD2-4097-A950-3EE9E1F31271}" type="slidenum">
              <a:rPr lang="en-US" smtClean="0"/>
              <a:t>‹#›</a:t>
            </a:fld>
            <a:endParaRPr lang="en-US"/>
          </a:p>
        </p:txBody>
      </p:sp>
    </p:spTree>
    <p:extLst>
      <p:ext uri="{BB962C8B-B14F-4D97-AF65-F5344CB8AC3E}">
        <p14:creationId xmlns:p14="http://schemas.microsoft.com/office/powerpoint/2010/main" val="224785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8C7FB-847E-49D2-8133-256C796997E0}" type="datetimeFigureOut">
              <a:rPr lang="en-US" smtClean="0"/>
              <a:t>3/22/2019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1DF7D-4BD2-4097-A950-3EE9E1F31271}" type="slidenum">
              <a:rPr lang="en-US" smtClean="0"/>
              <a:t>‹#›</a:t>
            </a:fld>
            <a:endParaRPr lang="en-US"/>
          </a:p>
        </p:txBody>
      </p:sp>
    </p:spTree>
    <p:extLst>
      <p:ext uri="{BB962C8B-B14F-4D97-AF65-F5344CB8AC3E}">
        <p14:creationId xmlns:p14="http://schemas.microsoft.com/office/powerpoint/2010/main" val="3778784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3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162339" y="106017"/>
            <a:ext cx="8819322" cy="6001643"/>
          </a:xfrm>
          <a:prstGeom prst="rect">
            <a:avLst/>
          </a:prstGeom>
        </p:spPr>
        <p:txBody>
          <a:bodyPr wrap="square">
            <a:spAutoFit/>
          </a:bodyPr>
          <a:lstStyle/>
          <a:p>
            <a:r>
              <a:rPr lang="en-US" sz="3200" dirty="0">
                <a:solidFill>
                  <a:schemeClr val="bg1"/>
                </a:solidFill>
              </a:rPr>
              <a:t>And there came out from the camp of the Philistines a champion named Goliath of Gath, whose height was </a:t>
            </a:r>
            <a:r>
              <a:rPr lang="en-US" sz="3200" b="1" dirty="0">
                <a:solidFill>
                  <a:srgbClr val="FFFF00"/>
                </a:solidFill>
              </a:rPr>
              <a:t>six</a:t>
            </a:r>
            <a:r>
              <a:rPr lang="en-US" sz="3200" b="1" baseline="30000" dirty="0">
                <a:solidFill>
                  <a:srgbClr val="FFFF00"/>
                </a:solidFill>
              </a:rPr>
              <a:t>  </a:t>
            </a:r>
            <a:r>
              <a:rPr lang="en-US" sz="3200" b="1" dirty="0">
                <a:solidFill>
                  <a:srgbClr val="FFFF00"/>
                </a:solidFill>
              </a:rPr>
              <a:t>cubits</a:t>
            </a:r>
            <a:r>
              <a:rPr lang="en-US" sz="3200" b="1" baseline="30000" dirty="0">
                <a:solidFill>
                  <a:srgbClr val="FFFF00"/>
                </a:solidFill>
              </a:rPr>
              <a:t>  </a:t>
            </a:r>
            <a:r>
              <a:rPr lang="en-US" sz="3200" b="1" dirty="0">
                <a:solidFill>
                  <a:srgbClr val="FFFF00"/>
                </a:solidFill>
              </a:rPr>
              <a:t>and a span</a:t>
            </a:r>
            <a:r>
              <a:rPr lang="en-US" sz="3200" dirty="0">
                <a:solidFill>
                  <a:schemeClr val="bg1"/>
                </a:solidFill>
              </a:rPr>
              <a:t>. He had a helmet of bronze on his head, and he was armed with a coat of mail, and </a:t>
            </a:r>
            <a:r>
              <a:rPr lang="en-US" sz="3200" b="1" dirty="0">
                <a:solidFill>
                  <a:srgbClr val="FFFF00"/>
                </a:solidFill>
              </a:rPr>
              <a:t>the weight of the coat was five thousand shekels</a:t>
            </a:r>
            <a:r>
              <a:rPr lang="en-US" sz="3200" b="1" baseline="30000" dirty="0">
                <a:solidFill>
                  <a:srgbClr val="FFFF00"/>
                </a:solidFill>
              </a:rPr>
              <a:t>  </a:t>
            </a:r>
            <a:r>
              <a:rPr lang="en-US" sz="3200" b="1" dirty="0">
                <a:solidFill>
                  <a:srgbClr val="FFFF00"/>
                </a:solidFill>
              </a:rPr>
              <a:t>of bronze</a:t>
            </a:r>
            <a:r>
              <a:rPr lang="en-US" sz="3200" dirty="0">
                <a:solidFill>
                  <a:schemeClr val="bg1"/>
                </a:solidFill>
              </a:rPr>
              <a:t>. And he had bronze armor on his legs, and a javelin of bronze slung between his shoulders. The shaft of his spear was like a weaver's beam, and </a:t>
            </a:r>
            <a:r>
              <a:rPr lang="en-US" sz="3200" b="1" dirty="0">
                <a:solidFill>
                  <a:srgbClr val="FFFF00"/>
                </a:solidFill>
              </a:rPr>
              <a:t>his spear's head weighed six hundred shekels of iron</a:t>
            </a:r>
            <a:r>
              <a:rPr lang="en-US" sz="3200" dirty="0">
                <a:solidFill>
                  <a:schemeClr val="bg1"/>
                </a:solidFill>
              </a:rPr>
              <a:t>. And his shield-bearer went before him.</a:t>
            </a:r>
            <a:r>
              <a:rPr lang="en-US" sz="3200" dirty="0">
                <a:solidFill>
                  <a:schemeClr val="bg1"/>
                </a:solidFill>
                <a:latin typeface="&amp;quot"/>
              </a:rPr>
              <a:t>							</a:t>
            </a:r>
          </a:p>
          <a:p>
            <a:r>
              <a:rPr lang="en-US" sz="3200" i="1" dirty="0">
                <a:solidFill>
                  <a:schemeClr val="bg1"/>
                </a:solidFill>
                <a:latin typeface="&amp;quot"/>
              </a:rPr>
              <a:t>													1 Samuel 17:4-7</a:t>
            </a:r>
            <a:endParaRPr lang="en-US" sz="3200" i="1" dirty="0">
              <a:solidFill>
                <a:schemeClr val="bg1"/>
              </a:solidFill>
            </a:endParaRPr>
          </a:p>
        </p:txBody>
      </p:sp>
    </p:spTree>
    <p:extLst>
      <p:ext uri="{BB962C8B-B14F-4D97-AF65-F5344CB8AC3E}">
        <p14:creationId xmlns:p14="http://schemas.microsoft.com/office/powerpoint/2010/main" val="166039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F9DC6-FE05-4DEC-8D8E-7CF78A1918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81012"/>
            <a:ext cx="4581525" cy="5895975"/>
          </a:xfrm>
          <a:prstGeom prst="rect">
            <a:avLst/>
          </a:prstGeom>
        </p:spPr>
      </p:pic>
      <p:pic>
        <p:nvPicPr>
          <p:cNvPr id="5" name="Picture 4">
            <a:extLst>
              <a:ext uri="{FF2B5EF4-FFF2-40B4-BE49-F238E27FC236}">
                <a16:creationId xmlns:a16="http://schemas.microsoft.com/office/drawing/2014/main" id="{A7AB7659-10AC-4F67-B6F1-C071A0E6E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5829" y="3324439"/>
            <a:ext cx="4115253" cy="3533561"/>
          </a:xfrm>
          <a:prstGeom prst="rect">
            <a:avLst/>
          </a:prstGeom>
        </p:spPr>
      </p:pic>
      <p:sp>
        <p:nvSpPr>
          <p:cNvPr id="6" name="Rectangle 5">
            <a:extLst>
              <a:ext uri="{FF2B5EF4-FFF2-40B4-BE49-F238E27FC236}">
                <a16:creationId xmlns:a16="http://schemas.microsoft.com/office/drawing/2014/main" id="{44524A65-996E-4037-899B-19F165CD1A51}"/>
              </a:ext>
            </a:extLst>
          </p:cNvPr>
          <p:cNvSpPr/>
          <p:nvPr/>
        </p:nvSpPr>
        <p:spPr>
          <a:xfrm>
            <a:off x="4675381" y="481012"/>
            <a:ext cx="4468620" cy="1569660"/>
          </a:xfrm>
          <a:prstGeom prst="rect">
            <a:avLst/>
          </a:prstGeom>
        </p:spPr>
        <p:txBody>
          <a:bodyPr wrap="square">
            <a:spAutoFit/>
          </a:bodyPr>
          <a:lstStyle/>
          <a:p>
            <a:r>
              <a:rPr lang="en-US" sz="3200" dirty="0"/>
              <a:t>“whose height was                  six</a:t>
            </a:r>
            <a:r>
              <a:rPr lang="en-US" sz="3200" baseline="30000" dirty="0"/>
              <a:t>  </a:t>
            </a:r>
            <a:r>
              <a:rPr lang="en-US" sz="3200" dirty="0"/>
              <a:t>cubits</a:t>
            </a:r>
            <a:r>
              <a:rPr lang="en-US" sz="3200" baseline="30000" dirty="0"/>
              <a:t>  </a:t>
            </a:r>
            <a:r>
              <a:rPr lang="en-US" sz="3200" dirty="0"/>
              <a:t>and a span.”</a:t>
            </a:r>
          </a:p>
          <a:p>
            <a:r>
              <a:rPr lang="en-US" sz="3200" dirty="0"/>
              <a:t>				</a:t>
            </a:r>
            <a:r>
              <a:rPr lang="en-US" sz="3200" i="1" dirty="0"/>
              <a:t>1 Samuel 17:4</a:t>
            </a:r>
          </a:p>
        </p:txBody>
      </p:sp>
    </p:spTree>
    <p:extLst>
      <p:ext uri="{BB962C8B-B14F-4D97-AF65-F5344CB8AC3E}">
        <p14:creationId xmlns:p14="http://schemas.microsoft.com/office/powerpoint/2010/main" val="414944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FA0BC-DFD4-4D7B-97BF-D6797077F3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2617" y="1790196"/>
            <a:ext cx="4896678" cy="4896678"/>
          </a:xfrm>
          <a:prstGeom prst="rect">
            <a:avLst/>
          </a:prstGeom>
        </p:spPr>
      </p:pic>
      <p:sp>
        <p:nvSpPr>
          <p:cNvPr id="4" name="Rectangle 3">
            <a:extLst>
              <a:ext uri="{FF2B5EF4-FFF2-40B4-BE49-F238E27FC236}">
                <a16:creationId xmlns:a16="http://schemas.microsoft.com/office/drawing/2014/main" id="{7965B9C2-D375-4D7B-B86E-6D9F09C0EEB2}"/>
              </a:ext>
            </a:extLst>
          </p:cNvPr>
          <p:cNvSpPr/>
          <p:nvPr/>
        </p:nvSpPr>
        <p:spPr>
          <a:xfrm>
            <a:off x="106018" y="171126"/>
            <a:ext cx="8680173" cy="1569660"/>
          </a:xfrm>
          <a:prstGeom prst="rect">
            <a:avLst/>
          </a:prstGeom>
        </p:spPr>
        <p:txBody>
          <a:bodyPr wrap="square">
            <a:spAutoFit/>
          </a:bodyPr>
          <a:lstStyle/>
          <a:p>
            <a:r>
              <a:rPr lang="en-US" sz="3200" dirty="0"/>
              <a:t>“he was armed with a coat of mail, and the weight of the coat was five thousand shekels</a:t>
            </a:r>
            <a:r>
              <a:rPr lang="en-US" sz="3200" baseline="30000" dirty="0"/>
              <a:t>  </a:t>
            </a:r>
            <a:r>
              <a:rPr lang="en-US" sz="3200" dirty="0"/>
              <a:t>of bronze.”</a:t>
            </a:r>
          </a:p>
          <a:p>
            <a:r>
              <a:rPr lang="en-US" sz="3200" i="1" dirty="0"/>
              <a:t>1 Samuel 17:5</a:t>
            </a:r>
          </a:p>
        </p:txBody>
      </p:sp>
    </p:spTree>
    <p:extLst>
      <p:ext uri="{BB962C8B-B14F-4D97-AF65-F5344CB8AC3E}">
        <p14:creationId xmlns:p14="http://schemas.microsoft.com/office/powerpoint/2010/main" val="36589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B9172A-03AD-4A6A-8F47-9547EFE2E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1095" y="1931504"/>
            <a:ext cx="4926496" cy="4926496"/>
          </a:xfrm>
          <a:prstGeom prst="rect">
            <a:avLst/>
          </a:prstGeom>
        </p:spPr>
      </p:pic>
      <p:sp>
        <p:nvSpPr>
          <p:cNvPr id="4" name="Rectangle 3">
            <a:extLst>
              <a:ext uri="{FF2B5EF4-FFF2-40B4-BE49-F238E27FC236}">
                <a16:creationId xmlns:a16="http://schemas.microsoft.com/office/drawing/2014/main" id="{680FA438-513F-4047-8A11-23C3B3CFD2C1}"/>
              </a:ext>
            </a:extLst>
          </p:cNvPr>
          <p:cNvSpPr/>
          <p:nvPr/>
        </p:nvSpPr>
        <p:spPr>
          <a:xfrm>
            <a:off x="331303" y="361844"/>
            <a:ext cx="6798366" cy="1569660"/>
          </a:xfrm>
          <a:prstGeom prst="rect">
            <a:avLst/>
          </a:prstGeom>
        </p:spPr>
        <p:txBody>
          <a:bodyPr wrap="square">
            <a:spAutoFit/>
          </a:bodyPr>
          <a:lstStyle/>
          <a:p>
            <a:r>
              <a:rPr lang="en-US" sz="3200" dirty="0"/>
              <a:t>“his spear's head weighed six hundred shekels of iron.” </a:t>
            </a:r>
          </a:p>
          <a:p>
            <a:r>
              <a:rPr lang="en-US" sz="3200" dirty="0"/>
              <a:t>									</a:t>
            </a:r>
            <a:r>
              <a:rPr lang="en-US" sz="3200" i="1" dirty="0"/>
              <a:t>1 Samuel 17:7</a:t>
            </a:r>
          </a:p>
        </p:txBody>
      </p:sp>
    </p:spTree>
    <p:extLst>
      <p:ext uri="{BB962C8B-B14F-4D97-AF65-F5344CB8AC3E}">
        <p14:creationId xmlns:p14="http://schemas.microsoft.com/office/powerpoint/2010/main" val="22143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162339" y="106017"/>
            <a:ext cx="8819322" cy="5509200"/>
          </a:xfrm>
          <a:prstGeom prst="rect">
            <a:avLst/>
          </a:prstGeom>
        </p:spPr>
        <p:txBody>
          <a:bodyPr wrap="square">
            <a:spAutoFit/>
          </a:bodyPr>
          <a:lstStyle/>
          <a:p>
            <a:r>
              <a:rPr lang="en-US" sz="3200" dirty="0">
                <a:solidFill>
                  <a:schemeClr val="bg1"/>
                </a:solidFill>
              </a:rPr>
              <a:t>He stood and shouted to the ranks of Israel, “Why have you come out to draw up for battle? Am I not a Philistine, and are you not servants of Saul? Choose a man for yourselves, and let him come down to me.</a:t>
            </a:r>
            <a:r>
              <a:rPr lang="en-US" sz="3200" b="1" baseline="30000" dirty="0">
                <a:solidFill>
                  <a:schemeClr val="bg1"/>
                </a:solidFill>
              </a:rPr>
              <a:t> </a:t>
            </a:r>
            <a:r>
              <a:rPr lang="en-US" sz="3200" dirty="0">
                <a:solidFill>
                  <a:schemeClr val="bg1"/>
                </a:solidFill>
              </a:rPr>
              <a:t>If he is able to fight with me and kill me, then we will be your servants. But if I prevail against him and kill him, then you shall be our servants and serve us.” And the Philistine said, “I defy the ranks of Israel this day. Give me a man, that we may fight together.” </a:t>
            </a:r>
            <a:r>
              <a:rPr lang="en-US" sz="3200" dirty="0">
                <a:solidFill>
                  <a:schemeClr val="bg1"/>
                </a:solidFill>
                <a:latin typeface="&amp;quot"/>
              </a:rPr>
              <a:t>						</a:t>
            </a:r>
          </a:p>
          <a:p>
            <a:r>
              <a:rPr lang="en-US" sz="3200" i="1" dirty="0">
                <a:solidFill>
                  <a:schemeClr val="bg1"/>
                </a:solidFill>
                <a:latin typeface="&amp;quot"/>
              </a:rPr>
              <a:t>												1 Samuel 17:8-10</a:t>
            </a:r>
            <a:endParaRPr lang="en-US" sz="3200" i="1" dirty="0">
              <a:solidFill>
                <a:schemeClr val="bg1"/>
              </a:solidFill>
            </a:endParaRPr>
          </a:p>
        </p:txBody>
      </p:sp>
    </p:spTree>
    <p:extLst>
      <p:ext uri="{BB962C8B-B14F-4D97-AF65-F5344CB8AC3E}">
        <p14:creationId xmlns:p14="http://schemas.microsoft.com/office/powerpoint/2010/main" val="31548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3AA61-045E-43E5-A4F7-E159B34202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821" y="2428875"/>
            <a:ext cx="4381500" cy="3829050"/>
          </a:xfrm>
          <a:prstGeom prst="rect">
            <a:avLst/>
          </a:prstGeom>
        </p:spPr>
      </p:pic>
      <p:sp>
        <p:nvSpPr>
          <p:cNvPr id="5" name="Flowchart: Sequential Access Storage 4">
            <a:extLst>
              <a:ext uri="{FF2B5EF4-FFF2-40B4-BE49-F238E27FC236}">
                <a16:creationId xmlns:a16="http://schemas.microsoft.com/office/drawing/2014/main" id="{E17844BD-2512-44C9-A154-2EF3921F952C}"/>
              </a:ext>
            </a:extLst>
          </p:cNvPr>
          <p:cNvSpPr/>
          <p:nvPr/>
        </p:nvSpPr>
        <p:spPr>
          <a:xfrm flipH="1">
            <a:off x="3611214" y="2014331"/>
            <a:ext cx="5532785" cy="285211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22490F-E182-4CB5-919B-99CE612D690E}"/>
              </a:ext>
            </a:extLst>
          </p:cNvPr>
          <p:cNvSpPr/>
          <p:nvPr/>
        </p:nvSpPr>
        <p:spPr>
          <a:xfrm>
            <a:off x="3935895" y="2655559"/>
            <a:ext cx="5110963" cy="1569660"/>
          </a:xfrm>
          <a:prstGeom prst="rect">
            <a:avLst/>
          </a:prstGeom>
        </p:spPr>
        <p:txBody>
          <a:bodyPr wrap="square">
            <a:spAutoFit/>
          </a:bodyPr>
          <a:lstStyle/>
          <a:p>
            <a:r>
              <a:rPr lang="en-US" sz="3200" b="1" dirty="0">
                <a:solidFill>
                  <a:schemeClr val="bg1"/>
                </a:solidFill>
              </a:rPr>
              <a:t>I defy the ranks of Israel this day. Give me a man, that we may fight together. </a:t>
            </a:r>
            <a:endParaRPr lang="en-US" sz="3200" b="1" dirty="0"/>
          </a:p>
        </p:txBody>
      </p:sp>
    </p:spTree>
    <p:extLst>
      <p:ext uri="{BB962C8B-B14F-4D97-AF65-F5344CB8AC3E}">
        <p14:creationId xmlns:p14="http://schemas.microsoft.com/office/powerpoint/2010/main" val="37389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1707" y="662609"/>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Saul</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862312" cy="584775"/>
          </a:xfrm>
          <a:prstGeom prst="rect">
            <a:avLst/>
          </a:prstGeom>
          <a:noFill/>
        </p:spPr>
        <p:txBody>
          <a:bodyPr wrap="square" rtlCol="0">
            <a:spAutoFit/>
          </a:bodyPr>
          <a:lstStyle/>
          <a:p>
            <a:pPr algn="ctr"/>
            <a:r>
              <a:rPr lang="en-US" sz="3200" b="1" dirty="0">
                <a:latin typeface="Segoe Print" panose="02000600000000000000" pitchFamily="2" charset="0"/>
              </a:rPr>
              <a:t>Good Stature</a:t>
            </a:r>
          </a:p>
        </p:txBody>
      </p:sp>
      <p:sp>
        <p:nvSpPr>
          <p:cNvPr id="9" name="Rectangle 8">
            <a:extLst>
              <a:ext uri="{FF2B5EF4-FFF2-40B4-BE49-F238E27FC236}">
                <a16:creationId xmlns:a16="http://schemas.microsoft.com/office/drawing/2014/main" id="{0B293FBD-4200-4745-9475-8AAAB5A29AA4}"/>
              </a:ext>
            </a:extLst>
          </p:cNvPr>
          <p:cNvSpPr/>
          <p:nvPr/>
        </p:nvSpPr>
        <p:spPr>
          <a:xfrm>
            <a:off x="4420293" y="546402"/>
            <a:ext cx="4572000" cy="2062103"/>
          </a:xfrm>
          <a:prstGeom prst="rect">
            <a:avLst/>
          </a:prstGeom>
        </p:spPr>
        <p:txBody>
          <a:bodyPr>
            <a:spAutoFit/>
          </a:bodyPr>
          <a:lstStyle/>
          <a:p>
            <a:r>
              <a:rPr lang="en-US" sz="3200" dirty="0">
                <a:solidFill>
                  <a:srgbClr val="000000"/>
                </a:solidFill>
                <a:latin typeface="Helvetica Neue"/>
              </a:rPr>
              <a:t>…From his shoulders upward he was taller than any of the people. 			</a:t>
            </a:r>
            <a:r>
              <a:rPr lang="en-US" sz="3200" i="1" dirty="0">
                <a:solidFill>
                  <a:srgbClr val="000000"/>
                </a:solidFill>
                <a:latin typeface="Helvetica Neue"/>
              </a:rPr>
              <a:t>	1 Samuel 9:2</a:t>
            </a:r>
            <a:endParaRPr lang="en-US" sz="3200" i="1" dirty="0"/>
          </a:p>
        </p:txBody>
      </p:sp>
      <p:sp>
        <p:nvSpPr>
          <p:cNvPr id="10" name="Rectangle 9">
            <a:extLst>
              <a:ext uri="{FF2B5EF4-FFF2-40B4-BE49-F238E27FC236}">
                <a16:creationId xmlns:a16="http://schemas.microsoft.com/office/drawing/2014/main" id="{F645AF43-ABD5-44E5-ABEE-7EB353780634}"/>
              </a:ext>
            </a:extLst>
          </p:cNvPr>
          <p:cNvSpPr/>
          <p:nvPr/>
        </p:nvSpPr>
        <p:spPr>
          <a:xfrm>
            <a:off x="4420293" y="2845127"/>
            <a:ext cx="4572000" cy="3046988"/>
          </a:xfrm>
          <a:prstGeom prst="rect">
            <a:avLst/>
          </a:prstGeom>
        </p:spPr>
        <p:txBody>
          <a:bodyPr>
            <a:spAutoFit/>
          </a:bodyPr>
          <a:lstStyle/>
          <a:p>
            <a:r>
              <a:rPr lang="en-US" sz="3200" dirty="0">
                <a:solidFill>
                  <a:srgbClr val="000000"/>
                </a:solidFill>
                <a:latin typeface="Helvetica Neue"/>
              </a:rPr>
              <a:t>…And when he stood among the people, he was taller than any of the people from his shoulders upward.</a:t>
            </a:r>
          </a:p>
          <a:p>
            <a:r>
              <a:rPr lang="en-US" sz="3200" dirty="0">
                <a:solidFill>
                  <a:srgbClr val="000000"/>
                </a:solidFill>
                <a:latin typeface="Helvetica Neue"/>
              </a:rPr>
              <a:t>			</a:t>
            </a:r>
            <a:r>
              <a:rPr lang="en-US" sz="3200" i="1" dirty="0">
                <a:solidFill>
                  <a:srgbClr val="000000"/>
                </a:solidFill>
                <a:latin typeface="Helvetica Neue"/>
              </a:rPr>
              <a:t>1 Samuel 10:23</a:t>
            </a:r>
            <a:endParaRPr lang="en-US" sz="3200" i="1" dirty="0">
              <a:latin typeface="Helvetica Neue"/>
            </a:endParaRPr>
          </a:p>
        </p:txBody>
      </p:sp>
    </p:spTree>
    <p:extLst>
      <p:ext uri="{BB962C8B-B14F-4D97-AF65-F5344CB8AC3E}">
        <p14:creationId xmlns:p14="http://schemas.microsoft.com/office/powerpoint/2010/main" val="79772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1707" y="662609"/>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Saul</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862312" cy="584775"/>
          </a:xfrm>
          <a:prstGeom prst="rect">
            <a:avLst/>
          </a:prstGeom>
          <a:noFill/>
        </p:spPr>
        <p:txBody>
          <a:bodyPr wrap="square" rtlCol="0">
            <a:spAutoFit/>
          </a:bodyPr>
          <a:lstStyle/>
          <a:p>
            <a:pPr algn="ctr"/>
            <a:r>
              <a:rPr lang="en-US" sz="3200" b="1" dirty="0">
                <a:latin typeface="Segoe Print" panose="02000600000000000000" pitchFamily="2" charset="0"/>
              </a:rPr>
              <a:t>Good Stature</a:t>
            </a:r>
          </a:p>
        </p:txBody>
      </p:sp>
      <p:sp>
        <p:nvSpPr>
          <p:cNvPr id="9" name="Rectangle 8">
            <a:extLst>
              <a:ext uri="{FF2B5EF4-FFF2-40B4-BE49-F238E27FC236}">
                <a16:creationId xmlns:a16="http://schemas.microsoft.com/office/drawing/2014/main" id="{0B293FBD-4200-4745-9475-8AAAB5A29AA4}"/>
              </a:ext>
            </a:extLst>
          </p:cNvPr>
          <p:cNvSpPr/>
          <p:nvPr/>
        </p:nvSpPr>
        <p:spPr>
          <a:xfrm>
            <a:off x="4200942" y="662609"/>
            <a:ext cx="4943058" cy="4031873"/>
          </a:xfrm>
          <a:prstGeom prst="rect">
            <a:avLst/>
          </a:prstGeom>
        </p:spPr>
        <p:txBody>
          <a:bodyPr wrap="square">
            <a:spAutoFit/>
          </a:bodyPr>
          <a:lstStyle/>
          <a:p>
            <a:r>
              <a:rPr lang="en-US" sz="3200" dirty="0"/>
              <a:t>Then Saul clothed David with his armor. He put a </a:t>
            </a:r>
            <a:r>
              <a:rPr lang="en-US" sz="3200" b="1" dirty="0"/>
              <a:t>helmet of bronze </a:t>
            </a:r>
            <a:r>
              <a:rPr lang="en-US" sz="3200" dirty="0"/>
              <a:t>on his head and clothed him with a </a:t>
            </a:r>
            <a:r>
              <a:rPr lang="en-US" sz="3200" b="1" dirty="0"/>
              <a:t>coat of mail</a:t>
            </a:r>
            <a:r>
              <a:rPr lang="en-US" sz="3200" dirty="0"/>
              <a:t>,</a:t>
            </a:r>
            <a:r>
              <a:rPr lang="en-US" sz="3200" b="1" baseline="30000" dirty="0"/>
              <a:t> </a:t>
            </a:r>
            <a:r>
              <a:rPr lang="en-US" sz="3200" dirty="0"/>
              <a:t>and David strapped his </a:t>
            </a:r>
            <a:r>
              <a:rPr lang="en-US" sz="3200" b="1" dirty="0"/>
              <a:t>sword </a:t>
            </a:r>
            <a:r>
              <a:rPr lang="en-US" sz="3200" dirty="0"/>
              <a:t>over his armor.                                  </a:t>
            </a:r>
          </a:p>
          <a:p>
            <a:r>
              <a:rPr lang="en-US" sz="3200" dirty="0"/>
              <a:t>			</a:t>
            </a:r>
            <a:r>
              <a:rPr lang="en-US" sz="3200" i="1" dirty="0"/>
              <a:t>1 Samuel 17:38-39</a:t>
            </a:r>
          </a:p>
        </p:txBody>
      </p:sp>
      <p:sp>
        <p:nvSpPr>
          <p:cNvPr id="11" name="TextBox 10">
            <a:extLst>
              <a:ext uri="{FF2B5EF4-FFF2-40B4-BE49-F238E27FC236}">
                <a16:creationId xmlns:a16="http://schemas.microsoft.com/office/drawing/2014/main" id="{8EA30786-9D40-4A21-838F-88B880611246}"/>
              </a:ext>
            </a:extLst>
          </p:cNvPr>
          <p:cNvSpPr txBox="1"/>
          <p:nvPr/>
        </p:nvSpPr>
        <p:spPr>
          <a:xfrm>
            <a:off x="556591" y="1784413"/>
            <a:ext cx="3644351" cy="584775"/>
          </a:xfrm>
          <a:prstGeom prst="rect">
            <a:avLst/>
          </a:prstGeom>
          <a:noFill/>
        </p:spPr>
        <p:txBody>
          <a:bodyPr wrap="square" rtlCol="0">
            <a:spAutoFit/>
          </a:bodyPr>
          <a:lstStyle/>
          <a:p>
            <a:r>
              <a:rPr lang="en-US" sz="3200" b="1" dirty="0">
                <a:latin typeface="Segoe Print" panose="02000600000000000000" pitchFamily="2" charset="0"/>
              </a:rPr>
              <a:t>Good Equipment</a:t>
            </a:r>
          </a:p>
        </p:txBody>
      </p:sp>
    </p:spTree>
    <p:extLst>
      <p:ext uri="{BB962C8B-B14F-4D97-AF65-F5344CB8AC3E}">
        <p14:creationId xmlns:p14="http://schemas.microsoft.com/office/powerpoint/2010/main" val="20751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1707" y="662609"/>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Saul</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862312"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9" name="Rectangle 8">
            <a:extLst>
              <a:ext uri="{FF2B5EF4-FFF2-40B4-BE49-F238E27FC236}">
                <a16:creationId xmlns:a16="http://schemas.microsoft.com/office/drawing/2014/main" id="{0B293FBD-4200-4745-9475-8AAAB5A29AA4}"/>
              </a:ext>
            </a:extLst>
          </p:cNvPr>
          <p:cNvSpPr/>
          <p:nvPr/>
        </p:nvSpPr>
        <p:spPr>
          <a:xfrm>
            <a:off x="4200942" y="662609"/>
            <a:ext cx="4943058" cy="2554545"/>
          </a:xfrm>
          <a:prstGeom prst="rect">
            <a:avLst/>
          </a:prstGeom>
        </p:spPr>
        <p:txBody>
          <a:bodyPr wrap="square">
            <a:spAutoFit/>
          </a:bodyPr>
          <a:lstStyle/>
          <a:p>
            <a:r>
              <a:rPr lang="en-US" sz="3200" dirty="0"/>
              <a:t>Now Saul and they and all the men of Israel were in the Valley of </a:t>
            </a:r>
            <a:r>
              <a:rPr lang="en-US" sz="3200" dirty="0" err="1"/>
              <a:t>Elah</a:t>
            </a:r>
            <a:r>
              <a:rPr lang="en-US" sz="3200" dirty="0"/>
              <a:t>, fighting with the Philistines.			</a:t>
            </a:r>
          </a:p>
          <a:p>
            <a:r>
              <a:rPr lang="en-US" sz="3200" i="1" dirty="0"/>
              <a:t>			        1 Samuel 17:19</a:t>
            </a:r>
          </a:p>
        </p:txBody>
      </p:sp>
      <p:sp>
        <p:nvSpPr>
          <p:cNvPr id="11" name="TextBox 10">
            <a:extLst>
              <a:ext uri="{FF2B5EF4-FFF2-40B4-BE49-F238E27FC236}">
                <a16:creationId xmlns:a16="http://schemas.microsoft.com/office/drawing/2014/main" id="{8EA30786-9D40-4A21-838F-88B880611246}"/>
              </a:ext>
            </a:extLst>
          </p:cNvPr>
          <p:cNvSpPr txBox="1"/>
          <p:nvPr/>
        </p:nvSpPr>
        <p:spPr>
          <a:xfrm>
            <a:off x="530087" y="1784413"/>
            <a:ext cx="3670855" cy="584775"/>
          </a:xfrm>
          <a:prstGeom prst="rect">
            <a:avLst/>
          </a:prstGeom>
          <a:noFill/>
        </p:spPr>
        <p:txBody>
          <a:bodyPr wrap="square" rtlCol="0">
            <a:spAutoFit/>
          </a:bodyPr>
          <a:lstStyle/>
          <a:p>
            <a:r>
              <a:rPr lang="en-US" sz="3200" dirty="0">
                <a:latin typeface="Segoe Print" panose="02000600000000000000" pitchFamily="2" charset="0"/>
              </a:rPr>
              <a:t>Good Equipment</a:t>
            </a:r>
          </a:p>
        </p:txBody>
      </p:sp>
      <p:sp>
        <p:nvSpPr>
          <p:cNvPr id="10" name="TextBox 9">
            <a:extLst>
              <a:ext uri="{FF2B5EF4-FFF2-40B4-BE49-F238E27FC236}">
                <a16:creationId xmlns:a16="http://schemas.microsoft.com/office/drawing/2014/main" id="{FE9C3A8C-C515-4CA3-B87E-093E22243020}"/>
              </a:ext>
            </a:extLst>
          </p:cNvPr>
          <p:cNvSpPr txBox="1"/>
          <p:nvPr/>
        </p:nvSpPr>
        <p:spPr>
          <a:xfrm>
            <a:off x="530087" y="2314873"/>
            <a:ext cx="3670855" cy="584775"/>
          </a:xfrm>
          <a:prstGeom prst="rect">
            <a:avLst/>
          </a:prstGeom>
          <a:noFill/>
        </p:spPr>
        <p:txBody>
          <a:bodyPr wrap="square" rtlCol="0">
            <a:spAutoFit/>
          </a:bodyPr>
          <a:lstStyle/>
          <a:p>
            <a:r>
              <a:rPr lang="en-US" sz="3200" dirty="0">
                <a:latin typeface="Segoe Print" panose="02000600000000000000" pitchFamily="2" charset="0"/>
              </a:rPr>
              <a:t>Good Experience</a:t>
            </a:r>
          </a:p>
        </p:txBody>
      </p:sp>
    </p:spTree>
    <p:extLst>
      <p:ext uri="{BB962C8B-B14F-4D97-AF65-F5344CB8AC3E}">
        <p14:creationId xmlns:p14="http://schemas.microsoft.com/office/powerpoint/2010/main" val="2406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1707" y="662609"/>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Saul</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862312"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1" name="TextBox 10">
            <a:extLst>
              <a:ext uri="{FF2B5EF4-FFF2-40B4-BE49-F238E27FC236}">
                <a16:creationId xmlns:a16="http://schemas.microsoft.com/office/drawing/2014/main" id="{8EA30786-9D40-4A21-838F-88B880611246}"/>
              </a:ext>
            </a:extLst>
          </p:cNvPr>
          <p:cNvSpPr txBox="1"/>
          <p:nvPr/>
        </p:nvSpPr>
        <p:spPr>
          <a:xfrm>
            <a:off x="543339" y="1784413"/>
            <a:ext cx="3640411" cy="584775"/>
          </a:xfrm>
          <a:prstGeom prst="rect">
            <a:avLst/>
          </a:prstGeom>
          <a:noFill/>
        </p:spPr>
        <p:txBody>
          <a:bodyPr wrap="square" rtlCol="0">
            <a:spAutoFit/>
          </a:bodyPr>
          <a:lstStyle/>
          <a:p>
            <a:r>
              <a:rPr lang="en-US" sz="3200" dirty="0">
                <a:latin typeface="Segoe Print" panose="02000600000000000000" pitchFamily="2" charset="0"/>
              </a:rPr>
              <a:t>Good Equipment</a:t>
            </a:r>
          </a:p>
        </p:txBody>
      </p:sp>
      <p:sp>
        <p:nvSpPr>
          <p:cNvPr id="10" name="TextBox 9">
            <a:extLst>
              <a:ext uri="{FF2B5EF4-FFF2-40B4-BE49-F238E27FC236}">
                <a16:creationId xmlns:a16="http://schemas.microsoft.com/office/drawing/2014/main" id="{FE9C3A8C-C515-4CA3-B87E-093E22243020}"/>
              </a:ext>
            </a:extLst>
          </p:cNvPr>
          <p:cNvSpPr txBox="1"/>
          <p:nvPr/>
        </p:nvSpPr>
        <p:spPr>
          <a:xfrm>
            <a:off x="543339" y="2275274"/>
            <a:ext cx="3640411" cy="584775"/>
          </a:xfrm>
          <a:prstGeom prst="rect">
            <a:avLst/>
          </a:prstGeom>
          <a:noFill/>
        </p:spPr>
        <p:txBody>
          <a:bodyPr wrap="square" rtlCol="0">
            <a:spAutoFit/>
          </a:bodyPr>
          <a:lstStyle/>
          <a:p>
            <a:r>
              <a:rPr lang="en-US" sz="3200" dirty="0">
                <a:latin typeface="Segoe Print" panose="02000600000000000000" pitchFamily="2" charset="0"/>
              </a:rPr>
              <a:t>Good Experience</a:t>
            </a:r>
          </a:p>
        </p:txBody>
      </p:sp>
      <p:pic>
        <p:nvPicPr>
          <p:cNvPr id="1026" name="Picture 2" descr="Image result for good choice">
            <a:extLst>
              <a:ext uri="{FF2B5EF4-FFF2-40B4-BE49-F238E27FC236}">
                <a16:creationId xmlns:a16="http://schemas.microsoft.com/office/drawing/2014/main" id="{7708F368-A095-47D9-BDA0-A49572F7DE70}"/>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422292" y="748585"/>
            <a:ext cx="2866403" cy="277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6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3BCB5-4D05-4402-8432-8C57DBA0C9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14746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1707" y="662609"/>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Saul</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862312"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1" name="TextBox 10">
            <a:extLst>
              <a:ext uri="{FF2B5EF4-FFF2-40B4-BE49-F238E27FC236}">
                <a16:creationId xmlns:a16="http://schemas.microsoft.com/office/drawing/2014/main" id="{8EA30786-9D40-4A21-838F-88B880611246}"/>
              </a:ext>
            </a:extLst>
          </p:cNvPr>
          <p:cNvSpPr txBox="1"/>
          <p:nvPr/>
        </p:nvSpPr>
        <p:spPr>
          <a:xfrm>
            <a:off x="556591" y="1784413"/>
            <a:ext cx="3644351" cy="584775"/>
          </a:xfrm>
          <a:prstGeom prst="rect">
            <a:avLst/>
          </a:prstGeom>
          <a:noFill/>
        </p:spPr>
        <p:txBody>
          <a:bodyPr wrap="square" rtlCol="0">
            <a:spAutoFit/>
          </a:bodyPr>
          <a:lstStyle/>
          <a:p>
            <a:r>
              <a:rPr lang="en-US" sz="3200" dirty="0">
                <a:latin typeface="Segoe Print" panose="02000600000000000000" pitchFamily="2" charset="0"/>
              </a:rPr>
              <a:t>Good Equipment</a:t>
            </a:r>
          </a:p>
        </p:txBody>
      </p:sp>
      <p:sp>
        <p:nvSpPr>
          <p:cNvPr id="10" name="TextBox 9">
            <a:extLst>
              <a:ext uri="{FF2B5EF4-FFF2-40B4-BE49-F238E27FC236}">
                <a16:creationId xmlns:a16="http://schemas.microsoft.com/office/drawing/2014/main" id="{FE9C3A8C-C515-4CA3-B87E-093E22243020}"/>
              </a:ext>
            </a:extLst>
          </p:cNvPr>
          <p:cNvSpPr txBox="1"/>
          <p:nvPr/>
        </p:nvSpPr>
        <p:spPr>
          <a:xfrm>
            <a:off x="556591" y="2275274"/>
            <a:ext cx="3644351" cy="584775"/>
          </a:xfrm>
          <a:prstGeom prst="rect">
            <a:avLst/>
          </a:prstGeom>
          <a:noFill/>
        </p:spPr>
        <p:txBody>
          <a:bodyPr wrap="square" rtlCol="0">
            <a:spAutoFit/>
          </a:bodyPr>
          <a:lstStyle/>
          <a:p>
            <a:r>
              <a:rPr lang="en-US" sz="3200" dirty="0">
                <a:latin typeface="Segoe Print" panose="02000600000000000000" pitchFamily="2" charset="0"/>
              </a:rPr>
              <a:t>Good Experience</a:t>
            </a:r>
          </a:p>
        </p:txBody>
      </p:sp>
      <p:sp>
        <p:nvSpPr>
          <p:cNvPr id="2" name="Rectangle 1">
            <a:extLst>
              <a:ext uri="{FF2B5EF4-FFF2-40B4-BE49-F238E27FC236}">
                <a16:creationId xmlns:a16="http://schemas.microsoft.com/office/drawing/2014/main" id="{8FA15FD1-86FD-49E7-9F4E-54BECD9D53CA}"/>
              </a:ext>
            </a:extLst>
          </p:cNvPr>
          <p:cNvSpPr/>
          <p:nvPr/>
        </p:nvSpPr>
        <p:spPr>
          <a:xfrm>
            <a:off x="1550507" y="3510026"/>
            <a:ext cx="6520067"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dirty="0">
                <a:solidFill>
                  <a:srgbClr val="000000"/>
                </a:solidFill>
                <a:latin typeface="Helvetica Neue"/>
              </a:rPr>
              <a:t>When Saul and all Israel heard these words of the Philistine, they were dismayed and </a:t>
            </a:r>
            <a:r>
              <a:rPr lang="en-US" sz="3200" b="1" dirty="0">
                <a:solidFill>
                  <a:srgbClr val="000000"/>
                </a:solidFill>
                <a:latin typeface="Helvetica Neue"/>
              </a:rPr>
              <a:t>greatly afraid</a:t>
            </a:r>
            <a:r>
              <a:rPr lang="en-US" sz="3200" dirty="0">
                <a:solidFill>
                  <a:srgbClr val="000000"/>
                </a:solidFill>
                <a:latin typeface="Helvetica Neue"/>
              </a:rPr>
              <a:t>.</a:t>
            </a:r>
          </a:p>
          <a:p>
            <a:r>
              <a:rPr lang="en-US" sz="3200" dirty="0">
                <a:solidFill>
                  <a:srgbClr val="000000"/>
                </a:solidFill>
                <a:latin typeface="Helvetica Neue"/>
              </a:rPr>
              <a:t>							</a:t>
            </a:r>
            <a:r>
              <a:rPr lang="en-US" sz="3200" i="1" dirty="0">
                <a:solidFill>
                  <a:srgbClr val="000000"/>
                </a:solidFill>
                <a:latin typeface="Helvetica Neue"/>
              </a:rPr>
              <a:t>1 Samuel 17:11</a:t>
            </a:r>
            <a:endParaRPr lang="en-US" sz="3200" i="1" dirty="0"/>
          </a:p>
        </p:txBody>
      </p:sp>
    </p:spTree>
    <p:extLst>
      <p:ext uri="{BB962C8B-B14F-4D97-AF65-F5344CB8AC3E}">
        <p14:creationId xmlns:p14="http://schemas.microsoft.com/office/powerpoint/2010/main" val="41814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1707" y="712036"/>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Eliab</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862312"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9" name="Rectangle 8">
            <a:extLst>
              <a:ext uri="{FF2B5EF4-FFF2-40B4-BE49-F238E27FC236}">
                <a16:creationId xmlns:a16="http://schemas.microsoft.com/office/drawing/2014/main" id="{0B293FBD-4200-4745-9475-8AAAB5A29AA4}"/>
              </a:ext>
            </a:extLst>
          </p:cNvPr>
          <p:cNvSpPr/>
          <p:nvPr/>
        </p:nvSpPr>
        <p:spPr>
          <a:xfrm>
            <a:off x="4420293" y="546402"/>
            <a:ext cx="4572000" cy="5693866"/>
          </a:xfrm>
          <a:prstGeom prst="rect">
            <a:avLst/>
          </a:prstGeom>
        </p:spPr>
        <p:txBody>
          <a:bodyPr>
            <a:spAutoFit/>
          </a:bodyPr>
          <a:lstStyle/>
          <a:p>
            <a:r>
              <a:rPr lang="en-US" sz="2800" dirty="0"/>
              <a:t>When they came, he looked on Eliab and thought, “Surely the </a:t>
            </a:r>
            <a:r>
              <a:rPr lang="en-US" sz="2800" cap="small" dirty="0"/>
              <a:t>Lord</a:t>
            </a:r>
            <a:r>
              <a:rPr lang="en-US" sz="2800" dirty="0"/>
              <a:t>'s anointed is before him.” But the </a:t>
            </a:r>
            <a:r>
              <a:rPr lang="en-US" sz="2800" cap="small" dirty="0"/>
              <a:t>Lord</a:t>
            </a:r>
            <a:r>
              <a:rPr lang="en-US" sz="2800" dirty="0"/>
              <a:t> said to Samuel, “</a:t>
            </a:r>
            <a:r>
              <a:rPr lang="en-US" sz="2800" b="1" dirty="0"/>
              <a:t>Do not look on his appearance or on the height of his stature</a:t>
            </a:r>
            <a:r>
              <a:rPr lang="en-US" sz="2800" dirty="0"/>
              <a:t>, because I have rejected him. For the </a:t>
            </a:r>
            <a:r>
              <a:rPr lang="en-US" sz="2800" cap="small" dirty="0"/>
              <a:t>Lord</a:t>
            </a:r>
            <a:r>
              <a:rPr lang="en-US" sz="2800" dirty="0"/>
              <a:t> sees not as man sees: man looks on the outward appearance, but the </a:t>
            </a:r>
            <a:r>
              <a:rPr lang="en-US" sz="2800" cap="small" dirty="0"/>
              <a:t>Lord</a:t>
            </a:r>
            <a:r>
              <a:rPr lang="en-US" sz="2800" dirty="0"/>
              <a:t> looks on the heart.”</a:t>
            </a:r>
          </a:p>
          <a:p>
            <a:r>
              <a:rPr lang="en-US" sz="2800" i="1" dirty="0"/>
              <a:t>				1 Samuel 16:6-7</a:t>
            </a:r>
          </a:p>
        </p:txBody>
      </p:sp>
    </p:spTree>
    <p:extLst>
      <p:ext uri="{BB962C8B-B14F-4D97-AF65-F5344CB8AC3E}">
        <p14:creationId xmlns:p14="http://schemas.microsoft.com/office/powerpoint/2010/main" val="1840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Eliab</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9" name="Rectangle 8">
            <a:extLst>
              <a:ext uri="{FF2B5EF4-FFF2-40B4-BE49-F238E27FC236}">
                <a16:creationId xmlns:a16="http://schemas.microsoft.com/office/drawing/2014/main" id="{0B293FBD-4200-4745-9475-8AAAB5A29AA4}"/>
              </a:ext>
            </a:extLst>
          </p:cNvPr>
          <p:cNvSpPr/>
          <p:nvPr/>
        </p:nvSpPr>
        <p:spPr>
          <a:xfrm>
            <a:off x="4025508" y="546402"/>
            <a:ext cx="5118492" cy="3539430"/>
          </a:xfrm>
          <a:prstGeom prst="rect">
            <a:avLst/>
          </a:prstGeom>
        </p:spPr>
        <p:txBody>
          <a:bodyPr wrap="square">
            <a:spAutoFit/>
          </a:bodyPr>
          <a:lstStyle/>
          <a:p>
            <a:r>
              <a:rPr lang="en-US" sz="3200" dirty="0">
                <a:latin typeface="Helvetica Neue"/>
              </a:rPr>
              <a:t>The three oldest sons of Jesse had followed Saul to the battle. And the names of his three sons who went to the battle were </a:t>
            </a:r>
            <a:r>
              <a:rPr lang="en-US" sz="3200" b="1" dirty="0">
                <a:latin typeface="Helvetica Neue"/>
              </a:rPr>
              <a:t>Eliab the firstborn</a:t>
            </a:r>
            <a:r>
              <a:rPr lang="en-US" sz="3200" dirty="0">
                <a:latin typeface="Helvetica Neue"/>
              </a:rPr>
              <a:t>…</a:t>
            </a:r>
            <a:r>
              <a:rPr lang="en-US" sz="2800" i="1" dirty="0"/>
              <a:t>				</a:t>
            </a:r>
            <a:r>
              <a:rPr lang="en-US" sz="3200" i="1" dirty="0"/>
              <a:t>	</a:t>
            </a:r>
          </a:p>
          <a:p>
            <a:r>
              <a:rPr lang="en-US" sz="3200" i="1" dirty="0"/>
              <a:t>					1 Samuel 17:13</a:t>
            </a:r>
          </a:p>
        </p:txBody>
      </p:sp>
      <p:sp>
        <p:nvSpPr>
          <p:cNvPr id="10" name="TextBox 9">
            <a:extLst>
              <a:ext uri="{FF2B5EF4-FFF2-40B4-BE49-F238E27FC236}">
                <a16:creationId xmlns:a16="http://schemas.microsoft.com/office/drawing/2014/main" id="{6BA8772D-E44A-4772-805C-D0DF41796BE9}"/>
              </a:ext>
            </a:extLst>
          </p:cNvPr>
          <p:cNvSpPr txBox="1"/>
          <p:nvPr/>
        </p:nvSpPr>
        <p:spPr>
          <a:xfrm>
            <a:off x="516835" y="1874570"/>
            <a:ext cx="3632488" cy="584775"/>
          </a:xfrm>
          <a:prstGeom prst="rect">
            <a:avLst/>
          </a:prstGeom>
          <a:noFill/>
        </p:spPr>
        <p:txBody>
          <a:bodyPr wrap="square" rtlCol="0">
            <a:spAutoFit/>
          </a:bodyPr>
          <a:lstStyle/>
          <a:p>
            <a:pPr algn="ctr"/>
            <a:r>
              <a:rPr lang="en-US" sz="3200" dirty="0">
                <a:latin typeface="Segoe Print" panose="02000600000000000000" pitchFamily="2"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548389" y="2457169"/>
            <a:ext cx="3600934" cy="584775"/>
          </a:xfrm>
          <a:prstGeom prst="rect">
            <a:avLst/>
          </a:prstGeom>
          <a:noFill/>
        </p:spPr>
        <p:txBody>
          <a:bodyPr wrap="square" rtlCol="0">
            <a:spAutoFit/>
          </a:bodyPr>
          <a:lstStyle/>
          <a:p>
            <a:r>
              <a:rPr lang="en-US" sz="3200" dirty="0">
                <a:latin typeface="Segoe Print" panose="02000600000000000000" pitchFamily="2" charset="0"/>
              </a:rPr>
              <a:t>Good Experience</a:t>
            </a:r>
          </a:p>
        </p:txBody>
      </p:sp>
    </p:spTree>
    <p:extLst>
      <p:ext uri="{BB962C8B-B14F-4D97-AF65-F5344CB8AC3E}">
        <p14:creationId xmlns:p14="http://schemas.microsoft.com/office/powerpoint/2010/main" val="384009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Eliab</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609641"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9" name="Rectangle 8">
            <a:extLst>
              <a:ext uri="{FF2B5EF4-FFF2-40B4-BE49-F238E27FC236}">
                <a16:creationId xmlns:a16="http://schemas.microsoft.com/office/drawing/2014/main" id="{0B293FBD-4200-4745-9475-8AAAB5A29AA4}"/>
              </a:ext>
            </a:extLst>
          </p:cNvPr>
          <p:cNvSpPr/>
          <p:nvPr/>
        </p:nvSpPr>
        <p:spPr>
          <a:xfrm>
            <a:off x="3962400" y="546402"/>
            <a:ext cx="5181600" cy="6001643"/>
          </a:xfrm>
          <a:prstGeom prst="rect">
            <a:avLst/>
          </a:prstGeom>
          <a:solidFill>
            <a:schemeClr val="bg1"/>
          </a:solidFill>
        </p:spPr>
        <p:txBody>
          <a:bodyPr wrap="square">
            <a:spAutoFit/>
          </a:bodyPr>
          <a:lstStyle/>
          <a:p>
            <a:r>
              <a:rPr lang="en-US" sz="3200" dirty="0"/>
              <a:t>Now Eliab his </a:t>
            </a:r>
            <a:r>
              <a:rPr lang="en-US" sz="3200" b="1" dirty="0"/>
              <a:t>eldest brother </a:t>
            </a:r>
            <a:r>
              <a:rPr lang="en-US" sz="3200" dirty="0"/>
              <a:t>heard when he spoke to the men. And Eliab's anger was kindled against David, and he said, “Why have you come down? And with whom have you left those few sheep in the wilderness? I know your presumption and the evil of your heart, for you have come down to see the battle.”</a:t>
            </a:r>
            <a:r>
              <a:rPr lang="en-US" sz="3200" i="1" dirty="0"/>
              <a:t>	</a:t>
            </a:r>
            <a:r>
              <a:rPr lang="en-US" sz="2800" i="1" dirty="0"/>
              <a:t>			</a:t>
            </a:r>
            <a:r>
              <a:rPr lang="en-US" sz="3200" i="1" dirty="0"/>
              <a:t>			1 Samuel 17:28</a:t>
            </a:r>
          </a:p>
        </p:txBody>
      </p:sp>
      <p:sp>
        <p:nvSpPr>
          <p:cNvPr id="10" name="TextBox 9">
            <a:extLst>
              <a:ext uri="{FF2B5EF4-FFF2-40B4-BE49-F238E27FC236}">
                <a16:creationId xmlns:a16="http://schemas.microsoft.com/office/drawing/2014/main" id="{6BA8772D-E44A-4772-805C-D0DF41796BE9}"/>
              </a:ext>
            </a:extLst>
          </p:cNvPr>
          <p:cNvSpPr txBox="1"/>
          <p:nvPr/>
        </p:nvSpPr>
        <p:spPr>
          <a:xfrm>
            <a:off x="332693" y="1874570"/>
            <a:ext cx="3629707" cy="584775"/>
          </a:xfrm>
          <a:prstGeom prst="rect">
            <a:avLst/>
          </a:prstGeom>
          <a:noFill/>
        </p:spPr>
        <p:txBody>
          <a:bodyPr wrap="square" rtlCol="0">
            <a:spAutoFit/>
          </a:bodyPr>
          <a:lstStyle/>
          <a:p>
            <a:r>
              <a:rPr lang="en-US" sz="3200" dirty="0">
                <a:latin typeface="Segoe Print" panose="02000600000000000000" pitchFamily="2"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384313" y="2457169"/>
            <a:ext cx="3609641"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spTree>
    <p:extLst>
      <p:ext uri="{BB962C8B-B14F-4D97-AF65-F5344CB8AC3E}">
        <p14:creationId xmlns:p14="http://schemas.microsoft.com/office/powerpoint/2010/main" val="157745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Eliab</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0" name="TextBox 9">
            <a:extLst>
              <a:ext uri="{FF2B5EF4-FFF2-40B4-BE49-F238E27FC236}">
                <a16:creationId xmlns:a16="http://schemas.microsoft.com/office/drawing/2014/main" id="{6BA8772D-E44A-4772-805C-D0DF41796BE9}"/>
              </a:ext>
            </a:extLst>
          </p:cNvPr>
          <p:cNvSpPr txBox="1"/>
          <p:nvPr/>
        </p:nvSpPr>
        <p:spPr>
          <a:xfrm>
            <a:off x="516835" y="1874570"/>
            <a:ext cx="3632488" cy="584775"/>
          </a:xfrm>
          <a:prstGeom prst="rect">
            <a:avLst/>
          </a:prstGeom>
          <a:noFill/>
        </p:spPr>
        <p:txBody>
          <a:bodyPr wrap="square" rtlCol="0">
            <a:spAutoFit/>
          </a:bodyPr>
          <a:lstStyle/>
          <a:p>
            <a:pPr algn="ctr"/>
            <a:r>
              <a:rPr lang="en-US" sz="3200" dirty="0">
                <a:latin typeface="Segoe Print" panose="02000600000000000000" pitchFamily="2"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548389" y="2457169"/>
            <a:ext cx="3600934"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pic>
        <p:nvPicPr>
          <p:cNvPr id="12" name="Picture 2" descr="Image result for good choice">
            <a:extLst>
              <a:ext uri="{FF2B5EF4-FFF2-40B4-BE49-F238E27FC236}">
                <a16:creationId xmlns:a16="http://schemas.microsoft.com/office/drawing/2014/main" id="{3CE19C76-51F7-4621-823B-F9D3DD33DE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232496" y="614894"/>
            <a:ext cx="2866403" cy="277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4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Eliab</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0" name="TextBox 9">
            <a:extLst>
              <a:ext uri="{FF2B5EF4-FFF2-40B4-BE49-F238E27FC236}">
                <a16:creationId xmlns:a16="http://schemas.microsoft.com/office/drawing/2014/main" id="{6BA8772D-E44A-4772-805C-D0DF41796BE9}"/>
              </a:ext>
            </a:extLst>
          </p:cNvPr>
          <p:cNvSpPr txBox="1"/>
          <p:nvPr/>
        </p:nvSpPr>
        <p:spPr>
          <a:xfrm>
            <a:off x="516835" y="1874570"/>
            <a:ext cx="3664042" cy="584775"/>
          </a:xfrm>
          <a:prstGeom prst="rect">
            <a:avLst/>
          </a:prstGeom>
          <a:noFill/>
        </p:spPr>
        <p:txBody>
          <a:bodyPr wrap="square" rtlCol="0">
            <a:spAutoFit/>
          </a:bodyPr>
          <a:lstStyle/>
          <a:p>
            <a:pPr algn="ctr"/>
            <a:r>
              <a:rPr lang="en-US" sz="3200" dirty="0">
                <a:latin typeface="Segoe Print" panose="02000600000000000000" pitchFamily="2"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548389" y="2457169"/>
            <a:ext cx="3600934"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sp>
        <p:nvSpPr>
          <p:cNvPr id="2" name="Rectangle 1">
            <a:extLst>
              <a:ext uri="{FF2B5EF4-FFF2-40B4-BE49-F238E27FC236}">
                <a16:creationId xmlns:a16="http://schemas.microsoft.com/office/drawing/2014/main" id="{7BA3959B-82D4-4D4D-9F38-4C4734D40D0E}"/>
              </a:ext>
            </a:extLst>
          </p:cNvPr>
          <p:cNvSpPr/>
          <p:nvPr/>
        </p:nvSpPr>
        <p:spPr>
          <a:xfrm>
            <a:off x="4180877" y="1179896"/>
            <a:ext cx="4963123" cy="2554545"/>
          </a:xfrm>
          <a:prstGeom prst="rect">
            <a:avLst/>
          </a:prstGeom>
        </p:spPr>
        <p:txBody>
          <a:bodyPr wrap="square">
            <a:spAutoFit/>
          </a:bodyPr>
          <a:lstStyle/>
          <a:p>
            <a:r>
              <a:rPr lang="en-US" sz="3200" dirty="0">
                <a:solidFill>
                  <a:srgbClr val="000000"/>
                </a:solidFill>
                <a:latin typeface="Helvetica Neue"/>
              </a:rPr>
              <a:t>All the men of Israel, when they saw the man, fled from him and were </a:t>
            </a:r>
            <a:r>
              <a:rPr lang="en-US" sz="3200" b="1" dirty="0">
                <a:solidFill>
                  <a:srgbClr val="000000"/>
                </a:solidFill>
                <a:latin typeface="Helvetica Neue"/>
              </a:rPr>
              <a:t>much afraid</a:t>
            </a:r>
            <a:r>
              <a:rPr lang="en-US" sz="3200" dirty="0">
                <a:solidFill>
                  <a:srgbClr val="000000"/>
                </a:solidFill>
                <a:latin typeface="Helvetica Neue"/>
              </a:rPr>
              <a:t>.</a:t>
            </a:r>
          </a:p>
          <a:p>
            <a:r>
              <a:rPr lang="en-US" sz="3200" dirty="0">
                <a:solidFill>
                  <a:srgbClr val="000000"/>
                </a:solidFill>
                <a:latin typeface="Helvetica Neue"/>
              </a:rPr>
              <a:t>				</a:t>
            </a:r>
            <a:r>
              <a:rPr lang="en-US" sz="3200" i="1" dirty="0">
                <a:solidFill>
                  <a:srgbClr val="000000"/>
                </a:solidFill>
                <a:latin typeface="Helvetica Neue"/>
              </a:rPr>
              <a:t>1 Samuel 17:24</a:t>
            </a:r>
            <a:endParaRPr lang="en-US" sz="3200" i="1" dirty="0"/>
          </a:p>
        </p:txBody>
      </p:sp>
    </p:spTree>
    <p:extLst>
      <p:ext uri="{BB962C8B-B14F-4D97-AF65-F5344CB8AC3E}">
        <p14:creationId xmlns:p14="http://schemas.microsoft.com/office/powerpoint/2010/main" val="328464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0" name="TextBox 9">
            <a:extLst>
              <a:ext uri="{FF2B5EF4-FFF2-40B4-BE49-F238E27FC236}">
                <a16:creationId xmlns:a16="http://schemas.microsoft.com/office/drawing/2014/main" id="{6BA8772D-E44A-4772-805C-D0DF41796BE9}"/>
              </a:ext>
            </a:extLst>
          </p:cNvPr>
          <p:cNvSpPr txBox="1"/>
          <p:nvPr/>
        </p:nvSpPr>
        <p:spPr>
          <a:xfrm>
            <a:off x="192855" y="1874570"/>
            <a:ext cx="3956468" cy="584775"/>
          </a:xfrm>
          <a:prstGeom prst="rect">
            <a:avLst/>
          </a:prstGeom>
          <a:noFill/>
        </p:spPr>
        <p:txBody>
          <a:bodyPr wrap="square" rtlCol="0">
            <a:spAutoFit/>
          </a:bodyPr>
          <a:lstStyle/>
          <a:p>
            <a:pPr algn="r"/>
            <a:r>
              <a:rPr lang="en-US" sz="3200" dirty="0">
                <a:latin typeface="Segoe Print" panose="02000600000000000000" pitchFamily="2"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548389" y="2457169"/>
            <a:ext cx="3600934"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spTree>
    <p:extLst>
      <p:ext uri="{BB962C8B-B14F-4D97-AF65-F5344CB8AC3E}">
        <p14:creationId xmlns:p14="http://schemas.microsoft.com/office/powerpoint/2010/main" val="330379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8" y="1291970"/>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0" name="TextBox 9">
            <a:extLst>
              <a:ext uri="{FF2B5EF4-FFF2-40B4-BE49-F238E27FC236}">
                <a16:creationId xmlns:a16="http://schemas.microsoft.com/office/drawing/2014/main" id="{6BA8772D-E44A-4772-805C-D0DF41796BE9}"/>
              </a:ext>
            </a:extLst>
          </p:cNvPr>
          <p:cNvSpPr txBox="1"/>
          <p:nvPr/>
        </p:nvSpPr>
        <p:spPr>
          <a:xfrm>
            <a:off x="251791" y="1874570"/>
            <a:ext cx="3897532" cy="584775"/>
          </a:xfrm>
          <a:prstGeom prst="rect">
            <a:avLst/>
          </a:prstGeom>
          <a:noFill/>
        </p:spPr>
        <p:txBody>
          <a:bodyPr wrap="square" rtlCol="0">
            <a:spAutoFit/>
          </a:bodyPr>
          <a:lstStyle/>
          <a:p>
            <a:pPr algn="r"/>
            <a:r>
              <a:rPr lang="en-US" sz="3200" dirty="0">
                <a:latin typeface="Segoe Print" panose="02000600000000000000" pitchFamily="2" charset="0"/>
                <a:cs typeface="Times New Roman" panose="02020603050405020304" pitchFamily="18"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548389" y="2457169"/>
            <a:ext cx="3600934"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cxnSp>
        <p:nvCxnSpPr>
          <p:cNvPr id="3" name="Straight Connector 2">
            <a:extLst>
              <a:ext uri="{FF2B5EF4-FFF2-40B4-BE49-F238E27FC236}">
                <a16:creationId xmlns:a16="http://schemas.microsoft.com/office/drawing/2014/main" id="{C7DEB989-F382-4F39-B9B7-8C13A96DDADF}"/>
              </a:ext>
            </a:extLst>
          </p:cNvPr>
          <p:cNvCxnSpPr>
            <a:cxnSpLocks/>
          </p:cNvCxnSpPr>
          <p:nvPr/>
        </p:nvCxnSpPr>
        <p:spPr>
          <a:xfrm>
            <a:off x="642732" y="1577454"/>
            <a:ext cx="2537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93C13D-BF0F-4E3D-AA59-67F361090AEF}"/>
              </a:ext>
            </a:extLst>
          </p:cNvPr>
          <p:cNvCxnSpPr>
            <a:cxnSpLocks/>
          </p:cNvCxnSpPr>
          <p:nvPr/>
        </p:nvCxnSpPr>
        <p:spPr>
          <a:xfrm>
            <a:off x="642732" y="2179982"/>
            <a:ext cx="3028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9A3B3C-E520-42D7-96DA-116A0DF9F8A9}"/>
              </a:ext>
            </a:extLst>
          </p:cNvPr>
          <p:cNvCxnSpPr>
            <a:cxnSpLocks/>
          </p:cNvCxnSpPr>
          <p:nvPr/>
        </p:nvCxnSpPr>
        <p:spPr>
          <a:xfrm>
            <a:off x="642732" y="2723321"/>
            <a:ext cx="33196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8B9AA9F-317F-4D54-9094-9EF88FBCD275}"/>
              </a:ext>
            </a:extLst>
          </p:cNvPr>
          <p:cNvSpPr/>
          <p:nvPr/>
        </p:nvSpPr>
        <p:spPr>
          <a:xfrm>
            <a:off x="4200942" y="619060"/>
            <a:ext cx="4963123" cy="1077218"/>
          </a:xfrm>
          <a:prstGeom prst="rect">
            <a:avLst/>
          </a:prstGeom>
        </p:spPr>
        <p:txBody>
          <a:bodyPr wrap="square">
            <a:spAutoFit/>
          </a:bodyPr>
          <a:lstStyle/>
          <a:p>
            <a:r>
              <a:rPr lang="en-US" sz="3200" dirty="0">
                <a:solidFill>
                  <a:srgbClr val="000000"/>
                </a:solidFill>
                <a:latin typeface="Helvetica Neue"/>
              </a:rPr>
              <a:t>David was the </a:t>
            </a:r>
            <a:r>
              <a:rPr lang="en-US" sz="3200" u="sng" dirty="0">
                <a:solidFill>
                  <a:srgbClr val="000000"/>
                </a:solidFill>
                <a:latin typeface="Helvetica Neue"/>
              </a:rPr>
              <a:t>youngest</a:t>
            </a:r>
            <a:r>
              <a:rPr lang="en-US" sz="3200" dirty="0">
                <a:solidFill>
                  <a:srgbClr val="000000"/>
                </a:solidFill>
                <a:latin typeface="Helvetica Neue"/>
              </a:rPr>
              <a:t>.</a:t>
            </a:r>
          </a:p>
          <a:p>
            <a:r>
              <a:rPr lang="en-US" sz="3200" dirty="0">
                <a:solidFill>
                  <a:srgbClr val="000000"/>
                </a:solidFill>
                <a:latin typeface="Helvetica Neue"/>
              </a:rPr>
              <a:t>				</a:t>
            </a:r>
            <a:r>
              <a:rPr lang="en-US" sz="3200" i="1" dirty="0">
                <a:solidFill>
                  <a:srgbClr val="000000"/>
                </a:solidFill>
                <a:latin typeface="Helvetica Neue"/>
              </a:rPr>
              <a:t>1 Samuel 17:14</a:t>
            </a:r>
            <a:endParaRPr lang="en-US" sz="3200" i="1" dirty="0"/>
          </a:p>
        </p:txBody>
      </p:sp>
      <p:sp>
        <p:nvSpPr>
          <p:cNvPr id="15" name="Rectangle 14">
            <a:extLst>
              <a:ext uri="{FF2B5EF4-FFF2-40B4-BE49-F238E27FC236}">
                <a16:creationId xmlns:a16="http://schemas.microsoft.com/office/drawing/2014/main" id="{8B3DA443-1279-4B66-88BE-AB2E6450E5F0}"/>
              </a:ext>
            </a:extLst>
          </p:cNvPr>
          <p:cNvSpPr/>
          <p:nvPr/>
        </p:nvSpPr>
        <p:spPr>
          <a:xfrm>
            <a:off x="4220818" y="1864151"/>
            <a:ext cx="4963123" cy="1077218"/>
          </a:xfrm>
          <a:prstGeom prst="rect">
            <a:avLst/>
          </a:prstGeom>
        </p:spPr>
        <p:txBody>
          <a:bodyPr wrap="square">
            <a:spAutoFit/>
          </a:bodyPr>
          <a:lstStyle/>
          <a:p>
            <a:r>
              <a:rPr lang="en-US" sz="3200" dirty="0">
                <a:solidFill>
                  <a:srgbClr val="000000"/>
                </a:solidFill>
                <a:latin typeface="Helvetica Neue"/>
              </a:rPr>
              <a:t>you are but a </a:t>
            </a:r>
            <a:r>
              <a:rPr lang="en-US" sz="3200" u="sng" dirty="0">
                <a:solidFill>
                  <a:srgbClr val="000000"/>
                </a:solidFill>
                <a:latin typeface="Helvetica Neue"/>
              </a:rPr>
              <a:t>youth</a:t>
            </a:r>
            <a:r>
              <a:rPr lang="en-US" sz="3200" dirty="0">
                <a:solidFill>
                  <a:srgbClr val="000000"/>
                </a:solidFill>
                <a:latin typeface="Helvetica Neue"/>
              </a:rPr>
              <a:t>.</a:t>
            </a:r>
          </a:p>
          <a:p>
            <a:r>
              <a:rPr lang="en-US" sz="3200" dirty="0">
                <a:solidFill>
                  <a:srgbClr val="000000"/>
                </a:solidFill>
                <a:latin typeface="Helvetica Neue"/>
              </a:rPr>
              <a:t>				</a:t>
            </a:r>
            <a:r>
              <a:rPr lang="en-US" sz="3200" i="1" dirty="0">
                <a:solidFill>
                  <a:srgbClr val="000000"/>
                </a:solidFill>
                <a:latin typeface="Helvetica Neue"/>
              </a:rPr>
              <a:t>1 Samuel 17:33</a:t>
            </a:r>
            <a:endParaRPr lang="en-US" sz="3200" i="1" dirty="0"/>
          </a:p>
        </p:txBody>
      </p:sp>
      <p:sp>
        <p:nvSpPr>
          <p:cNvPr id="16" name="Rectangle 15">
            <a:extLst>
              <a:ext uri="{FF2B5EF4-FFF2-40B4-BE49-F238E27FC236}">
                <a16:creationId xmlns:a16="http://schemas.microsoft.com/office/drawing/2014/main" id="{B44C673E-F13A-4274-8B0C-5B39DA4444AB}"/>
              </a:ext>
            </a:extLst>
          </p:cNvPr>
          <p:cNvSpPr/>
          <p:nvPr/>
        </p:nvSpPr>
        <p:spPr>
          <a:xfrm>
            <a:off x="4149324" y="3104223"/>
            <a:ext cx="5034618" cy="2616101"/>
          </a:xfrm>
          <a:prstGeom prst="rect">
            <a:avLst/>
          </a:prstGeom>
        </p:spPr>
        <p:txBody>
          <a:bodyPr wrap="square">
            <a:spAutoFit/>
          </a:bodyPr>
          <a:lstStyle/>
          <a:p>
            <a:r>
              <a:rPr lang="en-US" sz="3300" dirty="0">
                <a:latin typeface="Helvetica Neue"/>
              </a:rPr>
              <a:t>And when the Philistine looked and saw David, he disdained him, for he was but a </a:t>
            </a:r>
            <a:r>
              <a:rPr lang="en-US" sz="3300" u="sng" dirty="0">
                <a:latin typeface="Helvetica Neue"/>
              </a:rPr>
              <a:t>youth</a:t>
            </a:r>
            <a:r>
              <a:rPr lang="en-US" sz="3300" dirty="0">
                <a:solidFill>
                  <a:srgbClr val="000000"/>
                </a:solidFill>
                <a:latin typeface="Helvetica Neue"/>
              </a:rPr>
              <a:t>.</a:t>
            </a:r>
          </a:p>
          <a:p>
            <a:r>
              <a:rPr lang="en-US" sz="3200" dirty="0">
                <a:solidFill>
                  <a:srgbClr val="000000"/>
                </a:solidFill>
                <a:latin typeface="Helvetica Neue"/>
              </a:rPr>
              <a:t>				</a:t>
            </a:r>
            <a:r>
              <a:rPr lang="en-US" sz="3200" i="1" dirty="0">
                <a:solidFill>
                  <a:srgbClr val="000000"/>
                </a:solidFill>
                <a:latin typeface="Helvetica Neue"/>
              </a:rPr>
              <a:t>1 Samuel 17:42</a:t>
            </a:r>
            <a:endParaRPr lang="en-US" sz="3200" i="1" dirty="0"/>
          </a:p>
        </p:txBody>
      </p:sp>
    </p:spTree>
    <p:extLst>
      <p:ext uri="{BB962C8B-B14F-4D97-AF65-F5344CB8AC3E}">
        <p14:creationId xmlns:p14="http://schemas.microsoft.com/office/powerpoint/2010/main" val="17093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27698"/>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224407" y="1438863"/>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0" name="TextBox 9">
            <a:extLst>
              <a:ext uri="{FF2B5EF4-FFF2-40B4-BE49-F238E27FC236}">
                <a16:creationId xmlns:a16="http://schemas.microsoft.com/office/drawing/2014/main" id="{6BA8772D-E44A-4772-805C-D0DF41796BE9}"/>
              </a:ext>
            </a:extLst>
          </p:cNvPr>
          <p:cNvSpPr txBox="1"/>
          <p:nvPr/>
        </p:nvSpPr>
        <p:spPr>
          <a:xfrm>
            <a:off x="384314" y="1995358"/>
            <a:ext cx="3623682" cy="584775"/>
          </a:xfrm>
          <a:prstGeom prst="rect">
            <a:avLst/>
          </a:prstGeom>
          <a:noFill/>
        </p:spPr>
        <p:txBody>
          <a:bodyPr wrap="square" rtlCol="0">
            <a:spAutoFit/>
          </a:bodyPr>
          <a:lstStyle/>
          <a:p>
            <a:pPr algn="ctr"/>
            <a:r>
              <a:rPr lang="en-US" sz="3200" dirty="0">
                <a:latin typeface="Segoe Print" panose="02000600000000000000" pitchFamily="2" charset="0"/>
              </a:rPr>
              <a:t>Good Equipment</a:t>
            </a:r>
          </a:p>
        </p:txBody>
      </p:sp>
      <p:sp>
        <p:nvSpPr>
          <p:cNvPr id="11" name="TextBox 10">
            <a:extLst>
              <a:ext uri="{FF2B5EF4-FFF2-40B4-BE49-F238E27FC236}">
                <a16:creationId xmlns:a16="http://schemas.microsoft.com/office/drawing/2014/main" id="{819B8B1A-68DA-45A1-B1B4-C35108CDE762}"/>
              </a:ext>
            </a:extLst>
          </p:cNvPr>
          <p:cNvSpPr txBox="1"/>
          <p:nvPr/>
        </p:nvSpPr>
        <p:spPr>
          <a:xfrm>
            <a:off x="224407" y="2590331"/>
            <a:ext cx="3924916"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cxnSp>
        <p:nvCxnSpPr>
          <p:cNvPr id="3" name="Straight Connector 2">
            <a:extLst>
              <a:ext uri="{FF2B5EF4-FFF2-40B4-BE49-F238E27FC236}">
                <a16:creationId xmlns:a16="http://schemas.microsoft.com/office/drawing/2014/main" id="{C7DEB989-F382-4F39-B9B7-8C13A96DDADF}"/>
              </a:ext>
            </a:extLst>
          </p:cNvPr>
          <p:cNvCxnSpPr>
            <a:cxnSpLocks/>
          </p:cNvCxnSpPr>
          <p:nvPr/>
        </p:nvCxnSpPr>
        <p:spPr>
          <a:xfrm>
            <a:off x="775253" y="1696278"/>
            <a:ext cx="2537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93C13D-BF0F-4E3D-AA59-67F361090AEF}"/>
              </a:ext>
            </a:extLst>
          </p:cNvPr>
          <p:cNvCxnSpPr>
            <a:cxnSpLocks/>
          </p:cNvCxnSpPr>
          <p:nvPr/>
        </p:nvCxnSpPr>
        <p:spPr>
          <a:xfrm>
            <a:off x="562430" y="2272747"/>
            <a:ext cx="32276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9A3B3C-E520-42D7-96DA-116A0DF9F8A9}"/>
              </a:ext>
            </a:extLst>
          </p:cNvPr>
          <p:cNvCxnSpPr>
            <a:cxnSpLocks/>
          </p:cNvCxnSpPr>
          <p:nvPr/>
        </p:nvCxnSpPr>
        <p:spPr>
          <a:xfrm>
            <a:off x="562430" y="2869095"/>
            <a:ext cx="31084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8B9AA9F-317F-4D54-9094-9EF88FBCD275}"/>
              </a:ext>
            </a:extLst>
          </p:cNvPr>
          <p:cNvSpPr/>
          <p:nvPr/>
        </p:nvSpPr>
        <p:spPr>
          <a:xfrm>
            <a:off x="3929270" y="662451"/>
            <a:ext cx="5232898" cy="6001643"/>
          </a:xfrm>
          <a:prstGeom prst="rect">
            <a:avLst/>
          </a:prstGeom>
          <a:solidFill>
            <a:schemeClr val="bg1"/>
          </a:solidFill>
        </p:spPr>
        <p:txBody>
          <a:bodyPr wrap="square">
            <a:spAutoFit/>
          </a:bodyPr>
          <a:lstStyle/>
          <a:p>
            <a:r>
              <a:rPr lang="en-US" sz="3200" b="1" baseline="30000" dirty="0"/>
              <a:t> </a:t>
            </a:r>
            <a:r>
              <a:rPr lang="en-US" sz="3200" dirty="0"/>
              <a:t>And Jesse said to David his son, “Take for your brothers an ephah</a:t>
            </a:r>
            <a:r>
              <a:rPr lang="en-US" sz="3200" baseline="30000" dirty="0"/>
              <a:t>  </a:t>
            </a:r>
            <a:r>
              <a:rPr lang="en-US" sz="3200" dirty="0"/>
              <a:t>of this parched grain, and these ten loaves, and carry them quickly to the camp to your brothers. Also take these ten cheeses to the commander of their thousand. See if your brothers are well, and bring some token from them.”</a:t>
            </a:r>
          </a:p>
          <a:p>
            <a:r>
              <a:rPr lang="en-US" sz="3200" i="1" dirty="0"/>
              <a:t>				1 Samuel 17:17-18</a:t>
            </a:r>
          </a:p>
        </p:txBody>
      </p:sp>
    </p:spTree>
    <p:extLst>
      <p:ext uri="{BB962C8B-B14F-4D97-AF65-F5344CB8AC3E}">
        <p14:creationId xmlns:p14="http://schemas.microsoft.com/office/powerpoint/2010/main" val="21782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206105" y="1396672"/>
            <a:ext cx="3769547" cy="584775"/>
          </a:xfrm>
          <a:prstGeom prst="rect">
            <a:avLst/>
          </a:prstGeom>
          <a:noFill/>
        </p:spPr>
        <p:txBody>
          <a:bodyPr wrap="square" rtlCol="0">
            <a:spAutoFit/>
          </a:bodyPr>
          <a:lstStyle/>
          <a:p>
            <a:pPr algn="ctr"/>
            <a:r>
              <a:rPr lang="en-US" sz="3200" dirty="0">
                <a:latin typeface="Segoe Print" panose="02000600000000000000" pitchFamily="2" charset="0"/>
              </a:rPr>
              <a:t>Good Stature</a:t>
            </a:r>
          </a:p>
        </p:txBody>
      </p:sp>
      <p:sp>
        <p:nvSpPr>
          <p:cNvPr id="10" name="TextBox 9">
            <a:extLst>
              <a:ext uri="{FF2B5EF4-FFF2-40B4-BE49-F238E27FC236}">
                <a16:creationId xmlns:a16="http://schemas.microsoft.com/office/drawing/2014/main" id="{6BA8772D-E44A-4772-805C-D0DF41796BE9}"/>
              </a:ext>
            </a:extLst>
          </p:cNvPr>
          <p:cNvSpPr txBox="1"/>
          <p:nvPr/>
        </p:nvSpPr>
        <p:spPr>
          <a:xfrm>
            <a:off x="530087" y="1971039"/>
            <a:ext cx="3445565" cy="584775"/>
          </a:xfrm>
          <a:prstGeom prst="rect">
            <a:avLst/>
          </a:prstGeom>
          <a:noFill/>
        </p:spPr>
        <p:txBody>
          <a:bodyPr wrap="square" rtlCol="0">
            <a:spAutoFit/>
          </a:bodyPr>
          <a:lstStyle/>
          <a:p>
            <a:pPr algn="ctr"/>
            <a:r>
              <a:rPr lang="en-US" sz="3200" dirty="0">
                <a:latin typeface="Segoe Print" panose="02000600000000000000" pitchFamily="2" charset="0"/>
              </a:rPr>
              <a:t>Good Resources</a:t>
            </a:r>
          </a:p>
        </p:txBody>
      </p:sp>
      <p:sp>
        <p:nvSpPr>
          <p:cNvPr id="11" name="TextBox 10">
            <a:extLst>
              <a:ext uri="{FF2B5EF4-FFF2-40B4-BE49-F238E27FC236}">
                <a16:creationId xmlns:a16="http://schemas.microsoft.com/office/drawing/2014/main" id="{819B8B1A-68DA-45A1-B1B4-C35108CDE762}"/>
              </a:ext>
            </a:extLst>
          </p:cNvPr>
          <p:cNvSpPr txBox="1"/>
          <p:nvPr/>
        </p:nvSpPr>
        <p:spPr>
          <a:xfrm>
            <a:off x="411605" y="2554726"/>
            <a:ext cx="3622893" cy="584775"/>
          </a:xfrm>
          <a:prstGeom prst="rect">
            <a:avLst/>
          </a:prstGeom>
          <a:noFill/>
        </p:spPr>
        <p:txBody>
          <a:bodyPr wrap="square" rtlCol="0">
            <a:spAutoFit/>
          </a:bodyPr>
          <a:lstStyle/>
          <a:p>
            <a:pPr algn="ctr"/>
            <a:r>
              <a:rPr lang="en-US" sz="3200" dirty="0">
                <a:latin typeface="Segoe Print" panose="02000600000000000000" pitchFamily="2" charset="0"/>
              </a:rPr>
              <a:t>Good Experience</a:t>
            </a:r>
          </a:p>
        </p:txBody>
      </p:sp>
      <p:cxnSp>
        <p:nvCxnSpPr>
          <p:cNvPr id="3" name="Straight Connector 2">
            <a:extLst>
              <a:ext uri="{FF2B5EF4-FFF2-40B4-BE49-F238E27FC236}">
                <a16:creationId xmlns:a16="http://schemas.microsoft.com/office/drawing/2014/main" id="{C7DEB989-F382-4F39-B9B7-8C13A96DDADF}"/>
              </a:ext>
            </a:extLst>
          </p:cNvPr>
          <p:cNvCxnSpPr>
            <a:cxnSpLocks/>
          </p:cNvCxnSpPr>
          <p:nvPr/>
        </p:nvCxnSpPr>
        <p:spPr>
          <a:xfrm>
            <a:off x="775253" y="1696278"/>
            <a:ext cx="2537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93C13D-BF0F-4E3D-AA59-67F361090AEF}"/>
              </a:ext>
            </a:extLst>
          </p:cNvPr>
          <p:cNvCxnSpPr>
            <a:cxnSpLocks/>
          </p:cNvCxnSpPr>
          <p:nvPr/>
        </p:nvCxnSpPr>
        <p:spPr>
          <a:xfrm>
            <a:off x="775253" y="2272747"/>
            <a:ext cx="28955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9A3B3C-E520-42D7-96DA-116A0DF9F8A9}"/>
              </a:ext>
            </a:extLst>
          </p:cNvPr>
          <p:cNvCxnSpPr>
            <a:cxnSpLocks/>
            <a:stCxn id="11" idx="1"/>
          </p:cNvCxnSpPr>
          <p:nvPr/>
        </p:nvCxnSpPr>
        <p:spPr>
          <a:xfrm>
            <a:off x="411605" y="2847114"/>
            <a:ext cx="3259247" cy="219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8B9AA9F-317F-4D54-9094-9EF88FBCD275}"/>
              </a:ext>
            </a:extLst>
          </p:cNvPr>
          <p:cNvSpPr/>
          <p:nvPr/>
        </p:nvSpPr>
        <p:spPr>
          <a:xfrm>
            <a:off x="3897716" y="1395340"/>
            <a:ext cx="5232898" cy="3539430"/>
          </a:xfrm>
          <a:prstGeom prst="rect">
            <a:avLst/>
          </a:prstGeom>
          <a:solidFill>
            <a:schemeClr val="bg1"/>
          </a:solidFill>
        </p:spPr>
        <p:txBody>
          <a:bodyPr wrap="square">
            <a:spAutoFit/>
          </a:bodyPr>
          <a:lstStyle/>
          <a:p>
            <a:r>
              <a:rPr lang="en-US" sz="3200" dirty="0"/>
              <a:t>Then he took his staff in his hand and chose five smooth stones from the brook and put them in his shepherd's pouch. His sling was in his hand, and he approached the Philistine.</a:t>
            </a:r>
            <a:r>
              <a:rPr lang="en-US" sz="3200" i="1" dirty="0"/>
              <a:t>						1 Samuel 17:40</a:t>
            </a:r>
          </a:p>
        </p:txBody>
      </p:sp>
    </p:spTree>
    <p:extLst>
      <p:ext uri="{BB962C8B-B14F-4D97-AF65-F5344CB8AC3E}">
        <p14:creationId xmlns:p14="http://schemas.microsoft.com/office/powerpoint/2010/main" val="27129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E9D4F8-A7C6-492E-94ED-E99E4AE9C5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8" name="TextBox 7">
            <a:extLst>
              <a:ext uri="{FF2B5EF4-FFF2-40B4-BE49-F238E27FC236}">
                <a16:creationId xmlns:a16="http://schemas.microsoft.com/office/drawing/2014/main" id="{CAA6E140-CE44-4583-A02B-BF289C2C5368}"/>
              </a:ext>
            </a:extLst>
          </p:cNvPr>
          <p:cNvSpPr txBox="1"/>
          <p:nvPr/>
        </p:nvSpPr>
        <p:spPr>
          <a:xfrm>
            <a:off x="-410817" y="328761"/>
            <a:ext cx="9143980" cy="1323439"/>
          </a:xfrm>
          <a:prstGeom prst="rect">
            <a:avLst/>
          </a:prstGeom>
          <a:noFill/>
        </p:spPr>
        <p:txBody>
          <a:bodyPr wrap="square" rtlCol="0">
            <a:spAutoFit/>
          </a:bodyPr>
          <a:lstStyle/>
          <a:p>
            <a:pPr algn="ctr"/>
            <a:r>
              <a:rPr lang="en-US" sz="8000" b="1" dirty="0">
                <a:solidFill>
                  <a:schemeClr val="bg1"/>
                </a:solidFill>
                <a:effectLst>
                  <a:glow rad="228600">
                    <a:schemeClr val="tx1">
                      <a:alpha val="40000"/>
                    </a:schemeClr>
                  </a:glow>
                </a:effectLst>
              </a:rPr>
              <a:t>Battle in the Valley</a:t>
            </a:r>
          </a:p>
        </p:txBody>
      </p:sp>
      <p:sp>
        <p:nvSpPr>
          <p:cNvPr id="11" name="TextBox 10">
            <a:extLst>
              <a:ext uri="{FF2B5EF4-FFF2-40B4-BE49-F238E27FC236}">
                <a16:creationId xmlns:a16="http://schemas.microsoft.com/office/drawing/2014/main" id="{C61B0796-F807-4A5E-9623-FC9D9D7552EB}"/>
              </a:ext>
            </a:extLst>
          </p:cNvPr>
          <p:cNvSpPr txBox="1"/>
          <p:nvPr/>
        </p:nvSpPr>
        <p:spPr>
          <a:xfrm>
            <a:off x="881271" y="1652200"/>
            <a:ext cx="9143980" cy="923330"/>
          </a:xfrm>
          <a:prstGeom prst="rect">
            <a:avLst/>
          </a:prstGeom>
          <a:noFill/>
        </p:spPr>
        <p:txBody>
          <a:bodyPr wrap="square" rtlCol="0">
            <a:spAutoFit/>
          </a:bodyPr>
          <a:lstStyle/>
          <a:p>
            <a:pPr algn="ctr"/>
            <a:r>
              <a:rPr lang="en-US" sz="5400" b="1" dirty="0">
                <a:solidFill>
                  <a:srgbClr val="FFFF00"/>
                </a:solidFill>
                <a:effectLst>
                  <a:glow rad="228600">
                    <a:schemeClr val="tx1">
                      <a:alpha val="40000"/>
                    </a:schemeClr>
                  </a:glow>
                </a:effectLst>
                <a:latin typeface="AR CENA" panose="02000000000000000000" pitchFamily="2" charset="0"/>
              </a:rPr>
              <a:t>David vs. Goliath</a:t>
            </a:r>
          </a:p>
        </p:txBody>
      </p:sp>
    </p:spTree>
    <p:extLst>
      <p:ext uri="{BB962C8B-B14F-4D97-AF65-F5344CB8AC3E}">
        <p14:creationId xmlns:p14="http://schemas.microsoft.com/office/powerpoint/2010/main" val="14509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8" y="675141"/>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9" y="1291970"/>
            <a:ext cx="2470834" cy="707886"/>
          </a:xfrm>
          <a:prstGeom prst="rect">
            <a:avLst/>
          </a:prstGeom>
          <a:noFill/>
        </p:spPr>
        <p:txBody>
          <a:bodyPr wrap="square" rtlCol="0">
            <a:spAutoFit/>
          </a:bodyPr>
          <a:lstStyle/>
          <a:p>
            <a:pPr algn="ctr"/>
            <a:r>
              <a:rPr lang="en-US" sz="4000" dirty="0">
                <a:latin typeface="Segoe Print" panose="02000600000000000000" pitchFamily="2" charset="0"/>
              </a:rPr>
              <a:t>Eager</a:t>
            </a:r>
          </a:p>
        </p:txBody>
      </p:sp>
      <p:sp>
        <p:nvSpPr>
          <p:cNvPr id="2" name="Rectangle 1">
            <a:extLst>
              <a:ext uri="{FF2B5EF4-FFF2-40B4-BE49-F238E27FC236}">
                <a16:creationId xmlns:a16="http://schemas.microsoft.com/office/drawing/2014/main" id="{001CF5A2-4D85-4480-BD37-52DDCD69BB2C}"/>
              </a:ext>
            </a:extLst>
          </p:cNvPr>
          <p:cNvSpPr/>
          <p:nvPr/>
        </p:nvSpPr>
        <p:spPr>
          <a:xfrm>
            <a:off x="3843130" y="1869840"/>
            <a:ext cx="5300870" cy="3046988"/>
          </a:xfrm>
          <a:prstGeom prst="rect">
            <a:avLst/>
          </a:prstGeom>
          <a:solidFill>
            <a:schemeClr val="bg1"/>
          </a:solidFill>
        </p:spPr>
        <p:txBody>
          <a:bodyPr wrap="square">
            <a:spAutoFit/>
          </a:bodyPr>
          <a:lstStyle/>
          <a:p>
            <a:r>
              <a:rPr lang="en-US" sz="3200" dirty="0">
                <a:solidFill>
                  <a:srgbClr val="000000"/>
                </a:solidFill>
                <a:latin typeface="Helvetica Neue"/>
              </a:rPr>
              <a:t>And David left the things in charge of the keeper of the baggage and ran to the ranks and went and greeted his brothers.</a:t>
            </a:r>
          </a:p>
          <a:p>
            <a:r>
              <a:rPr lang="en-US" sz="3200" dirty="0">
                <a:solidFill>
                  <a:srgbClr val="000000"/>
                </a:solidFill>
                <a:latin typeface="Helvetica Neue"/>
              </a:rPr>
              <a:t>				   </a:t>
            </a:r>
            <a:r>
              <a:rPr lang="en-US" sz="3200" i="1" dirty="0">
                <a:solidFill>
                  <a:srgbClr val="000000"/>
                </a:solidFill>
                <a:latin typeface="Helvetica Neue"/>
              </a:rPr>
              <a:t>1 Samuel 17:22</a:t>
            </a:r>
            <a:endParaRPr lang="en-US" sz="3200" i="1" dirty="0"/>
          </a:p>
        </p:txBody>
      </p:sp>
    </p:spTree>
    <p:extLst>
      <p:ext uri="{BB962C8B-B14F-4D97-AF65-F5344CB8AC3E}">
        <p14:creationId xmlns:p14="http://schemas.microsoft.com/office/powerpoint/2010/main" val="34725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9" y="569124"/>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9" y="1291970"/>
            <a:ext cx="2470834" cy="707886"/>
          </a:xfrm>
          <a:prstGeom prst="rect">
            <a:avLst/>
          </a:prstGeom>
          <a:noFill/>
        </p:spPr>
        <p:txBody>
          <a:bodyPr wrap="square" rtlCol="0">
            <a:spAutoFit/>
          </a:bodyPr>
          <a:lstStyle/>
          <a:p>
            <a:pPr algn="ctr"/>
            <a:r>
              <a:rPr lang="en-US" sz="4000" dirty="0">
                <a:latin typeface="Segoe Print" panose="02000600000000000000" pitchFamily="2" charset="0"/>
              </a:rPr>
              <a:t>Eage</a:t>
            </a:r>
            <a:r>
              <a:rPr lang="en-US" sz="4000" dirty="0">
                <a:latin typeface="AR CENA" panose="02000000000000000000" pitchFamily="2" charset="0"/>
              </a:rPr>
              <a:t>r</a:t>
            </a:r>
          </a:p>
        </p:txBody>
      </p:sp>
      <p:sp>
        <p:nvSpPr>
          <p:cNvPr id="9" name="TextBox 8">
            <a:extLst>
              <a:ext uri="{FF2B5EF4-FFF2-40B4-BE49-F238E27FC236}">
                <a16:creationId xmlns:a16="http://schemas.microsoft.com/office/drawing/2014/main" id="{EAF55BA3-DC6E-4A27-B0E1-47AE99C3F15B}"/>
              </a:ext>
            </a:extLst>
          </p:cNvPr>
          <p:cNvSpPr txBox="1"/>
          <p:nvPr/>
        </p:nvSpPr>
        <p:spPr>
          <a:xfrm>
            <a:off x="497654" y="1946357"/>
            <a:ext cx="3504502" cy="707886"/>
          </a:xfrm>
          <a:prstGeom prst="rect">
            <a:avLst/>
          </a:prstGeom>
          <a:noFill/>
        </p:spPr>
        <p:txBody>
          <a:bodyPr wrap="square" rtlCol="0">
            <a:spAutoFit/>
          </a:bodyPr>
          <a:lstStyle/>
          <a:p>
            <a:pPr algn="ctr"/>
            <a:r>
              <a:rPr lang="en-US" sz="4000" dirty="0">
                <a:latin typeface="Segoe Print" panose="02000600000000000000" pitchFamily="2" charset="0"/>
              </a:rPr>
              <a:t>Faith in God</a:t>
            </a:r>
          </a:p>
        </p:txBody>
      </p:sp>
    </p:spTree>
    <p:extLst>
      <p:ext uri="{BB962C8B-B14F-4D97-AF65-F5344CB8AC3E}">
        <p14:creationId xmlns:p14="http://schemas.microsoft.com/office/powerpoint/2010/main" val="2045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F95C14-663E-4B16-B213-7E5AE3B4FB25}"/>
              </a:ext>
            </a:extLst>
          </p:cNvPr>
          <p:cNvSpPr/>
          <p:nvPr/>
        </p:nvSpPr>
        <p:spPr>
          <a:xfrm>
            <a:off x="53008" y="1372394"/>
            <a:ext cx="9037983" cy="3046988"/>
          </a:xfrm>
          <a:prstGeom prst="rect">
            <a:avLst/>
          </a:prstGeom>
        </p:spPr>
        <p:txBody>
          <a:bodyPr wrap="square">
            <a:spAutoFit/>
          </a:bodyPr>
          <a:lstStyle/>
          <a:p>
            <a:r>
              <a:rPr lang="en-US" sz="3200" dirty="0">
                <a:solidFill>
                  <a:srgbClr val="000000"/>
                </a:solidFill>
                <a:latin typeface="Helvetica Neue"/>
              </a:rPr>
              <a:t>And David said to the men who stood by him, “What shall be done for the man who kills this Philistine and takes away the reproach from Israel? For who is this uncircumcised Philistine, that he should defy the armies of </a:t>
            </a:r>
            <a:r>
              <a:rPr lang="en-US" sz="3200" u="sng" dirty="0">
                <a:solidFill>
                  <a:srgbClr val="000000"/>
                </a:solidFill>
                <a:latin typeface="Helvetica Neue"/>
              </a:rPr>
              <a:t>the living God</a:t>
            </a:r>
            <a:r>
              <a:rPr lang="en-US" sz="3200" dirty="0">
                <a:solidFill>
                  <a:srgbClr val="000000"/>
                </a:solidFill>
                <a:latin typeface="Helvetica Neue"/>
              </a:rPr>
              <a:t>?”</a:t>
            </a:r>
          </a:p>
          <a:p>
            <a:r>
              <a:rPr lang="en-US" sz="3200" dirty="0">
                <a:solidFill>
                  <a:srgbClr val="000000"/>
                </a:solidFill>
                <a:latin typeface="Helvetica Neue"/>
              </a:rPr>
              <a:t>													</a:t>
            </a:r>
            <a:r>
              <a:rPr lang="en-US" sz="3200" i="1" dirty="0">
                <a:solidFill>
                  <a:srgbClr val="000000"/>
                </a:solidFill>
                <a:latin typeface="Helvetica Neue"/>
              </a:rPr>
              <a:t>1 Samuel 17:26</a:t>
            </a:r>
            <a:endParaRPr lang="en-US" sz="3200" i="1" dirty="0"/>
          </a:p>
        </p:txBody>
      </p:sp>
    </p:spTree>
    <p:extLst>
      <p:ext uri="{BB962C8B-B14F-4D97-AF65-F5344CB8AC3E}">
        <p14:creationId xmlns:p14="http://schemas.microsoft.com/office/powerpoint/2010/main" val="191985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F95C14-663E-4B16-B213-7E5AE3B4FB25}"/>
              </a:ext>
            </a:extLst>
          </p:cNvPr>
          <p:cNvSpPr/>
          <p:nvPr/>
        </p:nvSpPr>
        <p:spPr>
          <a:xfrm>
            <a:off x="106017" y="882063"/>
            <a:ext cx="9037983" cy="4524315"/>
          </a:xfrm>
          <a:prstGeom prst="rect">
            <a:avLst/>
          </a:prstGeom>
        </p:spPr>
        <p:txBody>
          <a:bodyPr wrap="square">
            <a:spAutoFit/>
          </a:bodyPr>
          <a:lstStyle/>
          <a:p>
            <a:r>
              <a:rPr lang="en-US" sz="3200" dirty="0">
                <a:latin typeface="Helvetica Neue"/>
              </a:rPr>
              <a:t>Your servant has struck down both lions and bears, and this uncircumcised Philistine shall be like one of them, for he has defied the armies of </a:t>
            </a:r>
            <a:r>
              <a:rPr lang="en-US" sz="3200" u="sng" dirty="0">
                <a:latin typeface="Helvetica Neue"/>
              </a:rPr>
              <a:t>the living God</a:t>
            </a:r>
            <a:r>
              <a:rPr lang="en-US" sz="3200" dirty="0">
                <a:latin typeface="Helvetica Neue"/>
              </a:rPr>
              <a:t>.” And David said, “</a:t>
            </a:r>
            <a:r>
              <a:rPr lang="en-US" sz="3200" u="sng" dirty="0">
                <a:latin typeface="Helvetica Neue"/>
              </a:rPr>
              <a:t>The </a:t>
            </a:r>
            <a:r>
              <a:rPr lang="en-US" sz="3200" u="sng" cap="small" dirty="0">
                <a:latin typeface="Helvetica Neue"/>
              </a:rPr>
              <a:t>Lord</a:t>
            </a:r>
            <a:r>
              <a:rPr lang="en-US" sz="3200" u="sng" dirty="0">
                <a:latin typeface="Helvetica Neue"/>
              </a:rPr>
              <a:t> </a:t>
            </a:r>
            <a:r>
              <a:rPr lang="en-US" sz="3200" dirty="0">
                <a:latin typeface="Helvetica Neue"/>
              </a:rPr>
              <a:t>who delivered me from the paw of the lion and from the paw of the bear will deliver me from the hand of this Philistine.” And Saul said to David, “Go, and </a:t>
            </a:r>
            <a:r>
              <a:rPr lang="en-US" sz="3200" u="sng" dirty="0">
                <a:latin typeface="Helvetica Neue"/>
              </a:rPr>
              <a:t>the </a:t>
            </a:r>
            <a:r>
              <a:rPr lang="en-US" sz="3200" u="sng" cap="small" dirty="0">
                <a:latin typeface="Helvetica Neue"/>
              </a:rPr>
              <a:t>Lord</a:t>
            </a:r>
            <a:r>
              <a:rPr lang="en-US" sz="3200" dirty="0">
                <a:latin typeface="Helvetica Neue"/>
              </a:rPr>
              <a:t> be with you!”</a:t>
            </a:r>
            <a:r>
              <a:rPr lang="en-US" sz="3200" dirty="0">
                <a:solidFill>
                  <a:srgbClr val="000000"/>
                </a:solidFill>
                <a:latin typeface="Helvetica Neue"/>
              </a:rPr>
              <a:t>																				</a:t>
            </a:r>
            <a:r>
              <a:rPr lang="en-US" sz="3200" i="1" dirty="0">
                <a:solidFill>
                  <a:srgbClr val="000000"/>
                </a:solidFill>
                <a:latin typeface="Helvetica Neue"/>
              </a:rPr>
              <a:t>1 Samuel 17:36-37</a:t>
            </a:r>
            <a:endParaRPr lang="en-US" sz="3200" i="1" dirty="0"/>
          </a:p>
        </p:txBody>
      </p:sp>
    </p:spTree>
    <p:extLst>
      <p:ext uri="{BB962C8B-B14F-4D97-AF65-F5344CB8AC3E}">
        <p14:creationId xmlns:p14="http://schemas.microsoft.com/office/powerpoint/2010/main" val="124168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F95C14-663E-4B16-B213-7E5AE3B4FB25}"/>
              </a:ext>
            </a:extLst>
          </p:cNvPr>
          <p:cNvSpPr/>
          <p:nvPr/>
        </p:nvSpPr>
        <p:spPr>
          <a:xfrm>
            <a:off x="53008" y="0"/>
            <a:ext cx="9037983" cy="6986528"/>
          </a:xfrm>
          <a:prstGeom prst="rect">
            <a:avLst/>
          </a:prstGeom>
        </p:spPr>
        <p:txBody>
          <a:bodyPr wrap="square">
            <a:spAutoFit/>
          </a:bodyPr>
          <a:lstStyle/>
          <a:p>
            <a:r>
              <a:rPr lang="en-US" sz="3200" b="1" baseline="30000" dirty="0"/>
              <a:t> </a:t>
            </a:r>
            <a:r>
              <a:rPr lang="en-US" sz="3200" dirty="0"/>
              <a:t>Then David said to the Philistine, “You come to me with a sword and with a spear and with a javelin, but I come to you in the name of </a:t>
            </a:r>
            <a:r>
              <a:rPr lang="en-US" sz="3200" u="sng" dirty="0"/>
              <a:t>the </a:t>
            </a:r>
            <a:r>
              <a:rPr lang="en-US" sz="3200" u="sng" cap="small" dirty="0"/>
              <a:t>Lord</a:t>
            </a:r>
            <a:r>
              <a:rPr lang="en-US" sz="3200" dirty="0"/>
              <a:t> of hosts, the </a:t>
            </a:r>
            <a:r>
              <a:rPr lang="en-US" sz="3200" u="sng" dirty="0"/>
              <a:t>God</a:t>
            </a:r>
            <a:r>
              <a:rPr lang="en-US" sz="3200" dirty="0"/>
              <a:t> of the armies of Israel, whom you have defied. This day </a:t>
            </a:r>
            <a:r>
              <a:rPr lang="en-US" sz="3200" u="sng" dirty="0"/>
              <a:t>the </a:t>
            </a:r>
            <a:r>
              <a:rPr lang="en-US" sz="3200" u="sng" cap="small" dirty="0"/>
              <a:t>Lord</a:t>
            </a:r>
            <a:r>
              <a:rPr lang="en-US" sz="3200" dirty="0"/>
              <a:t> will deliver you into my hand, and I will strike you down and cut off your head. And I will give the dead bodies of the host of the Philistines this day to the birds of the air and to the wild beasts of the earth, that all the earth may know that there is a </a:t>
            </a:r>
            <a:r>
              <a:rPr lang="en-US" sz="3200" u="sng" dirty="0"/>
              <a:t>God</a:t>
            </a:r>
            <a:r>
              <a:rPr lang="en-US" sz="3200" dirty="0"/>
              <a:t> in Israel, and that all this assembly may know that </a:t>
            </a:r>
            <a:r>
              <a:rPr lang="en-US" sz="3200" u="sng" dirty="0"/>
              <a:t>the </a:t>
            </a:r>
            <a:r>
              <a:rPr lang="en-US" sz="3200" u="sng" cap="small" dirty="0"/>
              <a:t>Lord</a:t>
            </a:r>
            <a:r>
              <a:rPr lang="en-US" sz="3200" dirty="0"/>
              <a:t> saves not with sword and spear. For the battle is </a:t>
            </a:r>
            <a:r>
              <a:rPr lang="en-US" sz="3200" u="sng" dirty="0"/>
              <a:t>the </a:t>
            </a:r>
            <a:r>
              <a:rPr lang="en-US" sz="3200" u="sng" cap="small" dirty="0"/>
              <a:t>Lord</a:t>
            </a:r>
            <a:r>
              <a:rPr lang="en-US" sz="3200" u="sng" dirty="0"/>
              <a:t>'s</a:t>
            </a:r>
            <a:r>
              <a:rPr lang="en-US" sz="3200" dirty="0"/>
              <a:t>, and he will give you into our hand.”</a:t>
            </a:r>
            <a:r>
              <a:rPr lang="en-US" sz="3200" dirty="0">
                <a:solidFill>
                  <a:srgbClr val="000000"/>
                </a:solidFill>
                <a:latin typeface="Helvetica Neue"/>
              </a:rPr>
              <a:t>									</a:t>
            </a:r>
          </a:p>
          <a:p>
            <a:r>
              <a:rPr lang="en-US" sz="3200" i="1" dirty="0">
                <a:solidFill>
                  <a:srgbClr val="000000"/>
                </a:solidFill>
                <a:latin typeface="Helvetica Neue"/>
              </a:rPr>
              <a:t>											1 Samuel 17:45-47</a:t>
            </a:r>
            <a:endParaRPr lang="en-US" sz="3200" i="1" dirty="0"/>
          </a:p>
        </p:txBody>
      </p:sp>
    </p:spTree>
    <p:extLst>
      <p:ext uri="{BB962C8B-B14F-4D97-AF65-F5344CB8AC3E}">
        <p14:creationId xmlns:p14="http://schemas.microsoft.com/office/powerpoint/2010/main" val="9687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1A8A4-1CCE-4AC7-83A7-A1173D2680DD}"/>
              </a:ext>
            </a:extLst>
          </p:cNvPr>
          <p:cNvPicPr>
            <a:picLocks noChangeAspect="1"/>
          </p:cNvPicPr>
          <p:nvPr/>
        </p:nvPicPr>
        <p:blipFill>
          <a:blip r:embed="rId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00089" y="710806"/>
            <a:ext cx="4049235" cy="5436387"/>
          </a:xfrm>
          <a:prstGeom prst="rect">
            <a:avLst/>
          </a:prstGeom>
        </p:spPr>
      </p:pic>
      <p:sp>
        <p:nvSpPr>
          <p:cNvPr id="7" name="TextBox 6">
            <a:extLst>
              <a:ext uri="{FF2B5EF4-FFF2-40B4-BE49-F238E27FC236}">
                <a16:creationId xmlns:a16="http://schemas.microsoft.com/office/drawing/2014/main" id="{CBFDE816-7404-40FB-8CA1-988F4D77815F}"/>
              </a:ext>
            </a:extLst>
          </p:cNvPr>
          <p:cNvSpPr txBox="1"/>
          <p:nvPr/>
        </p:nvSpPr>
        <p:spPr>
          <a:xfrm>
            <a:off x="-1099928" y="377125"/>
            <a:ext cx="5300870" cy="1200329"/>
          </a:xfrm>
          <a:prstGeom prst="rect">
            <a:avLst/>
          </a:prstGeom>
          <a:noFill/>
        </p:spPr>
        <p:txBody>
          <a:bodyPr wrap="square" rtlCol="0">
            <a:spAutoFit/>
          </a:bodyPr>
          <a:lstStyle/>
          <a:p>
            <a:pPr algn="ctr"/>
            <a:r>
              <a:rPr lang="en-US" sz="7200" dirty="0">
                <a:solidFill>
                  <a:schemeClr val="accent6">
                    <a:lumMod val="50000"/>
                  </a:schemeClr>
                </a:solidFill>
                <a:latin typeface="AR CENA" panose="02000000000000000000" pitchFamily="2" charset="0"/>
              </a:rPr>
              <a:t>David</a:t>
            </a:r>
          </a:p>
        </p:txBody>
      </p:sp>
      <p:sp>
        <p:nvSpPr>
          <p:cNvPr id="8" name="TextBox 7">
            <a:extLst>
              <a:ext uri="{FF2B5EF4-FFF2-40B4-BE49-F238E27FC236}">
                <a16:creationId xmlns:a16="http://schemas.microsoft.com/office/drawing/2014/main" id="{E6D4CD8E-977F-410F-A2EA-765DD8E060A5}"/>
              </a:ext>
            </a:extLst>
          </p:cNvPr>
          <p:cNvSpPr txBox="1"/>
          <p:nvPr/>
        </p:nvSpPr>
        <p:spPr>
          <a:xfrm>
            <a:off x="100089" y="1291970"/>
            <a:ext cx="2470834" cy="707886"/>
          </a:xfrm>
          <a:prstGeom prst="rect">
            <a:avLst/>
          </a:prstGeom>
          <a:noFill/>
        </p:spPr>
        <p:txBody>
          <a:bodyPr wrap="square" rtlCol="0">
            <a:spAutoFit/>
          </a:bodyPr>
          <a:lstStyle/>
          <a:p>
            <a:pPr algn="ctr"/>
            <a:r>
              <a:rPr lang="en-US" sz="4000" dirty="0">
                <a:latin typeface="Segoe Print" panose="02000600000000000000" pitchFamily="2" charset="0"/>
              </a:rPr>
              <a:t>Eager</a:t>
            </a:r>
          </a:p>
        </p:txBody>
      </p:sp>
      <p:sp>
        <p:nvSpPr>
          <p:cNvPr id="9" name="TextBox 8">
            <a:extLst>
              <a:ext uri="{FF2B5EF4-FFF2-40B4-BE49-F238E27FC236}">
                <a16:creationId xmlns:a16="http://schemas.microsoft.com/office/drawing/2014/main" id="{EAF55BA3-DC6E-4A27-B0E1-47AE99C3F15B}"/>
              </a:ext>
            </a:extLst>
          </p:cNvPr>
          <p:cNvSpPr txBox="1"/>
          <p:nvPr/>
        </p:nvSpPr>
        <p:spPr>
          <a:xfrm>
            <a:off x="497654" y="1999856"/>
            <a:ext cx="3517754" cy="707886"/>
          </a:xfrm>
          <a:prstGeom prst="rect">
            <a:avLst/>
          </a:prstGeom>
          <a:noFill/>
        </p:spPr>
        <p:txBody>
          <a:bodyPr wrap="square" rtlCol="0">
            <a:spAutoFit/>
          </a:bodyPr>
          <a:lstStyle/>
          <a:p>
            <a:pPr algn="ctr"/>
            <a:r>
              <a:rPr lang="en-US" sz="4000" dirty="0">
                <a:latin typeface="Segoe Print" panose="02000600000000000000" pitchFamily="2" charset="0"/>
              </a:rPr>
              <a:t>Faith in God</a:t>
            </a:r>
          </a:p>
        </p:txBody>
      </p:sp>
    </p:spTree>
    <p:extLst>
      <p:ext uri="{BB962C8B-B14F-4D97-AF65-F5344CB8AC3E}">
        <p14:creationId xmlns:p14="http://schemas.microsoft.com/office/powerpoint/2010/main" val="305868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7E6F4-6E41-4D85-BFA0-1C164D23DF82}"/>
              </a:ext>
            </a:extLst>
          </p:cNvPr>
          <p:cNvSpPr/>
          <p:nvPr/>
        </p:nvSpPr>
        <p:spPr>
          <a:xfrm>
            <a:off x="142460" y="278295"/>
            <a:ext cx="8859079" cy="6001643"/>
          </a:xfrm>
          <a:prstGeom prst="rect">
            <a:avLst/>
          </a:prstGeom>
        </p:spPr>
        <p:txBody>
          <a:bodyPr wrap="square">
            <a:spAutoFit/>
          </a:bodyPr>
          <a:lstStyle/>
          <a:p>
            <a:r>
              <a:rPr lang="en-US" sz="3200" dirty="0">
                <a:solidFill>
                  <a:srgbClr val="000000"/>
                </a:solidFill>
                <a:latin typeface="&amp;quot"/>
              </a:rPr>
              <a:t>So David prevailed over the Philistine with a sling and with a stone, and struck the Philistine and killed him. There was no sword in the hand of David.</a:t>
            </a:r>
            <a:r>
              <a:rPr lang="en-US" sz="3200" dirty="0">
                <a:solidFill>
                  <a:srgbClr val="000000"/>
                </a:solidFill>
                <a:latin typeface="Helvetica Neue"/>
              </a:rPr>
              <a:t> </a:t>
            </a:r>
            <a:r>
              <a:rPr lang="en-US" sz="3200" dirty="0">
                <a:solidFill>
                  <a:srgbClr val="000000"/>
                </a:solidFill>
                <a:latin typeface="&amp;quot"/>
              </a:rPr>
              <a:t>Then David ran and stood over the Philistine and took his sword and drew it out of its sheath and killed him and cut off his head with it. When the Philistines saw that their champion was dead, they fled.</a:t>
            </a:r>
            <a:r>
              <a:rPr lang="en-US" sz="3200" dirty="0">
                <a:solidFill>
                  <a:srgbClr val="000000"/>
                </a:solidFill>
                <a:latin typeface="Helvetica Neue"/>
              </a:rPr>
              <a:t> </a:t>
            </a:r>
            <a:r>
              <a:rPr lang="en-US" sz="3200" dirty="0">
                <a:solidFill>
                  <a:srgbClr val="000000"/>
                </a:solidFill>
                <a:latin typeface="&amp;quot"/>
              </a:rPr>
              <a:t>And the men of Israel and Judah rose with a shout and pursued the Philistines as far as Gath and the gates of </a:t>
            </a:r>
            <a:r>
              <a:rPr lang="en-US" sz="3200" dirty="0" err="1">
                <a:solidFill>
                  <a:srgbClr val="000000"/>
                </a:solidFill>
                <a:latin typeface="&amp;quot"/>
              </a:rPr>
              <a:t>Ekron</a:t>
            </a:r>
            <a:r>
              <a:rPr lang="en-US" sz="3200" dirty="0">
                <a:solidFill>
                  <a:srgbClr val="000000"/>
                </a:solidFill>
                <a:latin typeface="&amp;quot"/>
              </a:rPr>
              <a:t>, so that the wounded Philistines fell on the way from </a:t>
            </a:r>
            <a:r>
              <a:rPr lang="en-US" sz="3200" dirty="0" err="1">
                <a:solidFill>
                  <a:srgbClr val="000000"/>
                </a:solidFill>
                <a:latin typeface="&amp;quot"/>
              </a:rPr>
              <a:t>Shaaraim</a:t>
            </a:r>
            <a:r>
              <a:rPr lang="en-US" sz="3200" dirty="0">
                <a:solidFill>
                  <a:srgbClr val="000000"/>
                </a:solidFill>
                <a:latin typeface="&amp;quot"/>
              </a:rPr>
              <a:t> as far as Gath and </a:t>
            </a:r>
            <a:r>
              <a:rPr lang="en-US" sz="3200" dirty="0" err="1">
                <a:solidFill>
                  <a:srgbClr val="000000"/>
                </a:solidFill>
                <a:latin typeface="&amp;quot"/>
              </a:rPr>
              <a:t>Ekron</a:t>
            </a:r>
            <a:r>
              <a:rPr lang="en-US" sz="3200" dirty="0">
                <a:solidFill>
                  <a:srgbClr val="000000"/>
                </a:solidFill>
                <a:latin typeface="&amp;quot"/>
              </a:rPr>
              <a:t>.</a:t>
            </a:r>
          </a:p>
          <a:p>
            <a:r>
              <a:rPr lang="en-US" sz="3200" dirty="0">
                <a:solidFill>
                  <a:srgbClr val="000000"/>
                </a:solidFill>
                <a:latin typeface="&amp;quot"/>
              </a:rPr>
              <a:t>												</a:t>
            </a:r>
            <a:r>
              <a:rPr lang="en-US" sz="3200" i="1" dirty="0">
                <a:solidFill>
                  <a:srgbClr val="000000"/>
                </a:solidFill>
                <a:latin typeface="&amp;quot"/>
              </a:rPr>
              <a:t>1 Samuel 17:50-52</a:t>
            </a:r>
            <a:endParaRPr lang="en-US" sz="3200" i="1" dirty="0"/>
          </a:p>
        </p:txBody>
      </p:sp>
    </p:spTree>
    <p:extLst>
      <p:ext uri="{BB962C8B-B14F-4D97-AF65-F5344CB8AC3E}">
        <p14:creationId xmlns:p14="http://schemas.microsoft.com/office/powerpoint/2010/main" val="147815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205408" y="1309158"/>
            <a:ext cx="8733183" cy="3539430"/>
          </a:xfrm>
          <a:prstGeom prst="rect">
            <a:avLst/>
          </a:prstGeom>
        </p:spPr>
        <p:txBody>
          <a:bodyPr wrap="square">
            <a:spAutoFit/>
          </a:bodyPr>
          <a:lstStyle/>
          <a:p>
            <a:r>
              <a:rPr lang="en-US" sz="3200" dirty="0">
                <a:solidFill>
                  <a:schemeClr val="bg1"/>
                </a:solidFill>
                <a:latin typeface="&amp;quot"/>
              </a:rPr>
              <a:t>The word of the </a:t>
            </a:r>
            <a:r>
              <a:rPr lang="en-US" sz="3200" cap="small" dirty="0">
                <a:solidFill>
                  <a:schemeClr val="bg1"/>
                </a:solidFill>
                <a:latin typeface="&amp;quot"/>
              </a:rPr>
              <a:t>Lord</a:t>
            </a:r>
            <a:r>
              <a:rPr lang="en-US" sz="3200" dirty="0">
                <a:solidFill>
                  <a:schemeClr val="bg1"/>
                </a:solidFill>
                <a:latin typeface="&amp;quot"/>
              </a:rPr>
              <a:t> came to Samuel:</a:t>
            </a:r>
            <a:r>
              <a:rPr lang="en-US" sz="3200" dirty="0">
                <a:solidFill>
                  <a:schemeClr val="bg1"/>
                </a:solidFill>
                <a:latin typeface="Helvetica Neue"/>
              </a:rPr>
              <a:t>                                </a:t>
            </a:r>
            <a:r>
              <a:rPr lang="en-US" sz="3200" dirty="0">
                <a:solidFill>
                  <a:schemeClr val="bg1"/>
                </a:solidFill>
                <a:latin typeface="&amp;quot"/>
              </a:rPr>
              <a:t>“I regret that I have made Saul king, for he has turned back from following me and has not performed my commandments.”                                             …</a:t>
            </a:r>
            <a:r>
              <a:rPr lang="en-US" sz="3200" dirty="0">
                <a:solidFill>
                  <a:schemeClr val="bg1"/>
                </a:solidFill>
              </a:rPr>
              <a:t>And the </a:t>
            </a:r>
            <a:r>
              <a:rPr lang="en-US" sz="3200" cap="small" dirty="0">
                <a:solidFill>
                  <a:schemeClr val="bg1"/>
                </a:solidFill>
              </a:rPr>
              <a:t>Lord</a:t>
            </a:r>
            <a:r>
              <a:rPr lang="en-US" sz="3200" dirty="0">
                <a:solidFill>
                  <a:schemeClr val="bg1"/>
                </a:solidFill>
              </a:rPr>
              <a:t> regretted that he had made Saul king over Israel.</a:t>
            </a:r>
          </a:p>
          <a:p>
            <a:r>
              <a:rPr lang="en-US" sz="3200" dirty="0">
                <a:solidFill>
                  <a:schemeClr val="bg1"/>
                </a:solidFill>
                <a:latin typeface="&amp;quot"/>
              </a:rPr>
              <a:t>										</a:t>
            </a:r>
            <a:r>
              <a:rPr lang="en-US" sz="3200" i="1" dirty="0">
                <a:solidFill>
                  <a:schemeClr val="bg1"/>
                </a:solidFill>
                <a:latin typeface="&amp;quot"/>
              </a:rPr>
              <a:t>1 Samuel 15:10-11, 35</a:t>
            </a:r>
            <a:endParaRPr lang="en-US" sz="3200" i="1" dirty="0">
              <a:solidFill>
                <a:schemeClr val="bg1"/>
              </a:solidFill>
            </a:endParaRPr>
          </a:p>
        </p:txBody>
      </p:sp>
    </p:spTree>
    <p:extLst>
      <p:ext uri="{BB962C8B-B14F-4D97-AF65-F5344CB8AC3E}">
        <p14:creationId xmlns:p14="http://schemas.microsoft.com/office/powerpoint/2010/main" val="14556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205408" y="1574201"/>
            <a:ext cx="8733183" cy="3046988"/>
          </a:xfrm>
          <a:prstGeom prst="rect">
            <a:avLst/>
          </a:prstGeom>
        </p:spPr>
        <p:txBody>
          <a:bodyPr wrap="square">
            <a:spAutoFit/>
          </a:bodyPr>
          <a:lstStyle/>
          <a:p>
            <a:r>
              <a:rPr lang="en-US" sz="3200" dirty="0">
                <a:solidFill>
                  <a:schemeClr val="bg1"/>
                </a:solidFill>
              </a:rPr>
              <a:t>The </a:t>
            </a:r>
            <a:r>
              <a:rPr lang="en-US" sz="3200" cap="small" dirty="0">
                <a:solidFill>
                  <a:schemeClr val="bg1"/>
                </a:solidFill>
              </a:rPr>
              <a:t>Lord</a:t>
            </a:r>
            <a:r>
              <a:rPr lang="en-US" sz="3200" dirty="0">
                <a:solidFill>
                  <a:schemeClr val="bg1"/>
                </a:solidFill>
              </a:rPr>
              <a:t> said to Samuel, “How long will you grieve over Saul, since I have rejected him from being king over Israel? Fill your horn with oil, and go. I will send you to Jesse the Bethlehemite, for I have provided for myself a king among his sons.”</a:t>
            </a:r>
            <a:r>
              <a:rPr lang="en-US" sz="3200" dirty="0">
                <a:solidFill>
                  <a:schemeClr val="bg1"/>
                </a:solidFill>
                <a:latin typeface="&amp;quot"/>
              </a:rPr>
              <a:t>																</a:t>
            </a:r>
            <a:r>
              <a:rPr lang="en-US" sz="3200" i="1" dirty="0">
                <a:solidFill>
                  <a:schemeClr val="bg1"/>
                </a:solidFill>
                <a:latin typeface="&amp;quot"/>
              </a:rPr>
              <a:t>1 Samuel 16:1</a:t>
            </a:r>
            <a:endParaRPr lang="en-US" sz="3200" i="1" dirty="0">
              <a:solidFill>
                <a:schemeClr val="bg1"/>
              </a:solidFill>
            </a:endParaRPr>
          </a:p>
        </p:txBody>
      </p:sp>
    </p:spTree>
    <p:extLst>
      <p:ext uri="{BB962C8B-B14F-4D97-AF65-F5344CB8AC3E}">
        <p14:creationId xmlns:p14="http://schemas.microsoft.com/office/powerpoint/2010/main" val="4286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205408" y="1574201"/>
            <a:ext cx="8733183" cy="3539430"/>
          </a:xfrm>
          <a:prstGeom prst="rect">
            <a:avLst/>
          </a:prstGeom>
        </p:spPr>
        <p:txBody>
          <a:bodyPr wrap="square">
            <a:spAutoFit/>
          </a:bodyPr>
          <a:lstStyle/>
          <a:p>
            <a:r>
              <a:rPr lang="en-US" sz="3200" dirty="0">
                <a:solidFill>
                  <a:schemeClr val="bg1"/>
                </a:solidFill>
              </a:rPr>
              <a:t>Then Samuel took the horn of oil and anointed him in the midst of his brothers. And the</a:t>
            </a:r>
            <a:r>
              <a:rPr lang="en-US" sz="3200" b="1" dirty="0">
                <a:solidFill>
                  <a:srgbClr val="FFFF00"/>
                </a:solidFill>
              </a:rPr>
              <a:t> Spirit of the </a:t>
            </a:r>
            <a:r>
              <a:rPr lang="en-US" sz="3200" b="1" cap="small" dirty="0">
                <a:solidFill>
                  <a:srgbClr val="FFFF00"/>
                </a:solidFill>
              </a:rPr>
              <a:t>Lord</a:t>
            </a:r>
            <a:r>
              <a:rPr lang="en-US" sz="3200" b="1" dirty="0">
                <a:solidFill>
                  <a:srgbClr val="FFFF00"/>
                </a:solidFill>
              </a:rPr>
              <a:t> rushed upon David </a:t>
            </a:r>
            <a:r>
              <a:rPr lang="en-US" sz="3200" dirty="0">
                <a:solidFill>
                  <a:schemeClr val="bg1"/>
                </a:solidFill>
              </a:rPr>
              <a:t>from that day forward. And Samuel rose up and went to Ramah. Now the </a:t>
            </a:r>
            <a:r>
              <a:rPr lang="en-US" sz="3200" b="1" dirty="0">
                <a:solidFill>
                  <a:srgbClr val="FFFF00"/>
                </a:solidFill>
              </a:rPr>
              <a:t>Spirit of the </a:t>
            </a:r>
            <a:r>
              <a:rPr lang="en-US" sz="3200" b="1" cap="small" dirty="0">
                <a:solidFill>
                  <a:srgbClr val="FFFF00"/>
                </a:solidFill>
              </a:rPr>
              <a:t>Lord</a:t>
            </a:r>
            <a:r>
              <a:rPr lang="en-US" sz="3200" b="1" dirty="0">
                <a:solidFill>
                  <a:srgbClr val="FFFF00"/>
                </a:solidFill>
              </a:rPr>
              <a:t> departed from Saul</a:t>
            </a:r>
            <a:r>
              <a:rPr lang="en-US" sz="3200" dirty="0">
                <a:solidFill>
                  <a:schemeClr val="bg1"/>
                </a:solidFill>
              </a:rPr>
              <a:t>, and a harmful spirit from the </a:t>
            </a:r>
            <a:r>
              <a:rPr lang="en-US" sz="3200" cap="small" dirty="0">
                <a:solidFill>
                  <a:schemeClr val="bg1"/>
                </a:solidFill>
              </a:rPr>
              <a:t>Lord</a:t>
            </a:r>
            <a:r>
              <a:rPr lang="en-US" sz="3200" dirty="0">
                <a:solidFill>
                  <a:schemeClr val="bg1"/>
                </a:solidFill>
              </a:rPr>
              <a:t> tormented him.</a:t>
            </a:r>
            <a:r>
              <a:rPr lang="en-US" sz="3200" dirty="0">
                <a:solidFill>
                  <a:schemeClr val="bg1"/>
                </a:solidFill>
                <a:latin typeface="&amp;quot"/>
              </a:rPr>
              <a:t>														 </a:t>
            </a:r>
            <a:r>
              <a:rPr lang="en-US" sz="3200" i="1" dirty="0">
                <a:solidFill>
                  <a:schemeClr val="bg1"/>
                </a:solidFill>
                <a:latin typeface="&amp;quot"/>
              </a:rPr>
              <a:t>1 Samuel 16:13-14</a:t>
            </a:r>
            <a:endParaRPr lang="en-US" sz="3200" i="1" dirty="0">
              <a:solidFill>
                <a:schemeClr val="bg1"/>
              </a:solidFill>
            </a:endParaRPr>
          </a:p>
        </p:txBody>
      </p:sp>
    </p:spTree>
    <p:extLst>
      <p:ext uri="{BB962C8B-B14F-4D97-AF65-F5344CB8AC3E}">
        <p14:creationId xmlns:p14="http://schemas.microsoft.com/office/powerpoint/2010/main" val="395633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162339" y="567035"/>
            <a:ext cx="8819322" cy="5509200"/>
          </a:xfrm>
          <a:prstGeom prst="rect">
            <a:avLst/>
          </a:prstGeom>
        </p:spPr>
        <p:txBody>
          <a:bodyPr wrap="square">
            <a:spAutoFit/>
          </a:bodyPr>
          <a:lstStyle/>
          <a:p>
            <a:r>
              <a:rPr lang="en-US" sz="3200" dirty="0">
                <a:solidFill>
                  <a:schemeClr val="bg1"/>
                </a:solidFill>
              </a:rPr>
              <a:t>Now the Philistines gathered their armies for battle. And they were gathered at </a:t>
            </a:r>
            <a:r>
              <a:rPr lang="en-US" sz="3200" b="1" dirty="0" err="1">
                <a:solidFill>
                  <a:srgbClr val="FFFF00"/>
                </a:solidFill>
              </a:rPr>
              <a:t>Socoh</a:t>
            </a:r>
            <a:r>
              <a:rPr lang="en-US" sz="3200" dirty="0">
                <a:solidFill>
                  <a:schemeClr val="bg1"/>
                </a:solidFill>
              </a:rPr>
              <a:t>, </a:t>
            </a:r>
            <a:r>
              <a:rPr lang="en-US" sz="3200" u="sng" dirty="0">
                <a:solidFill>
                  <a:schemeClr val="bg1"/>
                </a:solidFill>
              </a:rPr>
              <a:t>which belongs to Judah</a:t>
            </a:r>
            <a:r>
              <a:rPr lang="en-US" sz="3200" dirty="0">
                <a:solidFill>
                  <a:schemeClr val="bg1"/>
                </a:solidFill>
              </a:rPr>
              <a:t>, and encamped between </a:t>
            </a:r>
            <a:r>
              <a:rPr lang="en-US" sz="3200" dirty="0" err="1">
                <a:solidFill>
                  <a:schemeClr val="bg1"/>
                </a:solidFill>
              </a:rPr>
              <a:t>Socoh</a:t>
            </a:r>
            <a:r>
              <a:rPr lang="en-US" sz="3200" dirty="0">
                <a:solidFill>
                  <a:schemeClr val="bg1"/>
                </a:solidFill>
              </a:rPr>
              <a:t> and </a:t>
            </a:r>
            <a:r>
              <a:rPr lang="en-US" sz="3200" b="1" dirty="0" err="1">
                <a:solidFill>
                  <a:srgbClr val="FFFF00"/>
                </a:solidFill>
              </a:rPr>
              <a:t>Azekah</a:t>
            </a:r>
            <a:r>
              <a:rPr lang="en-US" sz="3200" dirty="0">
                <a:solidFill>
                  <a:schemeClr val="bg1"/>
                </a:solidFill>
              </a:rPr>
              <a:t>, in </a:t>
            </a:r>
            <a:r>
              <a:rPr lang="en-US" sz="3200" b="1" dirty="0" err="1">
                <a:solidFill>
                  <a:srgbClr val="FFFF00"/>
                </a:solidFill>
              </a:rPr>
              <a:t>Ephes-dammim</a:t>
            </a:r>
            <a:r>
              <a:rPr lang="en-US" sz="3200" dirty="0">
                <a:solidFill>
                  <a:schemeClr val="bg1"/>
                </a:solidFill>
              </a:rPr>
              <a:t>. </a:t>
            </a:r>
            <a:r>
              <a:rPr lang="en-US" sz="3200" b="1" baseline="30000" dirty="0">
                <a:solidFill>
                  <a:schemeClr val="bg1"/>
                </a:solidFill>
              </a:rPr>
              <a:t> </a:t>
            </a:r>
            <a:r>
              <a:rPr lang="en-US" sz="3200" dirty="0">
                <a:solidFill>
                  <a:schemeClr val="bg1"/>
                </a:solidFill>
              </a:rPr>
              <a:t>And Saul and the men of Israel were gathered, and encamped in the </a:t>
            </a:r>
            <a:r>
              <a:rPr lang="en-US" sz="3200" b="1" dirty="0">
                <a:solidFill>
                  <a:srgbClr val="FFFF00"/>
                </a:solidFill>
              </a:rPr>
              <a:t>Valley of </a:t>
            </a:r>
            <a:r>
              <a:rPr lang="en-US" sz="3200" b="1" dirty="0" err="1">
                <a:solidFill>
                  <a:srgbClr val="FFFF00"/>
                </a:solidFill>
              </a:rPr>
              <a:t>Elah</a:t>
            </a:r>
            <a:r>
              <a:rPr lang="en-US" sz="3200" dirty="0">
                <a:solidFill>
                  <a:schemeClr val="bg1"/>
                </a:solidFill>
              </a:rPr>
              <a:t>, and drew up in line of battle against the Philistines. And the Philistines stood on the mountain on the one side, and Israel stood on the mountain on the other side, with a valley between them.</a:t>
            </a:r>
            <a:r>
              <a:rPr lang="en-US" sz="3200" dirty="0">
                <a:solidFill>
                  <a:schemeClr val="bg1"/>
                </a:solidFill>
                <a:latin typeface="&amp;quot"/>
              </a:rPr>
              <a:t>								</a:t>
            </a:r>
          </a:p>
          <a:p>
            <a:r>
              <a:rPr lang="en-US" sz="3200" i="1" dirty="0">
                <a:solidFill>
                  <a:schemeClr val="bg1"/>
                </a:solidFill>
                <a:latin typeface="&amp;quot"/>
              </a:rPr>
              <a:t>												1 Samuel 17:1-3</a:t>
            </a:r>
            <a:endParaRPr lang="en-US" sz="3200" i="1" dirty="0">
              <a:solidFill>
                <a:schemeClr val="bg1"/>
              </a:solidFill>
            </a:endParaRPr>
          </a:p>
        </p:txBody>
      </p:sp>
    </p:spTree>
    <p:extLst>
      <p:ext uri="{BB962C8B-B14F-4D97-AF65-F5344CB8AC3E}">
        <p14:creationId xmlns:p14="http://schemas.microsoft.com/office/powerpoint/2010/main" val="371762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23EA-E5B8-4BAB-875E-9759BD8D3F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FA14D3-7AD6-47B8-B95A-196A743DF3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32DCE0-1FC1-4220-939D-846ADEC794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16" y="0"/>
            <a:ext cx="8981768" cy="6858000"/>
          </a:xfrm>
          <a:prstGeom prst="rect">
            <a:avLst/>
          </a:prstGeom>
        </p:spPr>
      </p:pic>
      <p:sp>
        <p:nvSpPr>
          <p:cNvPr id="6" name="Rectangle 5">
            <a:extLst>
              <a:ext uri="{FF2B5EF4-FFF2-40B4-BE49-F238E27FC236}">
                <a16:creationId xmlns:a16="http://schemas.microsoft.com/office/drawing/2014/main" id="{468D0299-5164-4B0E-B724-6D70746C539C}"/>
              </a:ext>
            </a:extLst>
          </p:cNvPr>
          <p:cNvSpPr/>
          <p:nvPr/>
        </p:nvSpPr>
        <p:spPr>
          <a:xfrm>
            <a:off x="4982817" y="3096936"/>
            <a:ext cx="834887" cy="413027"/>
          </a:xfrm>
          <a:prstGeom prst="rect">
            <a:avLst/>
          </a:prstGeom>
          <a:solidFill>
            <a:srgbClr val="FF0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57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718F6-3688-4E7B-94BD-87268C8B60AD}"/>
              </a:ext>
            </a:extLst>
          </p:cNvPr>
          <p:cNvSpPr/>
          <p:nvPr/>
        </p:nvSpPr>
        <p:spPr>
          <a:xfrm>
            <a:off x="162339" y="106017"/>
            <a:ext cx="8819322" cy="6001643"/>
          </a:xfrm>
          <a:prstGeom prst="rect">
            <a:avLst/>
          </a:prstGeom>
        </p:spPr>
        <p:txBody>
          <a:bodyPr wrap="square">
            <a:spAutoFit/>
          </a:bodyPr>
          <a:lstStyle/>
          <a:p>
            <a:r>
              <a:rPr lang="en-US" sz="3200" dirty="0">
                <a:solidFill>
                  <a:schemeClr val="bg1"/>
                </a:solidFill>
              </a:rPr>
              <a:t>And there came out from the camp of the Philistines a champion named Goliath of Gath, whose height was six</a:t>
            </a:r>
            <a:r>
              <a:rPr lang="en-US" sz="3200" baseline="30000" dirty="0">
                <a:solidFill>
                  <a:schemeClr val="bg1"/>
                </a:solidFill>
              </a:rPr>
              <a:t>  </a:t>
            </a:r>
            <a:r>
              <a:rPr lang="en-US" sz="3200" dirty="0">
                <a:solidFill>
                  <a:schemeClr val="bg1"/>
                </a:solidFill>
              </a:rPr>
              <a:t>cubits</a:t>
            </a:r>
            <a:r>
              <a:rPr lang="en-US" sz="3200" baseline="30000" dirty="0">
                <a:solidFill>
                  <a:schemeClr val="bg1"/>
                </a:solidFill>
              </a:rPr>
              <a:t>  </a:t>
            </a:r>
            <a:r>
              <a:rPr lang="en-US" sz="3200" dirty="0">
                <a:solidFill>
                  <a:schemeClr val="bg1"/>
                </a:solidFill>
              </a:rPr>
              <a:t>and a span. He had a helmet of bronze on his head, and he was armed with a coat of mail, and the weight of the coat was five thousand shekels</a:t>
            </a:r>
            <a:r>
              <a:rPr lang="en-US" sz="3200" baseline="30000" dirty="0">
                <a:solidFill>
                  <a:schemeClr val="bg1"/>
                </a:solidFill>
              </a:rPr>
              <a:t>  </a:t>
            </a:r>
            <a:r>
              <a:rPr lang="en-US" sz="3200" dirty="0">
                <a:solidFill>
                  <a:schemeClr val="bg1"/>
                </a:solidFill>
              </a:rPr>
              <a:t>of bronze. And he had bronze armor on his legs, and a javelin of bronze slung between his shoulders. The shaft of his spear was like a weaver's beam, and his spear's head weighed six hundred shekels of iron. And his shield-bearer went before him.</a:t>
            </a:r>
            <a:r>
              <a:rPr lang="en-US" sz="3200" dirty="0">
                <a:solidFill>
                  <a:schemeClr val="bg1"/>
                </a:solidFill>
                <a:latin typeface="&amp;quot"/>
              </a:rPr>
              <a:t>							</a:t>
            </a:r>
          </a:p>
          <a:p>
            <a:r>
              <a:rPr lang="en-US" sz="3200" i="1" dirty="0">
                <a:solidFill>
                  <a:schemeClr val="bg1"/>
                </a:solidFill>
                <a:latin typeface="&amp;quot"/>
              </a:rPr>
              <a:t>													1 Samuel 17:4-7</a:t>
            </a:r>
            <a:endParaRPr lang="en-US" sz="3200" i="1" dirty="0">
              <a:solidFill>
                <a:schemeClr val="bg1"/>
              </a:solidFill>
            </a:endParaRPr>
          </a:p>
        </p:txBody>
      </p:sp>
    </p:spTree>
    <p:extLst>
      <p:ext uri="{BB962C8B-B14F-4D97-AF65-F5344CB8AC3E}">
        <p14:creationId xmlns:p14="http://schemas.microsoft.com/office/powerpoint/2010/main" val="217970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1324</Words>
  <Application>Microsoft Office PowerPoint</Application>
  <PresentationFormat>On-screen Show (4:3)</PresentationFormat>
  <Paragraphs>114</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&amp;quot</vt:lpstr>
      <vt:lpstr>AR CENA</vt:lpstr>
      <vt:lpstr>Arial</vt:lpstr>
      <vt:lpstr>Calibri</vt:lpstr>
      <vt:lpstr>Calibri Light</vt:lpstr>
      <vt:lpstr>Helvetica Neue</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Eastview Church</cp:lastModifiedBy>
  <cp:revision>23</cp:revision>
  <dcterms:created xsi:type="dcterms:W3CDTF">2019-03-20T15:02:08Z</dcterms:created>
  <dcterms:modified xsi:type="dcterms:W3CDTF">2019-03-22T17:58:38Z</dcterms:modified>
</cp:coreProperties>
</file>