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1" r:id="rId7"/>
    <p:sldId id="285" r:id="rId8"/>
    <p:sldId id="286" r:id="rId9"/>
    <p:sldId id="284" r:id="rId10"/>
    <p:sldId id="287" r:id="rId11"/>
    <p:sldId id="288"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6" r:id="rId28"/>
    <p:sldId id="307" r:id="rId29"/>
    <p:sldId id="310" r:id="rId30"/>
    <p:sldId id="308" r:id="rId31"/>
    <p:sldId id="312" r:id="rId32"/>
    <p:sldId id="30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3/8/2019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291548" y="97592"/>
            <a:ext cx="8852452" cy="2062103"/>
          </a:xfrm>
          <a:prstGeom prst="rect">
            <a:avLst/>
          </a:prstGeom>
        </p:spPr>
        <p:txBody>
          <a:bodyPr wrap="square">
            <a:spAutoFit/>
          </a:bodyPr>
          <a:lstStyle/>
          <a:p>
            <a:r>
              <a:rPr lang="en-US" sz="3200" dirty="0"/>
              <a:t>“It was also said, </a:t>
            </a:r>
          </a:p>
          <a:p>
            <a:r>
              <a:rPr lang="en-US" sz="3200" dirty="0"/>
              <a:t>‘Whoever divorces his wife, let him give her a certificate of divorce.’</a:t>
            </a:r>
            <a:r>
              <a:rPr lang="en-US" sz="3200" dirty="0">
                <a:solidFill>
                  <a:srgbClr val="000000"/>
                </a:solidFill>
                <a:latin typeface="Helvetica Neue"/>
              </a:rPr>
              <a:t>									</a:t>
            </a:r>
          </a:p>
          <a:p>
            <a:r>
              <a:rPr lang="en-US" sz="3200" i="1" dirty="0">
                <a:solidFill>
                  <a:srgbClr val="000000"/>
                </a:solidFill>
                <a:latin typeface="Helvetica Neue"/>
              </a:rPr>
              <a:t>														Matt 5:31</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291548" y="2278222"/>
            <a:ext cx="8422222" cy="35394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When a man takes a wife and marries her, if then she finds no favor in his eyes because he has found </a:t>
            </a:r>
            <a:r>
              <a:rPr lang="en-US" sz="3200" dirty="0">
                <a:solidFill>
                  <a:schemeClr val="bg1"/>
                </a:solidFill>
              </a:rPr>
              <a:t>some</a:t>
            </a:r>
            <a:r>
              <a:rPr lang="en-US" sz="3200" dirty="0"/>
              <a:t> </a:t>
            </a:r>
            <a:r>
              <a:rPr lang="en-US" sz="3200" b="1" dirty="0">
                <a:solidFill>
                  <a:srgbClr val="FFFF00"/>
                </a:solidFill>
              </a:rPr>
              <a:t>indecency</a:t>
            </a:r>
            <a:r>
              <a:rPr lang="en-US" sz="3200" dirty="0"/>
              <a:t> in her, and he writes her a certificate of divorce and puts it in her hand and sends her out of his house, and she departs out of his house…</a:t>
            </a:r>
          </a:p>
          <a:p>
            <a:r>
              <a:rPr lang="en-US" sz="3200" i="1" dirty="0">
                <a:solidFill>
                  <a:schemeClr val="bg1"/>
                </a:solidFill>
              </a:rPr>
              <a:t>														Deut 24:1</a:t>
            </a:r>
          </a:p>
        </p:txBody>
      </p:sp>
    </p:spTree>
    <p:extLst>
      <p:ext uri="{BB962C8B-B14F-4D97-AF65-F5344CB8AC3E}">
        <p14:creationId xmlns:p14="http://schemas.microsoft.com/office/powerpoint/2010/main" val="39670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291548" y="97592"/>
            <a:ext cx="8852452" cy="5016758"/>
          </a:xfrm>
          <a:prstGeom prst="rect">
            <a:avLst/>
          </a:prstGeom>
        </p:spPr>
        <p:txBody>
          <a:bodyPr wrap="square">
            <a:spAutoFit/>
          </a:bodyPr>
          <a:lstStyle/>
          <a:p>
            <a:r>
              <a:rPr lang="en-US" sz="3200" b="1" dirty="0"/>
              <a:t>But I say to you </a:t>
            </a:r>
          </a:p>
          <a:p>
            <a:endParaRPr lang="en-US" sz="3200" dirty="0"/>
          </a:p>
          <a:p>
            <a:r>
              <a:rPr lang="en-US" sz="3200" dirty="0"/>
              <a:t>that everyone who divorces his wife,</a:t>
            </a:r>
          </a:p>
          <a:p>
            <a:r>
              <a:rPr lang="en-US" sz="3200" dirty="0"/>
              <a:t> </a:t>
            </a:r>
          </a:p>
          <a:p>
            <a:r>
              <a:rPr lang="en-US" sz="3200" dirty="0"/>
              <a:t>except on the ground of sexual immorality,</a:t>
            </a:r>
          </a:p>
          <a:p>
            <a:r>
              <a:rPr lang="en-US" sz="3200" dirty="0"/>
              <a:t> </a:t>
            </a:r>
          </a:p>
          <a:p>
            <a:r>
              <a:rPr lang="en-US" sz="3200" dirty="0"/>
              <a:t>makes her commit adultery, and whoever marries a divorced woman commits adultery.</a:t>
            </a:r>
            <a:r>
              <a:rPr lang="en-US" sz="3200" dirty="0">
                <a:solidFill>
                  <a:srgbClr val="000000"/>
                </a:solidFill>
                <a:latin typeface="Helvetica Neue"/>
              </a:rPr>
              <a:t>								</a:t>
            </a:r>
          </a:p>
          <a:p>
            <a:r>
              <a:rPr lang="en-US" sz="3200" i="1" dirty="0">
                <a:solidFill>
                  <a:srgbClr val="000000"/>
                </a:solidFill>
                <a:latin typeface="Helvetica Neue"/>
              </a:rPr>
              <a:t>														Matt 5:32</a:t>
            </a:r>
            <a:endParaRPr lang="en-US" sz="3200" i="1" dirty="0"/>
          </a:p>
        </p:txBody>
      </p:sp>
    </p:spTree>
    <p:extLst>
      <p:ext uri="{BB962C8B-B14F-4D97-AF65-F5344CB8AC3E}">
        <p14:creationId xmlns:p14="http://schemas.microsoft.com/office/powerpoint/2010/main" val="88479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837495"/>
          </a:xfrm>
          <a:prstGeom prst="rect">
            <a:avLst/>
          </a:prstGeom>
        </p:spPr>
        <p:txBody>
          <a:bodyPr wrap="square">
            <a:spAutoFit/>
          </a:bodyPr>
          <a:lstStyle/>
          <a:p>
            <a:r>
              <a:rPr lang="en-US" sz="3200" b="1" baseline="30000" dirty="0"/>
              <a:t>3 </a:t>
            </a:r>
            <a:r>
              <a:rPr lang="en-US" sz="3200" dirty="0"/>
              <a:t>And Pharisees came up to him and tested him by asking, “Is it lawful to divorce one's wife for any cause?” </a:t>
            </a:r>
          </a:p>
          <a:p>
            <a:endParaRPr lang="en-US" sz="3200" b="1" baseline="30000" dirty="0"/>
          </a:p>
          <a:p>
            <a:r>
              <a:rPr lang="en-US" sz="3200" b="1" baseline="30000" dirty="0"/>
              <a:t>4 </a:t>
            </a:r>
            <a:r>
              <a:rPr lang="en-US" sz="3200" dirty="0"/>
              <a:t>He answered, “Have you not read that he who created them from the beginning made them male and female, </a:t>
            </a:r>
            <a:r>
              <a:rPr lang="en-US" sz="3200" b="1" baseline="30000" dirty="0"/>
              <a:t>5 </a:t>
            </a:r>
            <a:r>
              <a:rPr lang="en-US" sz="3200" dirty="0"/>
              <a:t>and said, ‘Therefore a man shall leave his father and his mother and hold fast to his wife, and the two shall become one flesh’? </a:t>
            </a:r>
            <a:r>
              <a:rPr lang="en-US" sz="3200" b="1" baseline="30000" dirty="0"/>
              <a:t>6 </a:t>
            </a:r>
            <a:r>
              <a:rPr lang="en-US" sz="3200" dirty="0"/>
              <a:t>So they are no longer two but one flesh. What therefore God has joined together, let not man separate.”</a:t>
            </a:r>
          </a:p>
          <a:p>
            <a:r>
              <a:rPr lang="en-US" sz="3200" i="1" dirty="0"/>
              <a:t>															Matt 19:3-6</a:t>
            </a:r>
          </a:p>
        </p:txBody>
      </p:sp>
    </p:spTree>
    <p:extLst>
      <p:ext uri="{BB962C8B-B14F-4D97-AF65-F5344CB8AC3E}">
        <p14:creationId xmlns:p14="http://schemas.microsoft.com/office/powerpoint/2010/main" val="427173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837495"/>
          </a:xfrm>
          <a:prstGeom prst="rect">
            <a:avLst/>
          </a:prstGeom>
        </p:spPr>
        <p:txBody>
          <a:bodyPr wrap="square">
            <a:spAutoFit/>
          </a:bodyPr>
          <a:lstStyle/>
          <a:p>
            <a:r>
              <a:rPr lang="en-US" sz="3200" b="1" baseline="30000" dirty="0"/>
              <a:t>3 </a:t>
            </a:r>
            <a:r>
              <a:rPr lang="en-US" sz="3200" dirty="0"/>
              <a:t>And Pharisees came up to him and tested him by asking, “Is it lawful to divorce one's wife for any cause?” </a:t>
            </a:r>
          </a:p>
          <a:p>
            <a:endParaRPr lang="en-US" sz="3200" b="1" baseline="30000" dirty="0"/>
          </a:p>
          <a:p>
            <a:r>
              <a:rPr lang="en-US" sz="3200" b="1" baseline="30000" dirty="0"/>
              <a:t>4 </a:t>
            </a:r>
            <a:r>
              <a:rPr lang="en-US" sz="3200" dirty="0"/>
              <a:t>He answered, “Have you not read that he who </a:t>
            </a:r>
            <a:r>
              <a:rPr lang="en-US" sz="3200" b="1" dirty="0">
                <a:solidFill>
                  <a:srgbClr val="0070C0"/>
                </a:solidFill>
              </a:rPr>
              <a:t>created them from the beginning made them male and female</a:t>
            </a:r>
            <a:r>
              <a:rPr lang="en-US" sz="3200" dirty="0"/>
              <a:t>, </a:t>
            </a:r>
            <a:r>
              <a:rPr lang="en-US" sz="3200" b="1" baseline="30000" dirty="0"/>
              <a:t>5 </a:t>
            </a:r>
            <a:r>
              <a:rPr lang="en-US" sz="3200" dirty="0"/>
              <a:t>and said, ‘Therefore a man shall leave his father and his mother and hold fast to his wife, and the two shall become one flesh’? </a:t>
            </a:r>
            <a:r>
              <a:rPr lang="en-US" sz="3200" b="1" baseline="30000" dirty="0"/>
              <a:t>6 </a:t>
            </a:r>
            <a:r>
              <a:rPr lang="en-US" sz="3200" dirty="0"/>
              <a:t>So they are no longer two but one flesh. What therefore God has joined together, let not man separate.”</a:t>
            </a:r>
          </a:p>
          <a:p>
            <a:r>
              <a:rPr lang="en-US" sz="3200" i="1" dirty="0"/>
              <a:t>															Matt 19:3-6</a:t>
            </a:r>
          </a:p>
        </p:txBody>
      </p:sp>
    </p:spTree>
    <p:extLst>
      <p:ext uri="{BB962C8B-B14F-4D97-AF65-F5344CB8AC3E}">
        <p14:creationId xmlns:p14="http://schemas.microsoft.com/office/powerpoint/2010/main" val="360981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837495"/>
          </a:xfrm>
          <a:prstGeom prst="rect">
            <a:avLst/>
          </a:prstGeom>
        </p:spPr>
        <p:txBody>
          <a:bodyPr wrap="square">
            <a:spAutoFit/>
          </a:bodyPr>
          <a:lstStyle/>
          <a:p>
            <a:r>
              <a:rPr lang="en-US" sz="3200" b="1" baseline="30000" dirty="0"/>
              <a:t>3 </a:t>
            </a:r>
            <a:r>
              <a:rPr lang="en-US" sz="3200" dirty="0"/>
              <a:t>And Pharisees came up to him and tested him by asking, “Is it lawful to divorce one's wife for any cause?” </a:t>
            </a:r>
          </a:p>
          <a:p>
            <a:endParaRPr lang="en-US" sz="3200" b="1" baseline="30000" dirty="0"/>
          </a:p>
          <a:p>
            <a:r>
              <a:rPr lang="en-US" sz="3200" b="1" baseline="30000" dirty="0"/>
              <a:t>4 </a:t>
            </a:r>
            <a:r>
              <a:rPr lang="en-US" sz="3200" dirty="0"/>
              <a:t>He answered, “Have you not read that he who created them from the beginning made them male and female, </a:t>
            </a:r>
            <a:r>
              <a:rPr lang="en-US" sz="3200" b="1" baseline="30000" dirty="0"/>
              <a:t>5 </a:t>
            </a:r>
            <a:r>
              <a:rPr lang="en-US" sz="3200" dirty="0"/>
              <a:t>and said, ‘Therefore a man shall </a:t>
            </a:r>
            <a:r>
              <a:rPr lang="en-US" sz="3200" b="1" dirty="0">
                <a:solidFill>
                  <a:srgbClr val="0070C0"/>
                </a:solidFill>
              </a:rPr>
              <a:t>leave</a:t>
            </a:r>
            <a:r>
              <a:rPr lang="en-US" sz="3200" dirty="0"/>
              <a:t> his father and his mother and hold fast to his wife, and the two shall become one flesh’? </a:t>
            </a:r>
            <a:r>
              <a:rPr lang="en-US" sz="3200" b="1" baseline="30000" dirty="0"/>
              <a:t>6 </a:t>
            </a:r>
            <a:r>
              <a:rPr lang="en-US" sz="3200" dirty="0"/>
              <a:t>So they are no longer two but one flesh. What therefore God has joined together, let not man separate.”</a:t>
            </a:r>
          </a:p>
          <a:p>
            <a:r>
              <a:rPr lang="en-US" sz="3200" i="1" dirty="0"/>
              <a:t>															Matt 19:3-6</a:t>
            </a:r>
          </a:p>
        </p:txBody>
      </p:sp>
    </p:spTree>
    <p:extLst>
      <p:ext uri="{BB962C8B-B14F-4D97-AF65-F5344CB8AC3E}">
        <p14:creationId xmlns:p14="http://schemas.microsoft.com/office/powerpoint/2010/main" val="34387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1592F2-D6A3-407C-BFFF-CE2452E83F6C}"/>
              </a:ext>
            </a:extLst>
          </p:cNvPr>
          <p:cNvSpPr/>
          <p:nvPr/>
        </p:nvSpPr>
        <p:spPr>
          <a:xfrm>
            <a:off x="0" y="217562"/>
            <a:ext cx="9144000" cy="255454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solidFill>
                  <a:schemeClr val="bg1"/>
                </a:solidFill>
              </a:rPr>
              <a:t>The </a:t>
            </a:r>
            <a:r>
              <a:rPr lang="en-US" sz="3200" cap="small" dirty="0">
                <a:solidFill>
                  <a:schemeClr val="bg1"/>
                </a:solidFill>
              </a:rPr>
              <a:t>Lord</a:t>
            </a:r>
            <a:r>
              <a:rPr lang="en-US" sz="3200" dirty="0">
                <a:solidFill>
                  <a:schemeClr val="bg1"/>
                </a:solidFill>
              </a:rPr>
              <a:t> will send on you curses, confusion, and frustration in all that you undertake to do, until you are destroyed and perish quickly on account of the evil of your deeds, because you have </a:t>
            </a:r>
            <a:r>
              <a:rPr lang="en-US" sz="3200" b="1" u="sng" dirty="0">
                <a:solidFill>
                  <a:schemeClr val="bg1"/>
                </a:solidFill>
              </a:rPr>
              <a:t>forsaken</a:t>
            </a:r>
            <a:r>
              <a:rPr lang="en-US" sz="3200" dirty="0">
                <a:solidFill>
                  <a:schemeClr val="bg1"/>
                </a:solidFill>
              </a:rPr>
              <a:t> me. 																Deut 28:20</a:t>
            </a:r>
          </a:p>
        </p:txBody>
      </p:sp>
      <p:sp>
        <p:nvSpPr>
          <p:cNvPr id="3" name="Rectangle 2">
            <a:extLst>
              <a:ext uri="{FF2B5EF4-FFF2-40B4-BE49-F238E27FC236}">
                <a16:creationId xmlns:a16="http://schemas.microsoft.com/office/drawing/2014/main" id="{F3F31820-A024-47BC-A352-D8D43E74BA02}"/>
              </a:ext>
            </a:extLst>
          </p:cNvPr>
          <p:cNvSpPr/>
          <p:nvPr/>
        </p:nvSpPr>
        <p:spPr>
          <a:xfrm>
            <a:off x="0" y="3058127"/>
            <a:ext cx="9144000" cy="353943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And the </a:t>
            </a:r>
            <a:r>
              <a:rPr lang="en-US" sz="3200" cap="small" dirty="0"/>
              <a:t>Lord</a:t>
            </a:r>
            <a:r>
              <a:rPr lang="en-US" sz="3200" dirty="0"/>
              <a:t> said to Moses, “Behold, you are about to lie down with your fathers. Then this people will rise and whore after the foreign gods among them in the land that they are entering, and they will </a:t>
            </a:r>
            <a:r>
              <a:rPr lang="en-US" sz="3200" b="1" u="sng" dirty="0">
                <a:solidFill>
                  <a:schemeClr val="bg1"/>
                </a:solidFill>
              </a:rPr>
              <a:t>forsake</a:t>
            </a:r>
            <a:r>
              <a:rPr lang="en-US" sz="3200" dirty="0"/>
              <a:t> me and break my covenant that I have made with them.</a:t>
            </a:r>
            <a:r>
              <a:rPr lang="en-US" sz="3200" dirty="0">
                <a:solidFill>
                  <a:schemeClr val="bg1"/>
                </a:solidFill>
              </a:rPr>
              <a:t>																																Deut 31:16</a:t>
            </a:r>
          </a:p>
        </p:txBody>
      </p:sp>
    </p:spTree>
    <p:extLst>
      <p:ext uri="{BB962C8B-B14F-4D97-AF65-F5344CB8AC3E}">
        <p14:creationId xmlns:p14="http://schemas.microsoft.com/office/powerpoint/2010/main" val="161069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1592F2-D6A3-407C-BFFF-CE2452E83F6C}"/>
              </a:ext>
            </a:extLst>
          </p:cNvPr>
          <p:cNvSpPr/>
          <p:nvPr/>
        </p:nvSpPr>
        <p:spPr>
          <a:xfrm>
            <a:off x="0" y="874455"/>
            <a:ext cx="9144000" cy="2554545"/>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And I will declare my judgments against them, for all their evil in </a:t>
            </a:r>
            <a:r>
              <a:rPr lang="en-US" sz="3200" b="1" u="sng" dirty="0">
                <a:solidFill>
                  <a:schemeClr val="bg1"/>
                </a:solidFill>
              </a:rPr>
              <a:t>forsaking</a:t>
            </a:r>
            <a:r>
              <a:rPr lang="en-US" sz="3200" dirty="0"/>
              <a:t> me. They have made offerings to other gods and worshiped the works of their own hands.</a:t>
            </a:r>
            <a:r>
              <a:rPr lang="en-US" sz="3200" dirty="0">
                <a:solidFill>
                  <a:schemeClr val="bg1"/>
                </a:solidFill>
              </a:rPr>
              <a:t>							</a:t>
            </a:r>
          </a:p>
          <a:p>
            <a:r>
              <a:rPr lang="en-US" sz="3200" dirty="0">
                <a:solidFill>
                  <a:schemeClr val="bg1"/>
                </a:solidFill>
              </a:rPr>
              <a:t>														</a:t>
            </a:r>
            <a:r>
              <a:rPr lang="en-US" sz="3200" i="1" dirty="0">
                <a:solidFill>
                  <a:schemeClr val="bg1"/>
                </a:solidFill>
              </a:rPr>
              <a:t>Jeremiah 1:16</a:t>
            </a:r>
          </a:p>
        </p:txBody>
      </p:sp>
      <p:sp>
        <p:nvSpPr>
          <p:cNvPr id="4" name="Rectangle 3">
            <a:extLst>
              <a:ext uri="{FF2B5EF4-FFF2-40B4-BE49-F238E27FC236}">
                <a16:creationId xmlns:a16="http://schemas.microsoft.com/office/drawing/2014/main" id="{AFAB596A-BB09-4948-92A3-917F118D6A79}"/>
              </a:ext>
            </a:extLst>
          </p:cNvPr>
          <p:cNvSpPr/>
          <p:nvPr/>
        </p:nvSpPr>
        <p:spPr>
          <a:xfrm>
            <a:off x="0" y="4239596"/>
            <a:ext cx="9144000" cy="156966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And I will dwell among the children of Israel and will not</a:t>
            </a:r>
            <a:r>
              <a:rPr lang="en-US" sz="3200" b="1" dirty="0"/>
              <a:t> </a:t>
            </a:r>
            <a:r>
              <a:rPr lang="en-US" sz="3200" b="1" u="sng" dirty="0"/>
              <a:t>forsake</a:t>
            </a:r>
            <a:r>
              <a:rPr lang="en-US" sz="3200" b="1" dirty="0"/>
              <a:t> </a:t>
            </a:r>
            <a:r>
              <a:rPr lang="en-US" sz="3200" dirty="0"/>
              <a:t>my people Israel</a:t>
            </a:r>
            <a:r>
              <a:rPr lang="en-US" sz="3200" dirty="0">
                <a:solidFill>
                  <a:schemeClr val="bg1"/>
                </a:solidFill>
              </a:rPr>
              <a:t>							</a:t>
            </a:r>
          </a:p>
          <a:p>
            <a:r>
              <a:rPr lang="en-US" sz="3200" dirty="0">
                <a:solidFill>
                  <a:schemeClr val="bg1"/>
                </a:solidFill>
              </a:rPr>
              <a:t>														</a:t>
            </a:r>
            <a:r>
              <a:rPr lang="en-US" sz="3200" i="1" dirty="0">
                <a:solidFill>
                  <a:schemeClr val="bg1"/>
                </a:solidFill>
              </a:rPr>
              <a:t>1 Kings 6:13</a:t>
            </a:r>
          </a:p>
        </p:txBody>
      </p:sp>
    </p:spTree>
    <p:extLst>
      <p:ext uri="{BB962C8B-B14F-4D97-AF65-F5344CB8AC3E}">
        <p14:creationId xmlns:p14="http://schemas.microsoft.com/office/powerpoint/2010/main" val="267877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837495"/>
          </a:xfrm>
          <a:prstGeom prst="rect">
            <a:avLst/>
          </a:prstGeom>
        </p:spPr>
        <p:txBody>
          <a:bodyPr wrap="square">
            <a:spAutoFit/>
          </a:bodyPr>
          <a:lstStyle/>
          <a:p>
            <a:r>
              <a:rPr lang="en-US" sz="3200" b="1" baseline="30000" dirty="0"/>
              <a:t>3 </a:t>
            </a:r>
            <a:r>
              <a:rPr lang="en-US" sz="3200" dirty="0"/>
              <a:t>And Pharisees came up to him and tested him by asking, “Is it lawful to divorce one's wife for any cause?” </a:t>
            </a:r>
          </a:p>
          <a:p>
            <a:endParaRPr lang="en-US" sz="3200" b="1" baseline="30000" dirty="0"/>
          </a:p>
          <a:p>
            <a:r>
              <a:rPr lang="en-US" sz="3200" b="1" baseline="30000" dirty="0"/>
              <a:t>4 </a:t>
            </a:r>
            <a:r>
              <a:rPr lang="en-US" sz="3200" dirty="0"/>
              <a:t>He answered, “Have you not read that he who created them from the beginning made them male and female, </a:t>
            </a:r>
            <a:r>
              <a:rPr lang="en-US" sz="3200" b="1" baseline="30000" dirty="0"/>
              <a:t>5 </a:t>
            </a:r>
            <a:r>
              <a:rPr lang="en-US" sz="3200" dirty="0"/>
              <a:t>and said, ‘Therefore a man shall </a:t>
            </a:r>
            <a:r>
              <a:rPr lang="en-US" sz="3200" b="1" dirty="0">
                <a:solidFill>
                  <a:srgbClr val="0070C0"/>
                </a:solidFill>
              </a:rPr>
              <a:t>leave</a:t>
            </a:r>
            <a:r>
              <a:rPr lang="en-US" sz="3200" dirty="0"/>
              <a:t> his father and his mother and </a:t>
            </a:r>
            <a:r>
              <a:rPr lang="en-US" sz="3200" b="1" dirty="0">
                <a:solidFill>
                  <a:srgbClr val="0070C0"/>
                </a:solidFill>
              </a:rPr>
              <a:t>hold fast </a:t>
            </a:r>
            <a:r>
              <a:rPr lang="en-US" sz="3200" dirty="0"/>
              <a:t>to his wife, and the two shall become one flesh’? </a:t>
            </a:r>
            <a:r>
              <a:rPr lang="en-US" sz="3200" b="1" baseline="30000" dirty="0"/>
              <a:t>6 </a:t>
            </a:r>
            <a:r>
              <a:rPr lang="en-US" sz="3200" dirty="0"/>
              <a:t>So they are no longer two but one flesh. What therefore God has joined together, let not man separate.”</a:t>
            </a:r>
          </a:p>
          <a:p>
            <a:r>
              <a:rPr lang="en-US" sz="3200" i="1" dirty="0"/>
              <a:t>															Matt 19:3-6</a:t>
            </a:r>
          </a:p>
        </p:txBody>
      </p:sp>
    </p:spTree>
    <p:extLst>
      <p:ext uri="{BB962C8B-B14F-4D97-AF65-F5344CB8AC3E}">
        <p14:creationId xmlns:p14="http://schemas.microsoft.com/office/powerpoint/2010/main" val="75800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1592F2-D6A3-407C-BFFF-CE2452E83F6C}"/>
              </a:ext>
            </a:extLst>
          </p:cNvPr>
          <p:cNvSpPr/>
          <p:nvPr/>
        </p:nvSpPr>
        <p:spPr>
          <a:xfrm>
            <a:off x="0" y="332478"/>
            <a:ext cx="9144000" cy="156966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You shall fear the </a:t>
            </a:r>
            <a:r>
              <a:rPr lang="en-US" sz="3200" cap="small" dirty="0"/>
              <a:t>Lord</a:t>
            </a:r>
            <a:r>
              <a:rPr lang="en-US" sz="3200" dirty="0"/>
              <a:t> your God. You shall serve him and </a:t>
            </a:r>
            <a:r>
              <a:rPr lang="en-US" sz="3200" b="1" u="sng" dirty="0"/>
              <a:t>hold fast </a:t>
            </a:r>
            <a:r>
              <a:rPr lang="en-US" sz="3200" dirty="0"/>
              <a:t>to him, and by his name you shall swear.</a:t>
            </a:r>
            <a:r>
              <a:rPr lang="en-US" sz="3200" dirty="0">
                <a:solidFill>
                  <a:schemeClr val="bg1"/>
                </a:solidFill>
              </a:rPr>
              <a:t>															</a:t>
            </a:r>
            <a:r>
              <a:rPr lang="en-US" sz="3200" i="1" dirty="0">
                <a:solidFill>
                  <a:schemeClr val="bg1"/>
                </a:solidFill>
              </a:rPr>
              <a:t>Deut 10:20</a:t>
            </a:r>
          </a:p>
        </p:txBody>
      </p:sp>
      <p:sp>
        <p:nvSpPr>
          <p:cNvPr id="3" name="Rectangle 2">
            <a:extLst>
              <a:ext uri="{FF2B5EF4-FFF2-40B4-BE49-F238E27FC236}">
                <a16:creationId xmlns:a16="http://schemas.microsoft.com/office/drawing/2014/main" id="{699B4FC9-B201-4096-B9A8-4A4F18E29737}"/>
              </a:ext>
            </a:extLst>
          </p:cNvPr>
          <p:cNvSpPr/>
          <p:nvPr/>
        </p:nvSpPr>
        <p:spPr>
          <a:xfrm>
            <a:off x="0" y="2160718"/>
            <a:ext cx="9144000" cy="2062103"/>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For if you will be careful to do all this commandment that I command you to do, loving the </a:t>
            </a:r>
            <a:r>
              <a:rPr lang="en-US" sz="3200" cap="small" dirty="0"/>
              <a:t>Lord</a:t>
            </a:r>
            <a:r>
              <a:rPr lang="en-US" sz="3200" dirty="0"/>
              <a:t> your God, walking in all his ways, and </a:t>
            </a:r>
            <a:r>
              <a:rPr lang="en-US" sz="3200" b="1" u="sng" dirty="0"/>
              <a:t>holding fast </a:t>
            </a:r>
            <a:r>
              <a:rPr lang="en-US" sz="3200" dirty="0"/>
              <a:t>to him</a:t>
            </a:r>
            <a:r>
              <a:rPr lang="en-US" sz="3200" dirty="0">
                <a:solidFill>
                  <a:schemeClr val="bg1"/>
                </a:solidFill>
              </a:rPr>
              <a:t>																		</a:t>
            </a:r>
            <a:r>
              <a:rPr lang="en-US" sz="3200" i="1" dirty="0">
                <a:solidFill>
                  <a:schemeClr val="bg1"/>
                </a:solidFill>
              </a:rPr>
              <a:t>Deut 11:22</a:t>
            </a:r>
          </a:p>
        </p:txBody>
      </p:sp>
      <p:sp>
        <p:nvSpPr>
          <p:cNvPr id="4" name="Rectangle 3">
            <a:extLst>
              <a:ext uri="{FF2B5EF4-FFF2-40B4-BE49-F238E27FC236}">
                <a16:creationId xmlns:a16="http://schemas.microsoft.com/office/drawing/2014/main" id="{2D907775-335F-4CE0-9563-61E3B1FCDA0D}"/>
              </a:ext>
            </a:extLst>
          </p:cNvPr>
          <p:cNvSpPr/>
          <p:nvPr/>
        </p:nvSpPr>
        <p:spPr>
          <a:xfrm>
            <a:off x="0" y="4456070"/>
            <a:ext cx="9144000" cy="2062103"/>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You shall walk after the </a:t>
            </a:r>
            <a:r>
              <a:rPr lang="en-US" sz="3200" cap="small" dirty="0"/>
              <a:t>Lord</a:t>
            </a:r>
            <a:r>
              <a:rPr lang="en-US" sz="3200" dirty="0"/>
              <a:t> your God and fear him and keep his commandments and obey his voice, and you shall serve him and </a:t>
            </a:r>
            <a:r>
              <a:rPr lang="en-US" sz="3200" b="1" u="sng" dirty="0"/>
              <a:t>hold fast </a:t>
            </a:r>
            <a:r>
              <a:rPr lang="en-US" sz="3200" dirty="0"/>
              <a:t>to him.</a:t>
            </a:r>
            <a:r>
              <a:rPr lang="en-US" sz="3200" dirty="0">
                <a:solidFill>
                  <a:schemeClr val="bg1"/>
                </a:solidFill>
              </a:rPr>
              <a:t>																				</a:t>
            </a:r>
            <a:r>
              <a:rPr lang="en-US" sz="3200" i="1" dirty="0">
                <a:solidFill>
                  <a:schemeClr val="bg1"/>
                </a:solidFill>
              </a:rPr>
              <a:t>Deut 13:4</a:t>
            </a:r>
          </a:p>
        </p:txBody>
      </p:sp>
    </p:spTree>
    <p:extLst>
      <p:ext uri="{BB962C8B-B14F-4D97-AF65-F5344CB8AC3E}">
        <p14:creationId xmlns:p14="http://schemas.microsoft.com/office/powerpoint/2010/main" val="228319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1592F2-D6A3-407C-BFFF-CE2452E83F6C}"/>
              </a:ext>
            </a:extLst>
          </p:cNvPr>
          <p:cNvSpPr/>
          <p:nvPr/>
        </p:nvSpPr>
        <p:spPr>
          <a:xfrm>
            <a:off x="0" y="1905506"/>
            <a:ext cx="9144000" cy="3046988"/>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en-US" sz="3200" dirty="0"/>
              <a:t>loving the </a:t>
            </a:r>
            <a:r>
              <a:rPr lang="en-US" sz="3200" cap="small" dirty="0"/>
              <a:t>Lord</a:t>
            </a:r>
            <a:r>
              <a:rPr lang="en-US" sz="3200" dirty="0"/>
              <a:t> your God, obeying his voice and </a:t>
            </a:r>
            <a:r>
              <a:rPr lang="en-US" sz="3200" b="1" u="sng" dirty="0"/>
              <a:t>holding fast </a:t>
            </a:r>
            <a:r>
              <a:rPr lang="en-US" sz="3200" dirty="0"/>
              <a:t>to him, for he is your life and length of days, that you may dwell in the land that the </a:t>
            </a:r>
            <a:r>
              <a:rPr lang="en-US" sz="3200" cap="small" dirty="0"/>
              <a:t>Lord</a:t>
            </a:r>
            <a:r>
              <a:rPr lang="en-US" sz="3200" dirty="0"/>
              <a:t> swore to your fathers, to Abraham, to Isaac, and to Jacob, to give them.</a:t>
            </a:r>
            <a:r>
              <a:rPr lang="en-US" sz="3200" dirty="0">
                <a:solidFill>
                  <a:schemeClr val="bg1"/>
                </a:solidFill>
              </a:rPr>
              <a:t>																											</a:t>
            </a:r>
            <a:r>
              <a:rPr lang="en-US" sz="3200" i="1" dirty="0">
                <a:solidFill>
                  <a:schemeClr val="bg1"/>
                </a:solidFill>
              </a:rPr>
              <a:t>Deut 30:20</a:t>
            </a:r>
          </a:p>
        </p:txBody>
      </p:sp>
    </p:spTree>
    <p:extLst>
      <p:ext uri="{BB962C8B-B14F-4D97-AF65-F5344CB8AC3E}">
        <p14:creationId xmlns:p14="http://schemas.microsoft.com/office/powerpoint/2010/main" val="254244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2624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837495"/>
          </a:xfrm>
          <a:prstGeom prst="rect">
            <a:avLst/>
          </a:prstGeom>
        </p:spPr>
        <p:txBody>
          <a:bodyPr wrap="square">
            <a:spAutoFit/>
          </a:bodyPr>
          <a:lstStyle/>
          <a:p>
            <a:r>
              <a:rPr lang="en-US" sz="3200" b="1" baseline="30000" dirty="0"/>
              <a:t>3 </a:t>
            </a:r>
            <a:r>
              <a:rPr lang="en-US" sz="3200" dirty="0"/>
              <a:t>And Pharisees came up to him and tested him by asking, “Is it lawful to divorce one's wife for any cause?” </a:t>
            </a:r>
          </a:p>
          <a:p>
            <a:endParaRPr lang="en-US" sz="3200" b="1" baseline="30000" dirty="0"/>
          </a:p>
          <a:p>
            <a:r>
              <a:rPr lang="en-US" sz="3200" b="1" baseline="30000" dirty="0"/>
              <a:t>4 </a:t>
            </a:r>
            <a:r>
              <a:rPr lang="en-US" sz="3200" dirty="0"/>
              <a:t>He answered, “Have you not read that he who created them from the beginning made them male and female, </a:t>
            </a:r>
            <a:r>
              <a:rPr lang="en-US" sz="3200" b="1" baseline="30000" dirty="0"/>
              <a:t>5 </a:t>
            </a:r>
            <a:r>
              <a:rPr lang="en-US" sz="3200" dirty="0"/>
              <a:t>and said, ‘Therefore a man shall leave his father and his mother and hold fast to his wife, and </a:t>
            </a:r>
            <a:r>
              <a:rPr lang="en-US" sz="3200" b="1" dirty="0">
                <a:solidFill>
                  <a:srgbClr val="0070C0"/>
                </a:solidFill>
              </a:rPr>
              <a:t>the two shall become one flesh</a:t>
            </a:r>
            <a:r>
              <a:rPr lang="en-US" sz="3200" dirty="0"/>
              <a:t>’? </a:t>
            </a:r>
            <a:r>
              <a:rPr lang="en-US" sz="3200" b="1" baseline="30000" dirty="0"/>
              <a:t>6 </a:t>
            </a:r>
            <a:r>
              <a:rPr lang="en-US" sz="3200" dirty="0"/>
              <a:t>So they are no longer two but one flesh. What therefore God has joined together, let not man separate.”</a:t>
            </a:r>
          </a:p>
          <a:p>
            <a:r>
              <a:rPr lang="en-US" sz="3200" i="1" dirty="0"/>
              <a:t>															Matt 19:3-6</a:t>
            </a:r>
          </a:p>
        </p:txBody>
      </p:sp>
    </p:spTree>
    <p:extLst>
      <p:ext uri="{BB962C8B-B14F-4D97-AF65-F5344CB8AC3E}">
        <p14:creationId xmlns:p14="http://schemas.microsoft.com/office/powerpoint/2010/main" val="397676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8333"/>
            <a:ext cx="9144000" cy="403187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The man said,</a:t>
            </a:r>
          </a:p>
          <a:p>
            <a:r>
              <a:rPr lang="en-US" sz="3200" dirty="0"/>
              <a:t>“This is now bone of my bones</a:t>
            </a:r>
            <a:br>
              <a:rPr lang="en-US" sz="3200" dirty="0"/>
            </a:br>
            <a:r>
              <a:rPr lang="en-US" sz="3200" dirty="0"/>
              <a:t>    and </a:t>
            </a:r>
            <a:r>
              <a:rPr lang="en-US" sz="3200" b="1" u="sng" dirty="0"/>
              <a:t>flesh of my flesh</a:t>
            </a:r>
            <a:r>
              <a:rPr lang="en-US" sz="3200" dirty="0"/>
              <a:t>;</a:t>
            </a:r>
            <a:br>
              <a:rPr lang="en-US" sz="3200" dirty="0"/>
            </a:br>
            <a:r>
              <a:rPr lang="en-US" sz="3200" dirty="0"/>
              <a:t>she shall be called ‘woman,’</a:t>
            </a:r>
            <a:br>
              <a:rPr lang="en-US" sz="3200" dirty="0"/>
            </a:br>
            <a:r>
              <a:rPr lang="en-US" sz="3200" dirty="0"/>
              <a:t>    for she was taken out of man.”</a:t>
            </a:r>
          </a:p>
          <a:p>
            <a:r>
              <a:rPr lang="en-US" sz="3200" dirty="0"/>
              <a:t>That is why a man leaves his father and mother and is united to his wife, and </a:t>
            </a:r>
            <a:r>
              <a:rPr lang="en-US" sz="3200" b="1" u="sng" dirty="0"/>
              <a:t>they become one flesh</a:t>
            </a:r>
            <a:r>
              <a:rPr lang="en-US" sz="3200" dirty="0"/>
              <a:t>.</a:t>
            </a:r>
          </a:p>
          <a:p>
            <a:r>
              <a:rPr lang="en-US" sz="3200" i="1" dirty="0"/>
              <a:t>															Gen 2:23-24</a:t>
            </a:r>
          </a:p>
        </p:txBody>
      </p:sp>
      <p:sp>
        <p:nvSpPr>
          <p:cNvPr id="3" name="Rectangle 2">
            <a:extLst>
              <a:ext uri="{FF2B5EF4-FFF2-40B4-BE49-F238E27FC236}">
                <a16:creationId xmlns:a16="http://schemas.microsoft.com/office/drawing/2014/main" id="{C6280AD5-7DAE-4286-AE57-7DC3658E9115}"/>
              </a:ext>
            </a:extLst>
          </p:cNvPr>
          <p:cNvSpPr/>
          <p:nvPr/>
        </p:nvSpPr>
        <p:spPr>
          <a:xfrm>
            <a:off x="0" y="4149637"/>
            <a:ext cx="9144000"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In the same way husbands should love their wives as </a:t>
            </a:r>
            <a:r>
              <a:rPr lang="en-US" sz="3200" b="1" u="sng" dirty="0"/>
              <a:t>their own bodies</a:t>
            </a:r>
            <a:r>
              <a:rPr lang="en-US" sz="3200" dirty="0"/>
              <a:t>. He who loves his wife loves himself. For no one ever hated </a:t>
            </a:r>
            <a:r>
              <a:rPr lang="en-US" sz="3200" b="1" u="sng" dirty="0"/>
              <a:t>his own flesh</a:t>
            </a:r>
            <a:r>
              <a:rPr lang="en-US" sz="3200" dirty="0"/>
              <a:t>, but nourishes and cherishes it, just as Christ does the church, because we are members of his body. </a:t>
            </a:r>
            <a:r>
              <a:rPr lang="en-US" sz="3200" i="1" dirty="0"/>
              <a:t>Eph 5:28-30</a:t>
            </a:r>
          </a:p>
        </p:txBody>
      </p:sp>
    </p:spTree>
    <p:extLst>
      <p:ext uri="{BB962C8B-B14F-4D97-AF65-F5344CB8AC3E}">
        <p14:creationId xmlns:p14="http://schemas.microsoft.com/office/powerpoint/2010/main" val="171196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4031873"/>
          </a:xfrm>
          <a:prstGeom prst="rect">
            <a:avLst/>
          </a:prstGeom>
        </p:spPr>
        <p:txBody>
          <a:bodyPr wrap="square">
            <a:spAutoFit/>
          </a:bodyPr>
          <a:lstStyle/>
          <a:p>
            <a:r>
              <a:rPr lang="en-US" sz="3200" dirty="0"/>
              <a:t>They said to him, “Why then did Moses command one to give a certificate of divorce and to send her away?” He said to them, “Because of your hardness of heart Moses allowed you to divorce your wives, but from the beginning it was not so. And I say to you: whoever divorces his wife, except for sexual immorality, and marries another, commits adultery.”</a:t>
            </a:r>
            <a:r>
              <a:rPr lang="en-US" sz="3200" i="1" dirty="0"/>
              <a:t>																						Matt 19:7-9</a:t>
            </a:r>
          </a:p>
        </p:txBody>
      </p:sp>
    </p:spTree>
    <p:extLst>
      <p:ext uri="{BB962C8B-B14F-4D97-AF65-F5344CB8AC3E}">
        <p14:creationId xmlns:p14="http://schemas.microsoft.com/office/powerpoint/2010/main" val="383207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4031873"/>
          </a:xfrm>
          <a:prstGeom prst="rect">
            <a:avLst/>
          </a:prstGeom>
        </p:spPr>
        <p:txBody>
          <a:bodyPr wrap="square">
            <a:spAutoFit/>
          </a:bodyPr>
          <a:lstStyle/>
          <a:p>
            <a:r>
              <a:rPr lang="en-US" sz="3200" dirty="0"/>
              <a:t>They said to him, “Why then did </a:t>
            </a:r>
            <a:r>
              <a:rPr lang="en-US" sz="3200" b="1" dirty="0">
                <a:solidFill>
                  <a:srgbClr val="0070C0"/>
                </a:solidFill>
              </a:rPr>
              <a:t>Moses</a:t>
            </a:r>
            <a:r>
              <a:rPr lang="en-US" sz="3200" dirty="0"/>
              <a:t> </a:t>
            </a:r>
            <a:r>
              <a:rPr lang="en-US" sz="3200" b="1" dirty="0">
                <a:solidFill>
                  <a:srgbClr val="0070C0"/>
                </a:solidFill>
              </a:rPr>
              <a:t>command</a:t>
            </a:r>
            <a:r>
              <a:rPr lang="en-US" sz="3200" dirty="0"/>
              <a:t> one to give a certificate of divorce and to send her away?” He said to them, “Because of your hardness of heart </a:t>
            </a:r>
            <a:r>
              <a:rPr lang="en-US" sz="3200" b="1" dirty="0">
                <a:solidFill>
                  <a:srgbClr val="0070C0"/>
                </a:solidFill>
              </a:rPr>
              <a:t>Moses allowed </a:t>
            </a:r>
            <a:r>
              <a:rPr lang="en-US" sz="3200" dirty="0"/>
              <a:t>you to divorce your wives, but from the beginning it was not so. And I say to you: whoever divorces his wife, except for sexual immorality, and marries another, commits adultery.”</a:t>
            </a:r>
            <a:r>
              <a:rPr lang="en-US" sz="3200" i="1" dirty="0"/>
              <a:t>																Matt 19:7-9</a:t>
            </a:r>
          </a:p>
        </p:txBody>
      </p:sp>
    </p:spTree>
    <p:extLst>
      <p:ext uri="{BB962C8B-B14F-4D97-AF65-F5344CB8AC3E}">
        <p14:creationId xmlns:p14="http://schemas.microsoft.com/office/powerpoint/2010/main" val="92974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509200"/>
          </a:xfrm>
          <a:prstGeom prst="rect">
            <a:avLst/>
          </a:prstGeom>
        </p:spPr>
        <p:txBody>
          <a:bodyPr wrap="square">
            <a:spAutoFit/>
          </a:bodyPr>
          <a:lstStyle/>
          <a:p>
            <a:r>
              <a:rPr lang="en-US" sz="3200" dirty="0"/>
              <a:t>They said to him, “Why then did </a:t>
            </a:r>
            <a:r>
              <a:rPr lang="en-US" sz="3200" b="1" dirty="0">
                <a:solidFill>
                  <a:srgbClr val="0070C0"/>
                </a:solidFill>
              </a:rPr>
              <a:t>Moses</a:t>
            </a:r>
            <a:r>
              <a:rPr lang="en-US" sz="3200" dirty="0"/>
              <a:t> </a:t>
            </a:r>
            <a:r>
              <a:rPr lang="en-US" sz="3200" b="1" dirty="0">
                <a:solidFill>
                  <a:srgbClr val="0070C0"/>
                </a:solidFill>
              </a:rPr>
              <a:t>command</a:t>
            </a:r>
            <a:r>
              <a:rPr lang="en-US" sz="3200" dirty="0"/>
              <a:t> one to give a certificate of divorce and to send her away?” He said to them, “Because of your hardness of heart </a:t>
            </a:r>
            <a:r>
              <a:rPr lang="en-US" sz="3200" b="1" dirty="0">
                <a:solidFill>
                  <a:srgbClr val="0070C0"/>
                </a:solidFill>
              </a:rPr>
              <a:t>Moses allowed </a:t>
            </a:r>
            <a:r>
              <a:rPr lang="en-US" sz="3200" dirty="0"/>
              <a:t>you to divorce your wives, but </a:t>
            </a:r>
            <a:r>
              <a:rPr lang="en-US" sz="3200" b="1" u="sng" dirty="0">
                <a:solidFill>
                  <a:srgbClr val="FF0000"/>
                </a:solidFill>
              </a:rPr>
              <a:t>from the beginning it was not so</a:t>
            </a:r>
            <a:r>
              <a:rPr lang="en-US" sz="3200" dirty="0"/>
              <a:t>. </a:t>
            </a:r>
          </a:p>
          <a:p>
            <a:endParaRPr lang="en-US" sz="3200" dirty="0"/>
          </a:p>
          <a:p>
            <a:r>
              <a:rPr lang="en-US" sz="3200" dirty="0"/>
              <a:t>And I say to you: </a:t>
            </a:r>
          </a:p>
          <a:p>
            <a:r>
              <a:rPr lang="en-US" sz="3200" dirty="0"/>
              <a:t>whoever divorces his wife, except for sexual immorality, and marries another, commits adultery.”</a:t>
            </a:r>
            <a:r>
              <a:rPr lang="en-US" sz="3200" i="1" dirty="0"/>
              <a:t>																															Matt 19:7-9</a:t>
            </a:r>
          </a:p>
        </p:txBody>
      </p:sp>
    </p:spTree>
    <p:extLst>
      <p:ext uri="{BB962C8B-B14F-4D97-AF65-F5344CB8AC3E}">
        <p14:creationId xmlns:p14="http://schemas.microsoft.com/office/powerpoint/2010/main" val="201222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97592"/>
            <a:ext cx="9144000" cy="5509200"/>
          </a:xfrm>
          <a:prstGeom prst="rect">
            <a:avLst/>
          </a:prstGeom>
        </p:spPr>
        <p:txBody>
          <a:bodyPr wrap="square">
            <a:spAutoFit/>
          </a:bodyPr>
          <a:lstStyle/>
          <a:p>
            <a:r>
              <a:rPr lang="en-US" sz="3200" dirty="0"/>
              <a:t>They said to him, “Why then did </a:t>
            </a:r>
            <a:r>
              <a:rPr lang="en-US" sz="3200" b="1" dirty="0">
                <a:solidFill>
                  <a:srgbClr val="0070C0"/>
                </a:solidFill>
              </a:rPr>
              <a:t>Moses</a:t>
            </a:r>
            <a:r>
              <a:rPr lang="en-US" sz="3200" dirty="0"/>
              <a:t> </a:t>
            </a:r>
            <a:r>
              <a:rPr lang="en-US" sz="3200" b="1" dirty="0">
                <a:solidFill>
                  <a:srgbClr val="0070C0"/>
                </a:solidFill>
              </a:rPr>
              <a:t>command</a:t>
            </a:r>
            <a:r>
              <a:rPr lang="en-US" sz="3200" dirty="0"/>
              <a:t> one to give a certificate of divorce and to send her away?” He said to them, “Because of your hardness of heart </a:t>
            </a:r>
            <a:r>
              <a:rPr lang="en-US" sz="3200" b="1" dirty="0">
                <a:solidFill>
                  <a:srgbClr val="0070C0"/>
                </a:solidFill>
              </a:rPr>
              <a:t>Moses allowed </a:t>
            </a:r>
            <a:r>
              <a:rPr lang="en-US" sz="3200" dirty="0"/>
              <a:t>you to divorce your wives, but </a:t>
            </a:r>
            <a:r>
              <a:rPr lang="en-US" sz="3200" b="1" u="sng" dirty="0">
                <a:solidFill>
                  <a:srgbClr val="FF0000"/>
                </a:solidFill>
              </a:rPr>
              <a:t>from the beginning it was not so</a:t>
            </a:r>
            <a:r>
              <a:rPr lang="en-US" sz="3200" dirty="0"/>
              <a:t>. </a:t>
            </a:r>
          </a:p>
          <a:p>
            <a:endParaRPr lang="en-US" sz="3200" dirty="0"/>
          </a:p>
          <a:p>
            <a:r>
              <a:rPr lang="en-US" sz="3200" b="1" dirty="0"/>
              <a:t>And I say to you</a:t>
            </a:r>
            <a:r>
              <a:rPr lang="en-US" sz="3200" dirty="0"/>
              <a:t>: </a:t>
            </a:r>
          </a:p>
          <a:p>
            <a:r>
              <a:rPr lang="en-US" sz="3200" dirty="0"/>
              <a:t>whoever divorces his wife,                                                      except for sexual immorality, and marries another, commits adultery.”</a:t>
            </a:r>
            <a:r>
              <a:rPr lang="en-US" sz="3200" i="1" dirty="0"/>
              <a:t>																											Matt 19:7-9</a:t>
            </a:r>
          </a:p>
        </p:txBody>
      </p:sp>
    </p:spTree>
    <p:extLst>
      <p:ext uri="{BB962C8B-B14F-4D97-AF65-F5344CB8AC3E}">
        <p14:creationId xmlns:p14="http://schemas.microsoft.com/office/powerpoint/2010/main" val="12528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4086593"/>
            <a:ext cx="9144000" cy="2554545"/>
          </a:xfrm>
          <a:prstGeom prst="rect">
            <a:avLst/>
          </a:prstGeom>
        </p:spPr>
        <p:txBody>
          <a:bodyPr wrap="square">
            <a:spAutoFit/>
          </a:bodyPr>
          <a:lstStyle/>
          <a:p>
            <a:r>
              <a:rPr lang="en-US" sz="3200" b="1" dirty="0"/>
              <a:t>And I say to you</a:t>
            </a:r>
            <a:r>
              <a:rPr lang="en-US" sz="3200" dirty="0"/>
              <a:t>: </a:t>
            </a:r>
          </a:p>
          <a:p>
            <a:r>
              <a:rPr lang="en-US" sz="3200" dirty="0"/>
              <a:t>whoever divorces his wife,                                                      except for sexual immorality, </a:t>
            </a:r>
          </a:p>
          <a:p>
            <a:r>
              <a:rPr lang="en-US" sz="3200" dirty="0"/>
              <a:t>and marries another, commits adultery.”</a:t>
            </a:r>
            <a:r>
              <a:rPr lang="en-US" sz="3200" i="1" dirty="0"/>
              <a:t>																				Matt 19:9</a:t>
            </a:r>
          </a:p>
        </p:txBody>
      </p:sp>
      <p:sp>
        <p:nvSpPr>
          <p:cNvPr id="3" name="Rectangle 2">
            <a:extLst>
              <a:ext uri="{FF2B5EF4-FFF2-40B4-BE49-F238E27FC236}">
                <a16:creationId xmlns:a16="http://schemas.microsoft.com/office/drawing/2014/main" id="{D77788ED-F6AF-4045-A24F-5E252FC39EDF}"/>
              </a:ext>
            </a:extLst>
          </p:cNvPr>
          <p:cNvSpPr/>
          <p:nvPr/>
        </p:nvSpPr>
        <p:spPr>
          <a:xfrm>
            <a:off x="0" y="0"/>
            <a:ext cx="8852452" cy="3539430"/>
          </a:xfrm>
          <a:prstGeom prst="rect">
            <a:avLst/>
          </a:prstGeom>
        </p:spPr>
        <p:txBody>
          <a:bodyPr wrap="square">
            <a:spAutoFit/>
          </a:bodyPr>
          <a:lstStyle/>
          <a:p>
            <a:r>
              <a:rPr lang="en-US" sz="3200" b="1" dirty="0"/>
              <a:t>But I say to you </a:t>
            </a:r>
          </a:p>
          <a:p>
            <a:r>
              <a:rPr lang="en-US" sz="3200" dirty="0"/>
              <a:t>that everyone who divorces his wife,</a:t>
            </a:r>
          </a:p>
          <a:p>
            <a:r>
              <a:rPr lang="en-US" sz="3200" dirty="0"/>
              <a:t>except on the ground of sexual immorality,</a:t>
            </a:r>
          </a:p>
          <a:p>
            <a:r>
              <a:rPr lang="en-US" sz="3200" dirty="0"/>
              <a:t>makes her commit adultery, and whoever marries a divorced woman commits adultery.</a:t>
            </a:r>
            <a:r>
              <a:rPr lang="en-US" sz="3200" dirty="0">
                <a:solidFill>
                  <a:srgbClr val="000000"/>
                </a:solidFill>
              </a:rPr>
              <a:t>								</a:t>
            </a:r>
          </a:p>
          <a:p>
            <a:r>
              <a:rPr lang="en-US" sz="3200" i="1" dirty="0">
                <a:solidFill>
                  <a:srgbClr val="000000"/>
                </a:solidFill>
              </a:rPr>
              <a:t>															Matt 5:32</a:t>
            </a:r>
            <a:endParaRPr lang="en-US" sz="3200" i="1" dirty="0"/>
          </a:p>
        </p:txBody>
      </p:sp>
    </p:spTree>
    <p:extLst>
      <p:ext uri="{BB962C8B-B14F-4D97-AF65-F5344CB8AC3E}">
        <p14:creationId xmlns:p14="http://schemas.microsoft.com/office/powerpoint/2010/main" val="231805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0" y="4086593"/>
            <a:ext cx="9144000" cy="2554545"/>
          </a:xfrm>
          <a:prstGeom prst="rect">
            <a:avLst/>
          </a:prstGeom>
        </p:spPr>
        <p:txBody>
          <a:bodyPr wrap="square">
            <a:spAutoFit/>
          </a:bodyPr>
          <a:lstStyle/>
          <a:p>
            <a:r>
              <a:rPr lang="en-US" sz="3200" b="1" dirty="0"/>
              <a:t>And I say to you</a:t>
            </a:r>
            <a:r>
              <a:rPr lang="en-US" sz="3200" dirty="0"/>
              <a:t>: </a:t>
            </a:r>
          </a:p>
          <a:p>
            <a:r>
              <a:rPr lang="en-US" sz="3200" dirty="0"/>
              <a:t>whoever divorces his wife,                                                      except for </a:t>
            </a:r>
            <a:r>
              <a:rPr lang="en-US" sz="3200" b="1" dirty="0">
                <a:solidFill>
                  <a:srgbClr val="FF0000"/>
                </a:solidFill>
              </a:rPr>
              <a:t>sexual immorality</a:t>
            </a:r>
            <a:r>
              <a:rPr lang="en-US" sz="3200" dirty="0"/>
              <a:t>, </a:t>
            </a:r>
          </a:p>
          <a:p>
            <a:r>
              <a:rPr lang="en-US" sz="3200" dirty="0"/>
              <a:t>and marries another, commits </a:t>
            </a:r>
            <a:r>
              <a:rPr lang="en-US" sz="3200" b="1" dirty="0">
                <a:solidFill>
                  <a:srgbClr val="7030A0"/>
                </a:solidFill>
              </a:rPr>
              <a:t>adultery</a:t>
            </a:r>
            <a:r>
              <a:rPr lang="en-US" sz="3200" dirty="0"/>
              <a:t>.”</a:t>
            </a:r>
            <a:r>
              <a:rPr lang="en-US" sz="3200" i="1" dirty="0"/>
              <a:t>																				Matt 19:9</a:t>
            </a:r>
          </a:p>
        </p:txBody>
      </p:sp>
      <p:sp>
        <p:nvSpPr>
          <p:cNvPr id="3" name="Rectangle 2">
            <a:extLst>
              <a:ext uri="{FF2B5EF4-FFF2-40B4-BE49-F238E27FC236}">
                <a16:creationId xmlns:a16="http://schemas.microsoft.com/office/drawing/2014/main" id="{D77788ED-F6AF-4045-A24F-5E252FC39EDF}"/>
              </a:ext>
            </a:extLst>
          </p:cNvPr>
          <p:cNvSpPr/>
          <p:nvPr/>
        </p:nvSpPr>
        <p:spPr>
          <a:xfrm>
            <a:off x="0" y="0"/>
            <a:ext cx="8852452" cy="3539430"/>
          </a:xfrm>
          <a:prstGeom prst="rect">
            <a:avLst/>
          </a:prstGeom>
        </p:spPr>
        <p:txBody>
          <a:bodyPr wrap="square">
            <a:spAutoFit/>
          </a:bodyPr>
          <a:lstStyle/>
          <a:p>
            <a:r>
              <a:rPr lang="en-US" sz="3200" b="1" dirty="0"/>
              <a:t>But I say to you </a:t>
            </a:r>
          </a:p>
          <a:p>
            <a:r>
              <a:rPr lang="en-US" sz="3200" dirty="0"/>
              <a:t>that everyone who divorces his wife,</a:t>
            </a:r>
          </a:p>
          <a:p>
            <a:r>
              <a:rPr lang="en-US" sz="3200" dirty="0"/>
              <a:t>except on the ground of </a:t>
            </a:r>
            <a:r>
              <a:rPr lang="en-US" sz="3200" b="1" dirty="0">
                <a:solidFill>
                  <a:srgbClr val="FF0000"/>
                </a:solidFill>
              </a:rPr>
              <a:t>sexual immorality</a:t>
            </a:r>
            <a:r>
              <a:rPr lang="en-US" sz="3200" dirty="0"/>
              <a:t>,</a:t>
            </a:r>
          </a:p>
          <a:p>
            <a:r>
              <a:rPr lang="en-US" sz="3200" dirty="0"/>
              <a:t>makes her commit </a:t>
            </a:r>
            <a:r>
              <a:rPr lang="en-US" sz="3200" b="1" dirty="0">
                <a:solidFill>
                  <a:srgbClr val="7030A0"/>
                </a:solidFill>
              </a:rPr>
              <a:t>adultery</a:t>
            </a:r>
            <a:r>
              <a:rPr lang="en-US" sz="3200" dirty="0"/>
              <a:t>, and whoever marries a divorced woman commits adultery.</a:t>
            </a:r>
            <a:r>
              <a:rPr lang="en-US" sz="3200" dirty="0">
                <a:solidFill>
                  <a:srgbClr val="000000"/>
                </a:solidFill>
              </a:rPr>
              <a:t>								</a:t>
            </a:r>
          </a:p>
          <a:p>
            <a:r>
              <a:rPr lang="en-US" sz="3200" i="1" dirty="0">
                <a:solidFill>
                  <a:srgbClr val="000000"/>
                </a:solidFill>
              </a:rPr>
              <a:t>															Matt 5:32</a:t>
            </a:r>
            <a:endParaRPr lang="en-US" sz="3200" i="1" dirty="0"/>
          </a:p>
        </p:txBody>
      </p:sp>
    </p:spTree>
    <p:extLst>
      <p:ext uri="{BB962C8B-B14F-4D97-AF65-F5344CB8AC3E}">
        <p14:creationId xmlns:p14="http://schemas.microsoft.com/office/powerpoint/2010/main" val="382932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44EAA7-9B97-4280-93F5-13FCE58153DC}"/>
              </a:ext>
            </a:extLst>
          </p:cNvPr>
          <p:cNvSpPr txBox="1"/>
          <p:nvPr/>
        </p:nvSpPr>
        <p:spPr>
          <a:xfrm>
            <a:off x="1007165" y="2512799"/>
            <a:ext cx="2093843" cy="646331"/>
          </a:xfrm>
          <a:prstGeom prst="rect">
            <a:avLst/>
          </a:prstGeom>
          <a:noFill/>
        </p:spPr>
        <p:txBody>
          <a:bodyPr wrap="square" rtlCol="0">
            <a:spAutoFit/>
          </a:bodyPr>
          <a:lstStyle/>
          <a:p>
            <a:r>
              <a:rPr lang="en-US" sz="3600" b="1" dirty="0">
                <a:solidFill>
                  <a:srgbClr val="00B0F0"/>
                </a:solidFill>
              </a:rPr>
              <a:t>Husband</a:t>
            </a:r>
          </a:p>
        </p:txBody>
      </p:sp>
      <p:sp>
        <p:nvSpPr>
          <p:cNvPr id="3" name="Rectangle 2">
            <a:extLst>
              <a:ext uri="{FF2B5EF4-FFF2-40B4-BE49-F238E27FC236}">
                <a16:creationId xmlns:a16="http://schemas.microsoft.com/office/drawing/2014/main" id="{23DE84C2-02AD-4194-A190-634A927A0E4F}"/>
              </a:ext>
            </a:extLst>
          </p:cNvPr>
          <p:cNvSpPr/>
          <p:nvPr/>
        </p:nvSpPr>
        <p:spPr>
          <a:xfrm>
            <a:off x="2888977" y="2592312"/>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3B6517F-726E-46F2-A838-F64819035564}"/>
              </a:ext>
            </a:extLst>
          </p:cNvPr>
          <p:cNvSpPr txBox="1"/>
          <p:nvPr/>
        </p:nvSpPr>
        <p:spPr>
          <a:xfrm>
            <a:off x="6374298" y="2512799"/>
            <a:ext cx="2093843" cy="646331"/>
          </a:xfrm>
          <a:prstGeom prst="rect">
            <a:avLst/>
          </a:prstGeom>
          <a:noFill/>
        </p:spPr>
        <p:txBody>
          <a:bodyPr wrap="square" rtlCol="0">
            <a:spAutoFit/>
          </a:bodyPr>
          <a:lstStyle/>
          <a:p>
            <a:r>
              <a:rPr lang="en-US" sz="3600" b="1" dirty="0">
                <a:solidFill>
                  <a:srgbClr val="FF00FF"/>
                </a:solidFill>
              </a:rPr>
              <a:t>Wife</a:t>
            </a:r>
          </a:p>
        </p:txBody>
      </p:sp>
      <p:sp>
        <p:nvSpPr>
          <p:cNvPr id="5" name="TextBox 4">
            <a:extLst>
              <a:ext uri="{FF2B5EF4-FFF2-40B4-BE49-F238E27FC236}">
                <a16:creationId xmlns:a16="http://schemas.microsoft.com/office/drawing/2014/main" id="{C661A897-0EDD-405B-8C8B-3D44E0AA46B0}"/>
              </a:ext>
            </a:extLst>
          </p:cNvPr>
          <p:cNvSpPr txBox="1"/>
          <p:nvPr/>
        </p:nvSpPr>
        <p:spPr>
          <a:xfrm>
            <a:off x="3140768" y="2538463"/>
            <a:ext cx="2941986" cy="584775"/>
          </a:xfrm>
          <a:prstGeom prst="rect">
            <a:avLst/>
          </a:prstGeom>
          <a:noFill/>
        </p:spPr>
        <p:txBody>
          <a:bodyPr wrap="square" rtlCol="0">
            <a:spAutoFit/>
          </a:bodyPr>
          <a:lstStyle/>
          <a:p>
            <a:pPr algn="ctr"/>
            <a:r>
              <a:rPr lang="en-US" sz="3200" b="1" dirty="0">
                <a:solidFill>
                  <a:schemeClr val="bg1"/>
                </a:solidFill>
              </a:rPr>
              <a:t>One Flesh</a:t>
            </a:r>
          </a:p>
        </p:txBody>
      </p:sp>
      <p:sp>
        <p:nvSpPr>
          <p:cNvPr id="6" name="TextBox 5">
            <a:extLst>
              <a:ext uri="{FF2B5EF4-FFF2-40B4-BE49-F238E27FC236}">
                <a16:creationId xmlns:a16="http://schemas.microsoft.com/office/drawing/2014/main" id="{67B7F1CC-5944-4603-86E1-81897D1507ED}"/>
              </a:ext>
            </a:extLst>
          </p:cNvPr>
          <p:cNvSpPr txBox="1"/>
          <p:nvPr/>
        </p:nvSpPr>
        <p:spPr>
          <a:xfrm>
            <a:off x="0" y="4227443"/>
            <a:ext cx="9144000" cy="1077218"/>
          </a:xfrm>
          <a:prstGeom prst="rect">
            <a:avLst/>
          </a:prstGeom>
          <a:noFill/>
        </p:spPr>
        <p:txBody>
          <a:bodyPr wrap="square" rtlCol="0">
            <a:spAutoFit/>
          </a:bodyPr>
          <a:lstStyle/>
          <a:p>
            <a:pPr algn="ctr"/>
            <a:r>
              <a:rPr lang="en-US" sz="3200" dirty="0"/>
              <a:t>The covenant can be broken by the means by which the covenant was initially consummated. </a:t>
            </a:r>
          </a:p>
        </p:txBody>
      </p:sp>
      <p:sp>
        <p:nvSpPr>
          <p:cNvPr id="7" name="Oval 6">
            <a:extLst>
              <a:ext uri="{FF2B5EF4-FFF2-40B4-BE49-F238E27FC236}">
                <a16:creationId xmlns:a16="http://schemas.microsoft.com/office/drawing/2014/main" id="{2DE3FC2C-C94F-4983-8845-AF2CEAD52D3A}"/>
              </a:ext>
            </a:extLst>
          </p:cNvPr>
          <p:cNvSpPr/>
          <p:nvPr/>
        </p:nvSpPr>
        <p:spPr>
          <a:xfrm>
            <a:off x="675860" y="2093843"/>
            <a:ext cx="7593498" cy="16050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27061D-0ECF-481E-B233-AD5687EC97C5}"/>
              </a:ext>
            </a:extLst>
          </p:cNvPr>
          <p:cNvSpPr txBox="1"/>
          <p:nvPr/>
        </p:nvSpPr>
        <p:spPr>
          <a:xfrm>
            <a:off x="2690191" y="1553339"/>
            <a:ext cx="3684107" cy="584775"/>
          </a:xfrm>
          <a:prstGeom prst="rect">
            <a:avLst/>
          </a:prstGeom>
          <a:noFill/>
        </p:spPr>
        <p:txBody>
          <a:bodyPr wrap="square" rtlCol="0">
            <a:spAutoFit/>
          </a:bodyPr>
          <a:lstStyle/>
          <a:p>
            <a:pPr algn="ctr"/>
            <a:r>
              <a:rPr lang="en-US" sz="3200" b="1" dirty="0"/>
              <a:t>Union</a:t>
            </a:r>
          </a:p>
        </p:txBody>
      </p:sp>
    </p:spTree>
    <p:extLst>
      <p:ext uri="{BB962C8B-B14F-4D97-AF65-F5344CB8AC3E}">
        <p14:creationId xmlns:p14="http://schemas.microsoft.com/office/powerpoint/2010/main" val="325981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E67EF95-B016-4DE9-B2C7-619479E934B0}"/>
              </a:ext>
            </a:extLst>
          </p:cNvPr>
          <p:cNvSpPr txBox="1"/>
          <p:nvPr/>
        </p:nvSpPr>
        <p:spPr>
          <a:xfrm>
            <a:off x="1605171" y="-13962"/>
            <a:ext cx="3150702" cy="646331"/>
          </a:xfrm>
          <a:prstGeom prst="rect">
            <a:avLst/>
          </a:prstGeom>
          <a:noFill/>
        </p:spPr>
        <p:txBody>
          <a:bodyPr wrap="square" rtlCol="0">
            <a:spAutoFit/>
          </a:bodyPr>
          <a:lstStyle/>
          <a:p>
            <a:r>
              <a:rPr lang="en-US" sz="3600" b="1" dirty="0">
                <a:solidFill>
                  <a:srgbClr val="0070C0"/>
                </a:solidFill>
              </a:rPr>
              <a:t>God</a:t>
            </a:r>
            <a:r>
              <a:rPr lang="en-US" dirty="0"/>
              <a:t> </a:t>
            </a:r>
          </a:p>
        </p:txBody>
      </p:sp>
      <p:sp>
        <p:nvSpPr>
          <p:cNvPr id="12" name="Rectangle 11">
            <a:extLst>
              <a:ext uri="{FF2B5EF4-FFF2-40B4-BE49-F238E27FC236}">
                <a16:creationId xmlns:a16="http://schemas.microsoft.com/office/drawing/2014/main" id="{0F887B70-38F8-411A-9A0C-409BBC61C643}"/>
              </a:ext>
            </a:extLst>
          </p:cNvPr>
          <p:cNvSpPr/>
          <p:nvPr/>
        </p:nvSpPr>
        <p:spPr>
          <a:xfrm>
            <a:off x="2607367" y="80721"/>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9E724DB-0C2A-4438-80BA-6DAD4D99A2B8}"/>
              </a:ext>
            </a:extLst>
          </p:cNvPr>
          <p:cNvSpPr txBox="1"/>
          <p:nvPr/>
        </p:nvSpPr>
        <p:spPr>
          <a:xfrm>
            <a:off x="6092688" y="0"/>
            <a:ext cx="2093843" cy="646331"/>
          </a:xfrm>
          <a:prstGeom prst="rect">
            <a:avLst/>
          </a:prstGeom>
          <a:noFill/>
        </p:spPr>
        <p:txBody>
          <a:bodyPr wrap="square" rtlCol="0">
            <a:spAutoFit/>
          </a:bodyPr>
          <a:lstStyle/>
          <a:p>
            <a:r>
              <a:rPr lang="en-US" sz="3600" b="1" dirty="0">
                <a:solidFill>
                  <a:srgbClr val="FF00FF"/>
                </a:solidFill>
              </a:rPr>
              <a:t>Israel</a:t>
            </a:r>
          </a:p>
        </p:txBody>
      </p:sp>
      <p:sp>
        <p:nvSpPr>
          <p:cNvPr id="15" name="TextBox 14">
            <a:extLst>
              <a:ext uri="{FF2B5EF4-FFF2-40B4-BE49-F238E27FC236}">
                <a16:creationId xmlns:a16="http://schemas.microsoft.com/office/drawing/2014/main" id="{41A8AF33-03C8-47D0-8F5C-3479AED83D25}"/>
              </a:ext>
            </a:extLst>
          </p:cNvPr>
          <p:cNvSpPr txBox="1"/>
          <p:nvPr/>
        </p:nvSpPr>
        <p:spPr>
          <a:xfrm>
            <a:off x="2928731" y="6836"/>
            <a:ext cx="2941986" cy="584775"/>
          </a:xfrm>
          <a:prstGeom prst="rect">
            <a:avLst/>
          </a:prstGeom>
          <a:noFill/>
        </p:spPr>
        <p:txBody>
          <a:bodyPr wrap="square" rtlCol="0">
            <a:spAutoFit/>
          </a:bodyPr>
          <a:lstStyle/>
          <a:p>
            <a:pPr algn="ctr"/>
            <a:r>
              <a:rPr lang="en-US" sz="3200" b="1" dirty="0">
                <a:solidFill>
                  <a:schemeClr val="bg1"/>
                </a:solidFill>
              </a:rPr>
              <a:t>Covenant</a:t>
            </a:r>
          </a:p>
        </p:txBody>
      </p:sp>
    </p:spTree>
    <p:extLst>
      <p:ext uri="{BB962C8B-B14F-4D97-AF65-F5344CB8AC3E}">
        <p14:creationId xmlns:p14="http://schemas.microsoft.com/office/powerpoint/2010/main" val="84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
        <p:nvSpPr>
          <p:cNvPr id="2" name="TextBox 1">
            <a:extLst>
              <a:ext uri="{FF2B5EF4-FFF2-40B4-BE49-F238E27FC236}">
                <a16:creationId xmlns:a16="http://schemas.microsoft.com/office/drawing/2014/main" id="{987E0B03-46E4-48BC-A284-8A6DDFDB7043}"/>
              </a:ext>
            </a:extLst>
          </p:cNvPr>
          <p:cNvSpPr txBox="1"/>
          <p:nvPr/>
        </p:nvSpPr>
        <p:spPr>
          <a:xfrm>
            <a:off x="5844209" y="5792878"/>
            <a:ext cx="3061252" cy="584775"/>
          </a:xfrm>
          <a:prstGeom prst="rect">
            <a:avLst/>
          </a:prstGeom>
          <a:noFill/>
        </p:spPr>
        <p:txBody>
          <a:bodyPr wrap="square" rtlCol="0">
            <a:spAutoFit/>
          </a:bodyPr>
          <a:lstStyle/>
          <a:p>
            <a:r>
              <a:rPr lang="en-US" sz="3200" b="1" i="1" dirty="0">
                <a:solidFill>
                  <a:srgbClr val="7030A0"/>
                </a:solidFill>
              </a:rPr>
              <a:t>Salt and Light</a:t>
            </a:r>
          </a:p>
        </p:txBody>
      </p:sp>
      <p:sp>
        <p:nvSpPr>
          <p:cNvPr id="9" name="TextBox 8">
            <a:extLst>
              <a:ext uri="{FF2B5EF4-FFF2-40B4-BE49-F238E27FC236}">
                <a16:creationId xmlns:a16="http://schemas.microsoft.com/office/drawing/2014/main" id="{DC508F1A-06A3-470A-98C3-B2B3E3E29E4D}"/>
              </a:ext>
            </a:extLst>
          </p:cNvPr>
          <p:cNvSpPr txBox="1"/>
          <p:nvPr/>
        </p:nvSpPr>
        <p:spPr>
          <a:xfrm>
            <a:off x="5877338" y="6273225"/>
            <a:ext cx="2478156" cy="584775"/>
          </a:xfrm>
          <a:prstGeom prst="rect">
            <a:avLst/>
          </a:prstGeom>
          <a:noFill/>
        </p:spPr>
        <p:txBody>
          <a:bodyPr wrap="square" rtlCol="0">
            <a:spAutoFit/>
          </a:bodyPr>
          <a:lstStyle/>
          <a:p>
            <a:r>
              <a:rPr lang="en-US" sz="3200" i="1" dirty="0">
                <a:solidFill>
                  <a:srgbClr val="7030A0"/>
                </a:solidFill>
              </a:rPr>
              <a:t>Matt 5:13-16</a:t>
            </a:r>
          </a:p>
        </p:txBody>
      </p:sp>
      <p:sp>
        <p:nvSpPr>
          <p:cNvPr id="3" name="Arrow: Down 2">
            <a:extLst>
              <a:ext uri="{FF2B5EF4-FFF2-40B4-BE49-F238E27FC236}">
                <a16:creationId xmlns:a16="http://schemas.microsoft.com/office/drawing/2014/main" id="{87E2F6FD-C770-453D-8EE3-05EF168ED5AA}"/>
              </a:ext>
            </a:extLst>
          </p:cNvPr>
          <p:cNvSpPr/>
          <p:nvPr/>
        </p:nvSpPr>
        <p:spPr>
          <a:xfrm>
            <a:off x="6586330" y="517253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E67EF95-B016-4DE9-B2C7-619479E934B0}"/>
              </a:ext>
            </a:extLst>
          </p:cNvPr>
          <p:cNvSpPr txBox="1"/>
          <p:nvPr/>
        </p:nvSpPr>
        <p:spPr>
          <a:xfrm>
            <a:off x="1605171" y="-13962"/>
            <a:ext cx="3150702" cy="646331"/>
          </a:xfrm>
          <a:prstGeom prst="rect">
            <a:avLst/>
          </a:prstGeom>
          <a:noFill/>
        </p:spPr>
        <p:txBody>
          <a:bodyPr wrap="square" rtlCol="0">
            <a:spAutoFit/>
          </a:bodyPr>
          <a:lstStyle/>
          <a:p>
            <a:r>
              <a:rPr lang="en-US" sz="3600" b="1" dirty="0">
                <a:solidFill>
                  <a:srgbClr val="0070C0"/>
                </a:solidFill>
              </a:rPr>
              <a:t>God</a:t>
            </a:r>
            <a:r>
              <a:rPr lang="en-US" dirty="0"/>
              <a:t> </a:t>
            </a:r>
          </a:p>
        </p:txBody>
      </p:sp>
      <p:sp>
        <p:nvSpPr>
          <p:cNvPr id="12" name="Rectangle 11">
            <a:extLst>
              <a:ext uri="{FF2B5EF4-FFF2-40B4-BE49-F238E27FC236}">
                <a16:creationId xmlns:a16="http://schemas.microsoft.com/office/drawing/2014/main" id="{0F887B70-38F8-411A-9A0C-409BBC61C643}"/>
              </a:ext>
            </a:extLst>
          </p:cNvPr>
          <p:cNvSpPr/>
          <p:nvPr/>
        </p:nvSpPr>
        <p:spPr>
          <a:xfrm>
            <a:off x="2607367" y="80721"/>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9E724DB-0C2A-4438-80BA-6DAD4D99A2B8}"/>
              </a:ext>
            </a:extLst>
          </p:cNvPr>
          <p:cNvSpPr txBox="1"/>
          <p:nvPr/>
        </p:nvSpPr>
        <p:spPr>
          <a:xfrm>
            <a:off x="6092688" y="0"/>
            <a:ext cx="2093843" cy="646331"/>
          </a:xfrm>
          <a:prstGeom prst="rect">
            <a:avLst/>
          </a:prstGeom>
          <a:noFill/>
        </p:spPr>
        <p:txBody>
          <a:bodyPr wrap="square" rtlCol="0">
            <a:spAutoFit/>
          </a:bodyPr>
          <a:lstStyle/>
          <a:p>
            <a:r>
              <a:rPr lang="en-US" sz="3600" b="1" dirty="0">
                <a:solidFill>
                  <a:srgbClr val="FF00FF"/>
                </a:solidFill>
              </a:rPr>
              <a:t>Israel</a:t>
            </a:r>
          </a:p>
        </p:txBody>
      </p:sp>
      <p:sp>
        <p:nvSpPr>
          <p:cNvPr id="15" name="TextBox 14">
            <a:extLst>
              <a:ext uri="{FF2B5EF4-FFF2-40B4-BE49-F238E27FC236}">
                <a16:creationId xmlns:a16="http://schemas.microsoft.com/office/drawing/2014/main" id="{41A8AF33-03C8-47D0-8F5C-3479AED83D25}"/>
              </a:ext>
            </a:extLst>
          </p:cNvPr>
          <p:cNvSpPr txBox="1"/>
          <p:nvPr/>
        </p:nvSpPr>
        <p:spPr>
          <a:xfrm>
            <a:off x="2928731" y="6836"/>
            <a:ext cx="2941986" cy="584775"/>
          </a:xfrm>
          <a:prstGeom prst="rect">
            <a:avLst/>
          </a:prstGeom>
          <a:noFill/>
        </p:spPr>
        <p:txBody>
          <a:bodyPr wrap="square" rtlCol="0">
            <a:spAutoFit/>
          </a:bodyPr>
          <a:lstStyle/>
          <a:p>
            <a:pPr algn="ctr"/>
            <a:r>
              <a:rPr lang="en-US" sz="3200" b="1" dirty="0">
                <a:solidFill>
                  <a:schemeClr val="bg1"/>
                </a:solidFill>
              </a:rPr>
              <a:t>Covenant</a:t>
            </a:r>
          </a:p>
        </p:txBody>
      </p:sp>
      <p:sp>
        <p:nvSpPr>
          <p:cNvPr id="16" name="TextBox 15">
            <a:extLst>
              <a:ext uri="{FF2B5EF4-FFF2-40B4-BE49-F238E27FC236}">
                <a16:creationId xmlns:a16="http://schemas.microsoft.com/office/drawing/2014/main" id="{1898C2E0-BE52-46A5-ADB0-E69F5A84C9A1}"/>
              </a:ext>
            </a:extLst>
          </p:cNvPr>
          <p:cNvSpPr txBox="1"/>
          <p:nvPr/>
        </p:nvSpPr>
        <p:spPr>
          <a:xfrm>
            <a:off x="1346753" y="813317"/>
            <a:ext cx="3409120" cy="646331"/>
          </a:xfrm>
          <a:prstGeom prst="rect">
            <a:avLst/>
          </a:prstGeom>
          <a:noFill/>
        </p:spPr>
        <p:txBody>
          <a:bodyPr wrap="square" rtlCol="0">
            <a:spAutoFit/>
          </a:bodyPr>
          <a:lstStyle/>
          <a:p>
            <a:r>
              <a:rPr lang="en-US" sz="3600" b="1" dirty="0">
                <a:solidFill>
                  <a:srgbClr val="0070C0"/>
                </a:solidFill>
              </a:rPr>
              <a:t>Christ</a:t>
            </a:r>
            <a:r>
              <a:rPr lang="en-US" dirty="0"/>
              <a:t> </a:t>
            </a:r>
          </a:p>
        </p:txBody>
      </p:sp>
      <p:sp>
        <p:nvSpPr>
          <p:cNvPr id="17" name="Rectangle 16">
            <a:extLst>
              <a:ext uri="{FF2B5EF4-FFF2-40B4-BE49-F238E27FC236}">
                <a16:creationId xmlns:a16="http://schemas.microsoft.com/office/drawing/2014/main" id="{7B8CC193-73AC-4E8D-AA17-FCA0440DD4B0}"/>
              </a:ext>
            </a:extLst>
          </p:cNvPr>
          <p:cNvSpPr/>
          <p:nvPr/>
        </p:nvSpPr>
        <p:spPr>
          <a:xfrm>
            <a:off x="2607367" y="917287"/>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13CBE09-8A16-4615-9707-7706AD2C6C0C}"/>
              </a:ext>
            </a:extLst>
          </p:cNvPr>
          <p:cNvSpPr txBox="1"/>
          <p:nvPr/>
        </p:nvSpPr>
        <p:spPr>
          <a:xfrm>
            <a:off x="2922109" y="876529"/>
            <a:ext cx="2941986" cy="584775"/>
          </a:xfrm>
          <a:prstGeom prst="rect">
            <a:avLst/>
          </a:prstGeom>
          <a:noFill/>
        </p:spPr>
        <p:txBody>
          <a:bodyPr wrap="square" rtlCol="0">
            <a:spAutoFit/>
          </a:bodyPr>
          <a:lstStyle/>
          <a:p>
            <a:pPr algn="ctr"/>
            <a:r>
              <a:rPr lang="en-US" sz="3200" b="1" dirty="0">
                <a:solidFill>
                  <a:schemeClr val="bg1"/>
                </a:solidFill>
              </a:rPr>
              <a:t>Covenant</a:t>
            </a:r>
          </a:p>
        </p:txBody>
      </p:sp>
      <p:sp>
        <p:nvSpPr>
          <p:cNvPr id="19" name="TextBox 18">
            <a:extLst>
              <a:ext uri="{FF2B5EF4-FFF2-40B4-BE49-F238E27FC236}">
                <a16:creationId xmlns:a16="http://schemas.microsoft.com/office/drawing/2014/main" id="{61CDB19F-4304-4940-B0BF-36EA7DE8A1F0}"/>
              </a:ext>
            </a:extLst>
          </p:cNvPr>
          <p:cNvSpPr txBox="1"/>
          <p:nvPr/>
        </p:nvSpPr>
        <p:spPr>
          <a:xfrm>
            <a:off x="6092688" y="801883"/>
            <a:ext cx="2093843" cy="646331"/>
          </a:xfrm>
          <a:prstGeom prst="rect">
            <a:avLst/>
          </a:prstGeom>
          <a:noFill/>
        </p:spPr>
        <p:txBody>
          <a:bodyPr wrap="square" rtlCol="0">
            <a:spAutoFit/>
          </a:bodyPr>
          <a:lstStyle/>
          <a:p>
            <a:r>
              <a:rPr lang="en-US" sz="3600" b="1" dirty="0">
                <a:solidFill>
                  <a:srgbClr val="FF00FF"/>
                </a:solidFill>
              </a:rPr>
              <a:t>Church</a:t>
            </a:r>
          </a:p>
        </p:txBody>
      </p:sp>
    </p:spTree>
    <p:extLst>
      <p:ext uri="{BB962C8B-B14F-4D97-AF65-F5344CB8AC3E}">
        <p14:creationId xmlns:p14="http://schemas.microsoft.com/office/powerpoint/2010/main" val="358781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E67EF95-B016-4DE9-B2C7-619479E934B0}"/>
              </a:ext>
            </a:extLst>
          </p:cNvPr>
          <p:cNvSpPr txBox="1"/>
          <p:nvPr/>
        </p:nvSpPr>
        <p:spPr>
          <a:xfrm>
            <a:off x="1605171" y="-13962"/>
            <a:ext cx="3150702" cy="646331"/>
          </a:xfrm>
          <a:prstGeom prst="rect">
            <a:avLst/>
          </a:prstGeom>
          <a:noFill/>
        </p:spPr>
        <p:txBody>
          <a:bodyPr wrap="square" rtlCol="0">
            <a:spAutoFit/>
          </a:bodyPr>
          <a:lstStyle/>
          <a:p>
            <a:r>
              <a:rPr lang="en-US" sz="3600" b="1" dirty="0">
                <a:solidFill>
                  <a:srgbClr val="0070C0"/>
                </a:solidFill>
              </a:rPr>
              <a:t>God</a:t>
            </a:r>
            <a:r>
              <a:rPr lang="en-US" dirty="0"/>
              <a:t> </a:t>
            </a:r>
          </a:p>
        </p:txBody>
      </p:sp>
      <p:sp>
        <p:nvSpPr>
          <p:cNvPr id="12" name="Rectangle 11">
            <a:extLst>
              <a:ext uri="{FF2B5EF4-FFF2-40B4-BE49-F238E27FC236}">
                <a16:creationId xmlns:a16="http://schemas.microsoft.com/office/drawing/2014/main" id="{0F887B70-38F8-411A-9A0C-409BBC61C643}"/>
              </a:ext>
            </a:extLst>
          </p:cNvPr>
          <p:cNvSpPr/>
          <p:nvPr/>
        </p:nvSpPr>
        <p:spPr>
          <a:xfrm>
            <a:off x="2607367" y="80721"/>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9E724DB-0C2A-4438-80BA-6DAD4D99A2B8}"/>
              </a:ext>
            </a:extLst>
          </p:cNvPr>
          <p:cNvSpPr txBox="1"/>
          <p:nvPr/>
        </p:nvSpPr>
        <p:spPr>
          <a:xfrm>
            <a:off x="6092688" y="0"/>
            <a:ext cx="2093843" cy="646331"/>
          </a:xfrm>
          <a:prstGeom prst="rect">
            <a:avLst/>
          </a:prstGeom>
          <a:noFill/>
        </p:spPr>
        <p:txBody>
          <a:bodyPr wrap="square" rtlCol="0">
            <a:spAutoFit/>
          </a:bodyPr>
          <a:lstStyle/>
          <a:p>
            <a:r>
              <a:rPr lang="en-US" sz="3600" b="1" dirty="0">
                <a:solidFill>
                  <a:srgbClr val="FF00FF"/>
                </a:solidFill>
              </a:rPr>
              <a:t>Israel</a:t>
            </a:r>
          </a:p>
        </p:txBody>
      </p:sp>
      <p:sp>
        <p:nvSpPr>
          <p:cNvPr id="15" name="TextBox 14">
            <a:extLst>
              <a:ext uri="{FF2B5EF4-FFF2-40B4-BE49-F238E27FC236}">
                <a16:creationId xmlns:a16="http://schemas.microsoft.com/office/drawing/2014/main" id="{41A8AF33-03C8-47D0-8F5C-3479AED83D25}"/>
              </a:ext>
            </a:extLst>
          </p:cNvPr>
          <p:cNvSpPr txBox="1"/>
          <p:nvPr/>
        </p:nvSpPr>
        <p:spPr>
          <a:xfrm>
            <a:off x="2928731" y="6836"/>
            <a:ext cx="2941986" cy="584775"/>
          </a:xfrm>
          <a:prstGeom prst="rect">
            <a:avLst/>
          </a:prstGeom>
          <a:noFill/>
        </p:spPr>
        <p:txBody>
          <a:bodyPr wrap="square" rtlCol="0">
            <a:spAutoFit/>
          </a:bodyPr>
          <a:lstStyle/>
          <a:p>
            <a:pPr algn="ctr"/>
            <a:r>
              <a:rPr lang="en-US" sz="3200" b="1" dirty="0">
                <a:solidFill>
                  <a:schemeClr val="bg1"/>
                </a:solidFill>
              </a:rPr>
              <a:t>Covenant</a:t>
            </a:r>
          </a:p>
        </p:txBody>
      </p:sp>
      <p:sp>
        <p:nvSpPr>
          <p:cNvPr id="16" name="TextBox 15">
            <a:extLst>
              <a:ext uri="{FF2B5EF4-FFF2-40B4-BE49-F238E27FC236}">
                <a16:creationId xmlns:a16="http://schemas.microsoft.com/office/drawing/2014/main" id="{1898C2E0-BE52-46A5-ADB0-E69F5A84C9A1}"/>
              </a:ext>
            </a:extLst>
          </p:cNvPr>
          <p:cNvSpPr txBox="1"/>
          <p:nvPr/>
        </p:nvSpPr>
        <p:spPr>
          <a:xfrm>
            <a:off x="1346753" y="813317"/>
            <a:ext cx="3409120" cy="646331"/>
          </a:xfrm>
          <a:prstGeom prst="rect">
            <a:avLst/>
          </a:prstGeom>
          <a:noFill/>
        </p:spPr>
        <p:txBody>
          <a:bodyPr wrap="square" rtlCol="0">
            <a:spAutoFit/>
          </a:bodyPr>
          <a:lstStyle/>
          <a:p>
            <a:r>
              <a:rPr lang="en-US" sz="3600" b="1" dirty="0">
                <a:solidFill>
                  <a:srgbClr val="0070C0"/>
                </a:solidFill>
              </a:rPr>
              <a:t>Christ</a:t>
            </a:r>
            <a:r>
              <a:rPr lang="en-US" dirty="0"/>
              <a:t> </a:t>
            </a:r>
          </a:p>
        </p:txBody>
      </p:sp>
      <p:sp>
        <p:nvSpPr>
          <p:cNvPr id="17" name="Rectangle 16">
            <a:extLst>
              <a:ext uri="{FF2B5EF4-FFF2-40B4-BE49-F238E27FC236}">
                <a16:creationId xmlns:a16="http://schemas.microsoft.com/office/drawing/2014/main" id="{7B8CC193-73AC-4E8D-AA17-FCA0440DD4B0}"/>
              </a:ext>
            </a:extLst>
          </p:cNvPr>
          <p:cNvSpPr/>
          <p:nvPr/>
        </p:nvSpPr>
        <p:spPr>
          <a:xfrm>
            <a:off x="2607367" y="917287"/>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13CBE09-8A16-4615-9707-7706AD2C6C0C}"/>
              </a:ext>
            </a:extLst>
          </p:cNvPr>
          <p:cNvSpPr txBox="1"/>
          <p:nvPr/>
        </p:nvSpPr>
        <p:spPr>
          <a:xfrm>
            <a:off x="2922109" y="876529"/>
            <a:ext cx="2941986" cy="584775"/>
          </a:xfrm>
          <a:prstGeom prst="rect">
            <a:avLst/>
          </a:prstGeom>
          <a:noFill/>
        </p:spPr>
        <p:txBody>
          <a:bodyPr wrap="square" rtlCol="0">
            <a:spAutoFit/>
          </a:bodyPr>
          <a:lstStyle/>
          <a:p>
            <a:pPr algn="ctr"/>
            <a:r>
              <a:rPr lang="en-US" sz="3200" b="1" dirty="0">
                <a:solidFill>
                  <a:schemeClr val="bg1"/>
                </a:solidFill>
              </a:rPr>
              <a:t>Covenant</a:t>
            </a:r>
          </a:p>
        </p:txBody>
      </p:sp>
      <p:sp>
        <p:nvSpPr>
          <p:cNvPr id="19" name="TextBox 18">
            <a:extLst>
              <a:ext uri="{FF2B5EF4-FFF2-40B4-BE49-F238E27FC236}">
                <a16:creationId xmlns:a16="http://schemas.microsoft.com/office/drawing/2014/main" id="{61CDB19F-4304-4940-B0BF-36EA7DE8A1F0}"/>
              </a:ext>
            </a:extLst>
          </p:cNvPr>
          <p:cNvSpPr txBox="1"/>
          <p:nvPr/>
        </p:nvSpPr>
        <p:spPr>
          <a:xfrm>
            <a:off x="6092688" y="801883"/>
            <a:ext cx="2093843" cy="646331"/>
          </a:xfrm>
          <a:prstGeom prst="rect">
            <a:avLst/>
          </a:prstGeom>
          <a:noFill/>
        </p:spPr>
        <p:txBody>
          <a:bodyPr wrap="square" rtlCol="0">
            <a:spAutoFit/>
          </a:bodyPr>
          <a:lstStyle/>
          <a:p>
            <a:r>
              <a:rPr lang="en-US" sz="3600" b="1" dirty="0">
                <a:solidFill>
                  <a:srgbClr val="FF00FF"/>
                </a:solidFill>
              </a:rPr>
              <a:t>Church</a:t>
            </a:r>
          </a:p>
        </p:txBody>
      </p:sp>
      <p:sp>
        <p:nvSpPr>
          <p:cNvPr id="20" name="TextBox 19">
            <a:extLst>
              <a:ext uri="{FF2B5EF4-FFF2-40B4-BE49-F238E27FC236}">
                <a16:creationId xmlns:a16="http://schemas.microsoft.com/office/drawing/2014/main" id="{FA9DAC3A-22A7-4198-B107-CD7A517E9BBA}"/>
              </a:ext>
            </a:extLst>
          </p:cNvPr>
          <p:cNvSpPr txBox="1"/>
          <p:nvPr/>
        </p:nvSpPr>
        <p:spPr>
          <a:xfrm>
            <a:off x="757863" y="1627351"/>
            <a:ext cx="4013751" cy="646331"/>
          </a:xfrm>
          <a:prstGeom prst="rect">
            <a:avLst/>
          </a:prstGeom>
          <a:noFill/>
        </p:spPr>
        <p:txBody>
          <a:bodyPr wrap="square" rtlCol="0">
            <a:spAutoFit/>
          </a:bodyPr>
          <a:lstStyle/>
          <a:p>
            <a:r>
              <a:rPr lang="en-US" sz="3600" b="1" dirty="0">
                <a:solidFill>
                  <a:srgbClr val="0070C0"/>
                </a:solidFill>
              </a:rPr>
              <a:t>Husband</a:t>
            </a:r>
            <a:r>
              <a:rPr lang="en-US" dirty="0"/>
              <a:t> </a:t>
            </a:r>
          </a:p>
        </p:txBody>
      </p:sp>
      <p:sp>
        <p:nvSpPr>
          <p:cNvPr id="21" name="Rectangle 20">
            <a:extLst>
              <a:ext uri="{FF2B5EF4-FFF2-40B4-BE49-F238E27FC236}">
                <a16:creationId xmlns:a16="http://schemas.microsoft.com/office/drawing/2014/main" id="{39E19D0E-C251-4A55-B485-61DD91ED68A1}"/>
              </a:ext>
            </a:extLst>
          </p:cNvPr>
          <p:cNvSpPr/>
          <p:nvPr/>
        </p:nvSpPr>
        <p:spPr>
          <a:xfrm>
            <a:off x="2607367" y="1726036"/>
            <a:ext cx="3485321" cy="477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78E2C16-522B-437E-B0D8-691AEB51F70D}"/>
              </a:ext>
            </a:extLst>
          </p:cNvPr>
          <p:cNvSpPr txBox="1"/>
          <p:nvPr/>
        </p:nvSpPr>
        <p:spPr>
          <a:xfrm>
            <a:off x="2922109" y="1684918"/>
            <a:ext cx="2941986" cy="584775"/>
          </a:xfrm>
          <a:prstGeom prst="rect">
            <a:avLst/>
          </a:prstGeom>
          <a:noFill/>
        </p:spPr>
        <p:txBody>
          <a:bodyPr wrap="square" rtlCol="0">
            <a:spAutoFit/>
          </a:bodyPr>
          <a:lstStyle/>
          <a:p>
            <a:pPr algn="ctr"/>
            <a:r>
              <a:rPr lang="en-US" sz="3200" b="1" dirty="0">
                <a:solidFill>
                  <a:schemeClr val="bg1"/>
                </a:solidFill>
              </a:rPr>
              <a:t>Covenant</a:t>
            </a:r>
          </a:p>
        </p:txBody>
      </p:sp>
      <p:sp>
        <p:nvSpPr>
          <p:cNvPr id="23" name="TextBox 22">
            <a:extLst>
              <a:ext uri="{FF2B5EF4-FFF2-40B4-BE49-F238E27FC236}">
                <a16:creationId xmlns:a16="http://schemas.microsoft.com/office/drawing/2014/main" id="{BF2372B5-BC86-43EC-9A31-482F7826B3AD}"/>
              </a:ext>
            </a:extLst>
          </p:cNvPr>
          <p:cNvSpPr txBox="1"/>
          <p:nvPr/>
        </p:nvSpPr>
        <p:spPr>
          <a:xfrm>
            <a:off x="6158956" y="1563618"/>
            <a:ext cx="2093843" cy="646331"/>
          </a:xfrm>
          <a:prstGeom prst="rect">
            <a:avLst/>
          </a:prstGeom>
          <a:noFill/>
        </p:spPr>
        <p:txBody>
          <a:bodyPr wrap="square" rtlCol="0">
            <a:spAutoFit/>
          </a:bodyPr>
          <a:lstStyle/>
          <a:p>
            <a:r>
              <a:rPr lang="en-US" sz="3600" b="1" dirty="0">
                <a:solidFill>
                  <a:srgbClr val="FF00FF"/>
                </a:solidFill>
              </a:rPr>
              <a:t>Wife</a:t>
            </a:r>
          </a:p>
        </p:txBody>
      </p:sp>
    </p:spTree>
    <p:extLst>
      <p:ext uri="{BB962C8B-B14F-4D97-AF65-F5344CB8AC3E}">
        <p14:creationId xmlns:p14="http://schemas.microsoft.com/office/powerpoint/2010/main" val="105857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434C5D-4302-4E86-A697-CBBA44BE16F3}"/>
              </a:ext>
            </a:extLst>
          </p:cNvPr>
          <p:cNvSpPr txBox="1"/>
          <p:nvPr/>
        </p:nvSpPr>
        <p:spPr>
          <a:xfrm>
            <a:off x="0" y="1413063"/>
            <a:ext cx="9144000" cy="4031873"/>
          </a:xfrm>
          <a:prstGeom prst="rect">
            <a:avLst/>
          </a:prstGeom>
          <a:noFill/>
        </p:spPr>
        <p:txBody>
          <a:bodyPr wrap="square" rtlCol="0">
            <a:spAutoFit/>
          </a:bodyPr>
          <a:lstStyle/>
          <a:p>
            <a:r>
              <a:rPr lang="en-US" sz="3200" dirty="0"/>
              <a:t> “Matthew 19:4-5 says God’s intention in creation was one man and one woman in permanent union. Matthew 5:32 assumes a human bill of divorce does not cancel the permanent union intended by God.”</a:t>
            </a:r>
          </a:p>
          <a:p>
            <a:endParaRPr lang="en-US" sz="3200" dirty="0"/>
          </a:p>
          <a:p>
            <a:r>
              <a:rPr lang="en-US" sz="3000" dirty="0"/>
              <a:t>Charles Talbert, </a:t>
            </a:r>
            <a:r>
              <a:rPr lang="en-US" sz="3000" i="1" dirty="0"/>
              <a:t>Reading the Sermon on the Mount: Character Formation and Decision Making in Matthew 5-7 </a:t>
            </a:r>
            <a:r>
              <a:rPr lang="en-US" sz="3000" dirty="0"/>
              <a:t>(Baker: Grand Rapids, 2004), 81. </a:t>
            </a:r>
          </a:p>
        </p:txBody>
      </p:sp>
    </p:spTree>
    <p:extLst>
      <p:ext uri="{BB962C8B-B14F-4D97-AF65-F5344CB8AC3E}">
        <p14:creationId xmlns:p14="http://schemas.microsoft.com/office/powerpoint/2010/main" val="354749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0" y="842976"/>
            <a:ext cx="4386470" cy="646331"/>
          </a:xfrm>
          <a:prstGeom prst="rect">
            <a:avLst/>
          </a:prstGeom>
          <a:noFill/>
        </p:spPr>
        <p:txBody>
          <a:bodyPr wrap="square" rtlCol="0">
            <a:spAutoFit/>
          </a:bodyPr>
          <a:lstStyle/>
          <a:p>
            <a:pPr algn="ctr"/>
            <a:r>
              <a:rPr lang="en-US" sz="3600" b="1" dirty="0"/>
              <a:t>Jesus’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3750366" y="60448"/>
            <a:ext cx="2729947" cy="227937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201477" y="658505"/>
            <a:ext cx="3154017" cy="1077218"/>
          </a:xfrm>
          <a:prstGeom prst="rect">
            <a:avLst/>
          </a:prstGeom>
          <a:noFill/>
        </p:spPr>
        <p:txBody>
          <a:bodyPr wrap="square" rtlCol="0">
            <a:spAutoFit/>
          </a:bodyPr>
          <a:lstStyle/>
          <a:p>
            <a:r>
              <a:rPr lang="en-US" sz="3200" dirty="0"/>
              <a:t>Fulfill the Law,       not destroy</a:t>
            </a:r>
          </a:p>
        </p:txBody>
      </p:sp>
      <p:sp>
        <p:nvSpPr>
          <p:cNvPr id="8" name="TextBox 7">
            <a:extLst>
              <a:ext uri="{FF2B5EF4-FFF2-40B4-BE49-F238E27FC236}">
                <a16:creationId xmlns:a16="http://schemas.microsoft.com/office/drawing/2014/main" id="{CD9D7175-6244-4206-8E40-6B951402EB9C}"/>
              </a:ext>
            </a:extLst>
          </p:cNvPr>
          <p:cNvSpPr txBox="1"/>
          <p:nvPr/>
        </p:nvSpPr>
        <p:spPr>
          <a:xfrm>
            <a:off x="954156" y="1320225"/>
            <a:ext cx="2478156" cy="584775"/>
          </a:xfrm>
          <a:prstGeom prst="rect">
            <a:avLst/>
          </a:prstGeom>
          <a:noFill/>
        </p:spPr>
        <p:txBody>
          <a:bodyPr wrap="square" rtlCol="0">
            <a:spAutoFit/>
          </a:bodyPr>
          <a:lstStyle/>
          <a:p>
            <a:pPr algn="ctr"/>
            <a:r>
              <a:rPr lang="en-US" sz="3200" i="1" dirty="0"/>
              <a:t>Matt 5:17-18</a:t>
            </a:r>
          </a:p>
        </p:txBody>
      </p:sp>
      <p:sp>
        <p:nvSpPr>
          <p:cNvPr id="2" name="TextBox 1">
            <a:extLst>
              <a:ext uri="{FF2B5EF4-FFF2-40B4-BE49-F238E27FC236}">
                <a16:creationId xmlns:a16="http://schemas.microsoft.com/office/drawing/2014/main" id="{987E0B03-46E4-48BC-A284-8A6DDFDB7043}"/>
              </a:ext>
            </a:extLst>
          </p:cNvPr>
          <p:cNvSpPr txBox="1"/>
          <p:nvPr/>
        </p:nvSpPr>
        <p:spPr>
          <a:xfrm>
            <a:off x="4386470" y="3344595"/>
            <a:ext cx="4260573" cy="1077218"/>
          </a:xfrm>
          <a:prstGeom prst="rect">
            <a:avLst/>
          </a:prstGeom>
          <a:noFill/>
        </p:spPr>
        <p:txBody>
          <a:bodyPr wrap="square" rtlCol="0">
            <a:spAutoFit/>
          </a:bodyPr>
          <a:lstStyle/>
          <a:p>
            <a:r>
              <a:rPr lang="en-US" sz="3200" b="1" i="1" dirty="0">
                <a:solidFill>
                  <a:srgbClr val="7030A0"/>
                </a:solidFill>
              </a:rPr>
              <a:t>Attitude toward God’s commandments</a:t>
            </a:r>
          </a:p>
        </p:txBody>
      </p:sp>
      <p:sp>
        <p:nvSpPr>
          <p:cNvPr id="9" name="TextBox 8">
            <a:extLst>
              <a:ext uri="{FF2B5EF4-FFF2-40B4-BE49-F238E27FC236}">
                <a16:creationId xmlns:a16="http://schemas.microsoft.com/office/drawing/2014/main" id="{DC508F1A-06A3-470A-98C3-B2B3E3E29E4D}"/>
              </a:ext>
            </a:extLst>
          </p:cNvPr>
          <p:cNvSpPr txBox="1"/>
          <p:nvPr/>
        </p:nvSpPr>
        <p:spPr>
          <a:xfrm>
            <a:off x="4883427" y="4313713"/>
            <a:ext cx="2478156" cy="584775"/>
          </a:xfrm>
          <a:prstGeom prst="rect">
            <a:avLst/>
          </a:prstGeom>
          <a:noFill/>
        </p:spPr>
        <p:txBody>
          <a:bodyPr wrap="square" rtlCol="0">
            <a:spAutoFit/>
          </a:bodyPr>
          <a:lstStyle/>
          <a:p>
            <a:r>
              <a:rPr lang="en-US" sz="3200" i="1" dirty="0">
                <a:solidFill>
                  <a:srgbClr val="7030A0"/>
                </a:solidFill>
              </a:rPr>
              <a:t>Matt 5:19</a:t>
            </a:r>
          </a:p>
        </p:txBody>
      </p:sp>
      <p:sp>
        <p:nvSpPr>
          <p:cNvPr id="3" name="Arrow: Down 2">
            <a:extLst>
              <a:ext uri="{FF2B5EF4-FFF2-40B4-BE49-F238E27FC236}">
                <a16:creationId xmlns:a16="http://schemas.microsoft.com/office/drawing/2014/main" id="{87E2F6FD-C770-453D-8EE3-05EF168ED5AA}"/>
              </a:ext>
            </a:extLst>
          </p:cNvPr>
          <p:cNvSpPr/>
          <p:nvPr/>
        </p:nvSpPr>
        <p:spPr>
          <a:xfrm>
            <a:off x="5950227" y="256681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1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p:bldP spid="9"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96666"/>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8" y="2485966"/>
            <a:ext cx="2746515" cy="584775"/>
          </a:xfrm>
          <a:prstGeom prst="rect">
            <a:avLst/>
          </a:prstGeom>
          <a:noFill/>
        </p:spPr>
        <p:txBody>
          <a:bodyPr wrap="square" rtlCol="0">
            <a:spAutoFit/>
          </a:bodyPr>
          <a:lstStyle/>
          <a:p>
            <a:r>
              <a:rPr lang="en-US" sz="3200" b="1" dirty="0">
                <a:solidFill>
                  <a:srgbClr val="0070C0"/>
                </a:solidFill>
              </a:rPr>
              <a:t>Divorce</a:t>
            </a: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291548" y="97592"/>
            <a:ext cx="8852452" cy="2062103"/>
          </a:xfrm>
          <a:prstGeom prst="rect">
            <a:avLst/>
          </a:prstGeom>
        </p:spPr>
        <p:txBody>
          <a:bodyPr wrap="square">
            <a:spAutoFit/>
          </a:bodyPr>
          <a:lstStyle/>
          <a:p>
            <a:r>
              <a:rPr lang="en-US" sz="3200" dirty="0"/>
              <a:t>“It was also said, </a:t>
            </a:r>
          </a:p>
          <a:p>
            <a:r>
              <a:rPr lang="en-US" sz="3200" dirty="0"/>
              <a:t>‘Whoever divorces his wife, let him give her a certificate of divorce.’</a:t>
            </a:r>
            <a:r>
              <a:rPr lang="en-US" sz="3200" dirty="0">
                <a:solidFill>
                  <a:srgbClr val="000000"/>
                </a:solidFill>
                <a:latin typeface="Helvetica Neue"/>
              </a:rPr>
              <a:t>									</a:t>
            </a:r>
          </a:p>
          <a:p>
            <a:r>
              <a:rPr lang="en-US" sz="3200" i="1" dirty="0">
                <a:solidFill>
                  <a:srgbClr val="000000"/>
                </a:solidFill>
                <a:latin typeface="Helvetica Neue"/>
              </a:rPr>
              <a:t>														Matt 5:31</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291548" y="2278222"/>
            <a:ext cx="8422222" cy="35394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When a man takes a wife and marries her, if then she finds no favor in his eyes because he has found some indecency in her, and he writes her a certificate of divorce and puts it in her hand and sends her out of his house, and she departs out of his house</a:t>
            </a:r>
          </a:p>
          <a:p>
            <a:r>
              <a:rPr lang="en-US" sz="3200" i="1" dirty="0">
                <a:solidFill>
                  <a:schemeClr val="bg1"/>
                </a:solidFill>
              </a:rPr>
              <a:t>														Deut 24:1</a:t>
            </a:r>
          </a:p>
        </p:txBody>
      </p:sp>
    </p:spTree>
    <p:extLst>
      <p:ext uri="{BB962C8B-B14F-4D97-AF65-F5344CB8AC3E}">
        <p14:creationId xmlns:p14="http://schemas.microsoft.com/office/powerpoint/2010/main" val="211936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291548" y="97592"/>
            <a:ext cx="8852452" cy="2062103"/>
          </a:xfrm>
          <a:prstGeom prst="rect">
            <a:avLst/>
          </a:prstGeom>
        </p:spPr>
        <p:txBody>
          <a:bodyPr wrap="square">
            <a:spAutoFit/>
          </a:bodyPr>
          <a:lstStyle/>
          <a:p>
            <a:r>
              <a:rPr lang="en-US" sz="3200" dirty="0"/>
              <a:t>“It was also said, </a:t>
            </a:r>
          </a:p>
          <a:p>
            <a:r>
              <a:rPr lang="en-US" sz="3200" dirty="0"/>
              <a:t>‘Whoever divorces his wife, let him give her a certificate of divorce.’</a:t>
            </a:r>
            <a:r>
              <a:rPr lang="en-US" sz="3200" dirty="0">
                <a:solidFill>
                  <a:srgbClr val="000000"/>
                </a:solidFill>
                <a:latin typeface="Helvetica Neue"/>
              </a:rPr>
              <a:t>									</a:t>
            </a:r>
          </a:p>
          <a:p>
            <a:r>
              <a:rPr lang="en-US" sz="3200" i="1" dirty="0">
                <a:solidFill>
                  <a:srgbClr val="000000"/>
                </a:solidFill>
                <a:latin typeface="Helvetica Neue"/>
              </a:rPr>
              <a:t>														Matt 5:31</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291548" y="2397948"/>
            <a:ext cx="8640418"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And Pharisees came up to him and tested him by asking, “Is it lawful to divorce one's wife for any cause?”</a:t>
            </a:r>
            <a:r>
              <a:rPr lang="en-US" sz="3200" i="1" dirty="0">
                <a:solidFill>
                  <a:schemeClr val="bg1"/>
                </a:solidFill>
              </a:rPr>
              <a:t>														</a:t>
            </a:r>
          </a:p>
          <a:p>
            <a:r>
              <a:rPr lang="en-US" sz="3200" i="1" dirty="0">
                <a:solidFill>
                  <a:schemeClr val="bg1"/>
                </a:solidFill>
              </a:rPr>
              <a:t>														Matt 19:3</a:t>
            </a:r>
          </a:p>
        </p:txBody>
      </p:sp>
    </p:spTree>
    <p:extLst>
      <p:ext uri="{BB962C8B-B14F-4D97-AF65-F5344CB8AC3E}">
        <p14:creationId xmlns:p14="http://schemas.microsoft.com/office/powerpoint/2010/main" val="261397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781BF3-0534-4F26-AF48-B1F838508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974" y="0"/>
            <a:ext cx="6705600" cy="6726921"/>
          </a:xfrm>
          <a:prstGeom prst="rect">
            <a:avLst/>
          </a:prstGeom>
        </p:spPr>
      </p:pic>
    </p:spTree>
    <p:extLst>
      <p:ext uri="{BB962C8B-B14F-4D97-AF65-F5344CB8AC3E}">
        <p14:creationId xmlns:p14="http://schemas.microsoft.com/office/powerpoint/2010/main" val="326099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291548" y="97592"/>
            <a:ext cx="8852452" cy="2062103"/>
          </a:xfrm>
          <a:prstGeom prst="rect">
            <a:avLst/>
          </a:prstGeom>
        </p:spPr>
        <p:txBody>
          <a:bodyPr wrap="square">
            <a:spAutoFit/>
          </a:bodyPr>
          <a:lstStyle/>
          <a:p>
            <a:r>
              <a:rPr lang="en-US" sz="3200" dirty="0"/>
              <a:t>“It was also said, </a:t>
            </a:r>
          </a:p>
          <a:p>
            <a:r>
              <a:rPr lang="en-US" sz="3200" dirty="0"/>
              <a:t>‘Whoever divorces his wife, let him give her a certificate of divorce.’</a:t>
            </a:r>
            <a:r>
              <a:rPr lang="en-US" sz="3200" dirty="0">
                <a:solidFill>
                  <a:srgbClr val="000000"/>
                </a:solidFill>
                <a:latin typeface="Helvetica Neue"/>
              </a:rPr>
              <a:t>									</a:t>
            </a:r>
          </a:p>
          <a:p>
            <a:r>
              <a:rPr lang="en-US" sz="3200" i="1" dirty="0">
                <a:solidFill>
                  <a:srgbClr val="000000"/>
                </a:solidFill>
                <a:latin typeface="Helvetica Neue"/>
              </a:rPr>
              <a:t>														Matt 5:31</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291548" y="2278222"/>
            <a:ext cx="8422222" cy="35394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When a man takes a wife and marries her, if then she finds no favor in his eyes because he has found </a:t>
            </a:r>
            <a:r>
              <a:rPr lang="en-US" sz="3200" b="1" dirty="0">
                <a:solidFill>
                  <a:srgbClr val="FFFF00"/>
                </a:solidFill>
              </a:rPr>
              <a:t>some</a:t>
            </a:r>
            <a:r>
              <a:rPr lang="en-US" sz="3200" dirty="0"/>
              <a:t> indecency in her, and he writes her a certificate of divorce and puts it in her hand and sends her out of his house, and she departs out of his house</a:t>
            </a:r>
          </a:p>
          <a:p>
            <a:r>
              <a:rPr lang="en-US" sz="3200" i="1" dirty="0">
                <a:solidFill>
                  <a:schemeClr val="bg1"/>
                </a:solidFill>
              </a:rPr>
              <a:t>														Deut 24:1</a:t>
            </a:r>
          </a:p>
        </p:txBody>
      </p:sp>
    </p:spTree>
    <p:extLst>
      <p:ext uri="{BB962C8B-B14F-4D97-AF65-F5344CB8AC3E}">
        <p14:creationId xmlns:p14="http://schemas.microsoft.com/office/powerpoint/2010/main" val="202464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1296</Words>
  <Application>Microsoft Office PowerPoint</Application>
  <PresentationFormat>On-screen Show (4:3)</PresentationFormat>
  <Paragraphs>160</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29</cp:revision>
  <dcterms:created xsi:type="dcterms:W3CDTF">2019-02-28T15:58:53Z</dcterms:created>
  <dcterms:modified xsi:type="dcterms:W3CDTF">2019-03-08T17:46:58Z</dcterms:modified>
</cp:coreProperties>
</file>