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58" r:id="rId3"/>
    <p:sldId id="256" r:id="rId4"/>
    <p:sldId id="257" r:id="rId5"/>
    <p:sldId id="259" r:id="rId6"/>
    <p:sldId id="260" r:id="rId7"/>
    <p:sldId id="261" r:id="rId8"/>
    <p:sldId id="262" r:id="rId9"/>
    <p:sldId id="263" r:id="rId10"/>
    <p:sldId id="265" r:id="rId11"/>
    <p:sldId id="264" r:id="rId12"/>
    <p:sldId id="266" r:id="rId13"/>
    <p:sldId id="267" r:id="rId14"/>
    <p:sldId id="268" r:id="rId15"/>
    <p:sldId id="269" r:id="rId16"/>
    <p:sldId id="270" r:id="rId17"/>
    <p:sldId id="271" r:id="rId18"/>
    <p:sldId id="272" r:id="rId19"/>
    <p:sldId id="274" r:id="rId20"/>
    <p:sldId id="281" r:id="rId21"/>
    <p:sldId id="283" r:id="rId22"/>
    <p:sldId id="282" r:id="rId23"/>
    <p:sldId id="273" r:id="rId24"/>
    <p:sldId id="275" r:id="rId25"/>
    <p:sldId id="284" r:id="rId26"/>
    <p:sldId id="276" r:id="rId27"/>
    <p:sldId id="277" r:id="rId28"/>
    <p:sldId id="278" r:id="rId29"/>
    <p:sldId id="279" r:id="rId30"/>
    <p:sldId id="280" r:id="rId31"/>
    <p:sldId id="289" r:id="rId32"/>
    <p:sldId id="285" r:id="rId33"/>
    <p:sldId id="286" r:id="rId34"/>
    <p:sldId id="287" r:id="rId35"/>
    <p:sldId id="288" r:id="rId36"/>
    <p:sldId id="292"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3-06T16:32:19.218"/>
    </inkml:context>
    <inkml:brush xml:id="br0">
      <inkml:brushProperty name="width" value="0.08819" units="cm"/>
      <inkml:brushProperty name="height" value="0.35278" units="cm"/>
      <inkml:brushProperty name="color" value="#FF0000"/>
      <inkml:brushProperty name="tip" value="rectangle"/>
      <inkml:brushProperty name="rasterOp" value="maskPen"/>
    </inkml:brush>
  </inkml:definitions>
  <inkml:trace contextRef="#ctx0" brushRef="#br0">12822 7983 0,'0'0'16,"0"0"-16,0 0 15,0 0-15,0 0 0,0 0 16,0 0-16,0 0 16,0 0-16,0 0 15,0 0-15,0 0 16,0 0-16,0 0 0,0 0 16,0 0-16,0 0 15,0 0-15,0 0 16,0 0-16,48 169 15,-42-110-15,-6 25 0,6-25 16,-6 0-16,0-8 16,0 1-16,0-6 15,0-6-15,0-1 16,0 0-16,0-7 16,0 0-16,0 1 0,0-7 15,0 1-15,0-2 16,0 7-16,6-5 15,-6-1-15,0 0 16,0 7-16,0-8 0,6 7 16,-6 2-16,0-9 15,0 2-15,0 5 16,0-5-16,6-2 16,-6 1-16,0 1 15,0-2-15,0 2 0,6-2 16,-6 14-16,0-12 15,0 12-15,0-7 16,0 7-16,0-12 16,0 5-16,5 7 0,-5-13 15,7 7-15,-1-1 16,-6 0-16,0-5 16,5-2-16,-5 21 15,0-6-15,0 11 16,0 1-16,0-6 0,0 6 15,0-6-15,0 6 16,0 0-16,0-13 16,0 13-16,0-13 15,0-7-15,0 2 0,0 5 16,0-7-16,0 0 16,0 1-16,0-7 15,0 6-15,0-5 16,0 5-16,0-5 15,0-2-15,0 9 0,0-9 16,0 7-16,0-5 16,0-1-16,0-13 15,0 6-15,0-6 16,0-6-16,0 0 0,0-1 16,0-6-16,0 0 15,0 0-15,0 0 16,0 0-16,0 0 15,0-52-15,0 20 16,0-22-16,0-17 0,0-13 16,0-1-16,0-6 15,0 0-15,0 19 16,0 14-16,0 11 16,0 15-16,-47 13 0,47-1 15,-6 7-15,6 6 16,0 2-16,0 5 15,0 0-15,0 0 16,0 0-16,0 0 0,-6 52 16,0-1-16,0 21 15,-6 6-15,12 7 16,-6-1-16,6 7 16,0 66-16,0-34 15,0-32-15,0 14 0,0-1 16,0-19-16,0-6 15,0-2-15,0-12 16,0 14-16,0 5 16,0-6-16,0-12 15,0-14-15,0-13 0,0-7 16,0-5-16,0-9 16,0-4-16,0-9 15,0 2-15,0 0 16,0-1-16,0-6 0,0 0 15,0 0-15,0 0 16,0 0-16,0-52 16,0 13-16,0-25 15,0 5-15,0-7 0,0-11 16,0-1-16,0 6 16,0 7-16,0 13 15,0 13-15,0 6 16,0 14-16,0-1 15,0 13-15,0-5 0,0 5 16,0 0-16,0 7 16,0 0-16,0 0 15,0 0-15,0 0 16,0 65-16,0-13 16,0 34-16,0 10 0,0 41 15,54 0-15,-54-39 16,0 13-16,6-14 15,5-5-15,-4-15 16,4-4-16,-5-16 0,1 2 16,-2 0-16,-5-1 15,0-11-15,0-15 16,6-6-16,-6-7 16,0-5-16,6-9 0,-6 2 15,0-7-15,6 0 16,-6 0-16,6 0 15,0 0-15,6-78 16,-6 19-16,6-5 0,-12 12 16,6-7-16,-6-12 15,0-2-15,0 9 16,0-8-16,5 6 16,-5 15-16,0 24 15,0 7-15,0 8 0,0-1 16,0 6-16,0 2 15,0 5-15,0 0 16,0 0-16,0 0 16,0 57-16,0-11 15,0 0-15,0 31 0,0-11 16,0-1-16,0 7 16,0-14-16,0-5 15,0 11-15,0 2 16,0-14-16,0-7 0,0-12 15,0-8-15,0 2 16,0-14-16,-47 1 16,47-9-16,0 2 15,0-7-15,0 0 16,0 0-16,0-78 0,0 6 16,-12-19-16,6-14 15,0 2-15,-6-27 16,6-40-16,6 21 15,-11 31-15,-1-5 0,0-7 16,6-14-16,-6 1 16,6 20-16,0 25 15,-6 26-15,0 14 16,6 11-16,-6 15 16,6 0-16,1 12 0,-2 1 15,7 6-15,-5 6 16,5 0-16,0 2 15,-6 5-15,6 0 16,0 0-16,0 0 0,0 103 16,0-5-16,0-14 15,0-13-15,0-12 16,0-20-16,0-6 16,0-7-16,0-13 15,0 1-15,0-9 0,0 2 16,0-7-16,0 0 15,0 0-15,0-98 16,0-12-16,0-13 16,-6 5-16,0 15 0,0-42 15,0-44-15,6-12 16,-6 58-16,0 26 16,6-1-16,0 21 15,0-7-15,-6 0 0,0-1 16,0-6-16,0 20 15,0 26-15,1 7 16,-8 12-16,8-6 16,-2 6-16,1 1 15,6 19-15,-5-1 0,-1 9 16,6-2-16,0 13 16,0 0-16,0 7 15,0 0-15,0 0 16,0 170-16,0-26 15,0-14-15,0-33 0,0-12 16,0-21-16,0-10 16,0-10-16,47-17 15,-41-7-15,-6-8 16,0 1-16,0-6 0,6 0 16,-6-7-16,0 0 15,0 0-15,0 0 16,6 0-16,-6-79 15,6-26-15,-6-37 0,0 31 16,0 13-16,0 7 16,0-19-16,0 31 15,0-12-15,0 0 16,0 0-16,0-33 16,0 52-16,-47 8 0,40 11 15,1 15-15,6 11 16,-5-5-16,5 6 15,-6 13-15,6-1 16,0 1-16,0 8 0,0-2 16,0 0-16,0 7 15,0 0-15,0 0 16,0 176-16,0-53 16,0 34-16,71 18 15,-53-18-15,0 12 0,-6-51 16,0-54-16,-7 7 15,-5-31-15,0-14 16,6-6-16,-6-1 16,7-6-16,-7-13 0,0 7 15,0-7-15,5 0 16,1 0-16,0-85 16,6-6-16,0-7 15,-12 7-15,0-39 16,6 19-16,-6-12 0,0-7 15,0 12-15,0 27 16,6 32-16,-6 20 16,0 0-16,0 19 15,0 1-15,0 13 0,0-8 16,0 9-16,0-2 16,0 7-16,0 0 15,0 0-15,0 0 16,0 71-16,0 14 15,6 6-15,0-7 0,11 41 16,-4-22-16,-2-5 16,-4 13-16,-2-20 15,1-20-15,-6-25 16,0-13-16,0-7 0,6-13 16,-6-1-16,0-5 15,0 0-15,0-7 16,0 0-16,0 0 15,0-58-15,0-1 16,0-13-16,0-18 0,0-3 16,0 2-16,0 0 15,0 0-15,0 0 16,0 6-16,0 33 16,0 7-16,0 19 0,0 1 15,0 5-15,-48 0 16,48 1-16,-5-1 15,5-6-15,0 6 16,-6 0-16,6 1 16,0 6-16,0 1 0,-6 12 15,6 0-15,0 0 16,0 0-16,-6 91 16,6 32-16,-6-13 15,6 20-15,0-39 0,0 0 16,0-12-16,0-1 15,0 13-15,0-6 16,0-13-16,0-8 16,0-5-16,0 19 15,0-12-15,0-7 0,0 18 16,0-24-16,0 5 16,0-5-16,47-2 15,-41 1-15,-6 14 16,0-9-16,0 9 0,0-14 15,0 0-15,0 1 16,0-1-16,0 0 16,0-6-16,7 11 15,-7-11-15,5 6 16,1-6-16,-6-7 0,6 1 16,-6 4-16,6 3 15,0-3-15,-6 10 16,6-3-16,-6-6 15,6 1-15,0-6 0,-6-1 16,6-7-16,-1 0 16,-5 2-16,7 3 15,-7-10-15,0 0 16,6 5-16,-6 0 16,0 0-16,0-12 0,5 6 15,-5-6-15,0 7 16,0-15-16,0 13 15,0-11-15,0 12 16,0-7-16,0 1 0,0 6 16,0 7-16,0-7 15,0 13-15,0-13 16,0 7-16,0-8 16,0-5-16,0 12 15,0-12-15,0 6 0,0 1 16,0-8-16,0 7 15,0 0-15,0-1 16,0 2-16,0-7 16,0 5-16,0-11 0,0-2 15,0 1-15,0 1 16,0-1-16,0-6 16,7-2-16,-7 2 15,6 0-15,-6-7 47</inkml:trace>
</inkml:ink>
</file>

<file path=ppt/ink/ink2.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3-06T16:35:02.538"/>
    </inkml:context>
    <inkml:brush xml:id="br0">
      <inkml:brushProperty name="width" value="0.08819" units="cm"/>
      <inkml:brushProperty name="height" value="0.35278" units="cm"/>
      <inkml:brushProperty name="color" value="#FF0000"/>
      <inkml:brushProperty name="tip" value="rectangle"/>
      <inkml:brushProperty name="rasterOp" value="maskPen"/>
    </inkml:brush>
  </inkml:definitions>
  <inkml:trace contextRef="#ctx0" brushRef="#br0">18852 1503 0,'0'0'0,"0"0"0,0 0 16,0 0-16,0 0 16,0 0-16,0 0 0,0 0 15,0 0-15,0 0 16,0 0-16,0 0 15,0 0-15,0 0 0,0 0 16,0 0-16,0 0 16,0 0-16,-99-107 15,66 88-15,0 0 16,0-9-16,-9 5 0,9 0 16,0 0-16,-8-5 15,-1 0-15,9 0 16,-8 0-16,-9-5 15,9 15-15,8-1 16,-17 1-16,1-10 0,-1 9 16,-8 1-16,25 8 15,-17 6-15,1-6 16,-1-8-16,9 8 16,-1 1-16,-7 0 0,-18-10 15,18 10-15,-1 0 16,0-5-16,1 4 15,7 6-15,-7-1 16,16-4-16,-9-1 16,9 10-16,-16-9 0,7 0 15,-7-10-15,-1 10 16,0-10-16,1 10 16,-1-10-16,9 10 15,7 0-15,-15-1 0,7 1 16,1 4-16,0 5 15,-9-9-15,0 9 16,1-9-16,7 9 16,1-9-16,0 9 0,-26 0 15,18 0-15,7 0 16,-7 0-16,-1 0 16,9 0-16,-1 0 15,-7 0-15,-9 0 16,16 0-16,-7 0 0,-9 0 15,0 0-15,-16 32 16,16-18-16,0-9 16,8 4-16,-8 0 15,8 1-15,1-1 0,-9 0 16,0 1-16,8-1 16,-8 19-16,9-10 15,-1-4-15,9 5 16,-1 0-16,18-10 15,-10 9-15,10 1 0,-9 0 16,8-1-16,-8 10 16,0 5-16,-1 4 15,1 9-15,17-8 16,-9-6-16,17 15 0,-9-10 16,9 0-16,0 24 15,-1-19-15,1-1 16,8 11-16,0-6 15,0 33-15,0-9 16,0 4-16,0-13 0,0-1 16,0 10-16,0-19 15,0 14-15,74 15 16,-65 31-16,7-4 16,-7-46-16,-1-6 0,0 1 15,0-5-15,1-4 16,7-5-16,-7 0 15,15 4-15,-7-4 16,-1 0-16,9 0 16,-8 0-16,-1-10 0,9 1 15,-8-5-15,-1-5 16,1 5-16,-1-9 16,1-1-16,8 1 15,-9 4-15,9-4 0,0 4 16,0 0-16,0-4 15,-1-1-15,1 1 16,-8-5-16,8 5 16,-1-6-16,-7 1 15,0 0-15,7 0 0,-7-4 16,-1-1-16,9 10 16,0-10-16,8 9 15,0 1-15,9-5 16,-9 0-16,-8 0 0,8-5 15,0 5-15,-8 0 16,8-9-16,0 9 16,-8-5-16,8-4 15,8 9-15,-8-5 0,9 5 16,-1-5-16,-8 1 16,8 4-16,-8-5 15,1 5-15,7-5 16,-8 0-16,8 1 15,1-6-15,-1 6 0,-8-6 16,0 1-16,0 0 16,1-5-16,-1 9 15,-9-9-15,18 0 16,-1 0-16,1 0 16,-1 0-16,-8 0 0,8 0 15,-7 0-15,-1 0 16,0 0-16,0 0 15,0-42-15,8 37 16,-8 1-16,0-6 0,1 6 16,7-10-16,0 5 15,1-5-15,7 4 16,1 1-16,-9-5 16,1 9-16,-1 1 0,-8-6 15,9 6-15,-1-1 16,0 0-16,-8 1 15,9-1-15,-1-4 16,9 0-16,-1-1 16,-7 6-16,-1-10 0,1 9 15,-9-4-15,8-1 16,-8 6-16,0-1 16,9 0-16,-9-4 15,16-5-15,1 0 16,-9-4-16,9 4 0,-9 0 15,1 4-15,-9-13 16,0 14-16,-8-10 16,8 5-16,0-4 15,0-6-15,8 1 0,-7 0 16,7-14-16,-8-1 16,0 6-16,-8 4 15,0-9-15,0 13 16,-1-8-16,1 9 0,-8-5 15,8 4-15,8-17 16,0 8-16,0 5 16,-8 0-16,-9 0 15,1 0-15,-1 10 16,-7-1-16,7-4 0,-8 4 16,1 10-16,-1-10 15,-8 1-15,0-1 16,8 5-16,-8-4 15,0-10-15,9 0 0,-9 5 16,0-15-16,0 15 16,0-10-16,0 6 15,0-1-15,0 0 16,0 4-16,0-13 16,0 9-16,0 5 0,0-5 15,0 0-15,0 0 16,0 0-16,0 1 15,0-1-15,0 0 16,-75 4-16,58-3 0,9 8 16,0-9-16,-9 5 15,9-5-15,-8 9 16,-1 1-16,9-10 16,-1 9-16,1-9 15,-8 5-15,7 4 0,1 1 16,-8-10-16,-1 0 15,0 5-15,1-1 16,-9 1-16,9 5 16,-9-1-16,8 0 0,-8 1 15,9-1-15,-1 0 16,-8 6-16,9-1 16,-1 0-16,-7 4 15,7-8-15,0 8 16,1 1-16,-1 0 0,9-1 15,0 1-15,-1 9 16,1-14-16,0 10 16,8-6-16,0-32 15,0 42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207781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053257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73851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93019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B1EE2E-6C10-47CB-B76A-431EF0DA47C7}"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07365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B1EE2E-6C10-47CB-B76A-431EF0DA47C7}"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55776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B1EE2E-6C10-47CB-B76A-431EF0DA47C7}" type="datetimeFigureOut">
              <a:rPr lang="en-US" smtClean="0"/>
              <a:t>3/8/2019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052760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1EE2E-6C10-47CB-B76A-431EF0DA47C7}" type="datetimeFigureOut">
              <a:rPr lang="en-US" smtClean="0"/>
              <a:t>3/8/2019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1567416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1EE2E-6C10-47CB-B76A-431EF0DA47C7}" type="datetimeFigureOut">
              <a:rPr lang="en-US" smtClean="0"/>
              <a:t>3/8/2019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427162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B1EE2E-6C10-47CB-B76A-431EF0DA47C7}"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668781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B1EE2E-6C10-47CB-B76A-431EF0DA47C7}"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203390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1EE2E-6C10-47CB-B76A-431EF0DA47C7}" type="datetimeFigureOut">
              <a:rPr lang="en-US" smtClean="0"/>
              <a:t>3/8/2019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780F5-400E-4544-906D-1FAC727848CD}" type="slidenum">
              <a:rPr lang="en-US" smtClean="0"/>
              <a:t>‹#›</a:t>
            </a:fld>
            <a:endParaRPr lang="en-US"/>
          </a:p>
        </p:txBody>
      </p:sp>
    </p:spTree>
    <p:extLst>
      <p:ext uri="{BB962C8B-B14F-4D97-AF65-F5344CB8AC3E}">
        <p14:creationId xmlns:p14="http://schemas.microsoft.com/office/powerpoint/2010/main" val="3575328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5.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customXml" Target="../ink/ink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9972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25458C-2959-48DC-BA92-592C39E54C67}"/>
              </a:ext>
            </a:extLst>
          </p:cNvPr>
          <p:cNvSpPr txBox="1"/>
          <p:nvPr/>
        </p:nvSpPr>
        <p:spPr>
          <a:xfrm>
            <a:off x="0" y="12680"/>
            <a:ext cx="4664765" cy="3416320"/>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3600" b="1" u="sng" dirty="0">
                <a:solidFill>
                  <a:schemeClr val="bg1"/>
                </a:solidFill>
              </a:rPr>
              <a:t>Naaman</a:t>
            </a:r>
          </a:p>
          <a:p>
            <a:pPr algn="ctr"/>
            <a:r>
              <a:rPr lang="en-US" sz="3600" dirty="0">
                <a:solidFill>
                  <a:schemeClr val="bg1"/>
                </a:solidFill>
              </a:rPr>
              <a:t>Commander</a:t>
            </a:r>
          </a:p>
          <a:p>
            <a:pPr algn="ctr"/>
            <a:r>
              <a:rPr lang="en-US" sz="3600" dirty="0">
                <a:solidFill>
                  <a:schemeClr val="bg1"/>
                </a:solidFill>
              </a:rPr>
              <a:t>Great Man</a:t>
            </a:r>
          </a:p>
          <a:p>
            <a:pPr algn="ctr"/>
            <a:r>
              <a:rPr lang="en-US" sz="3600" dirty="0">
                <a:solidFill>
                  <a:schemeClr val="bg1"/>
                </a:solidFill>
              </a:rPr>
              <a:t>High Favor</a:t>
            </a:r>
          </a:p>
          <a:p>
            <a:pPr algn="ctr"/>
            <a:r>
              <a:rPr lang="en-US" sz="3600" dirty="0">
                <a:solidFill>
                  <a:schemeClr val="bg1"/>
                </a:solidFill>
              </a:rPr>
              <a:t>Mighty Man of Valor</a:t>
            </a:r>
          </a:p>
          <a:p>
            <a:pPr algn="ctr"/>
            <a:endParaRPr lang="en-US" sz="3600" dirty="0">
              <a:solidFill>
                <a:schemeClr val="bg1"/>
              </a:solidFill>
            </a:endParaRPr>
          </a:p>
        </p:txBody>
      </p:sp>
      <p:sp>
        <p:nvSpPr>
          <p:cNvPr id="3" name="TextBox 2">
            <a:extLst>
              <a:ext uri="{FF2B5EF4-FFF2-40B4-BE49-F238E27FC236}">
                <a16:creationId xmlns:a16="http://schemas.microsoft.com/office/drawing/2014/main" id="{FE0E988A-284E-4B03-8621-E685670EA4C2}"/>
              </a:ext>
            </a:extLst>
          </p:cNvPr>
          <p:cNvSpPr txBox="1"/>
          <p:nvPr/>
        </p:nvSpPr>
        <p:spPr>
          <a:xfrm>
            <a:off x="4267200" y="3441680"/>
            <a:ext cx="4876800" cy="3416320"/>
          </a:xfrm>
          <a:prstGeom prst="rect">
            <a:avLst/>
          </a:prstGeom>
          <a:solidFill>
            <a:srgbClr val="FF66FF"/>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3600" b="1" u="sng" dirty="0"/>
              <a:t>Little Girl</a:t>
            </a:r>
          </a:p>
          <a:p>
            <a:pPr algn="ctr"/>
            <a:r>
              <a:rPr lang="en-US" sz="3600" dirty="0"/>
              <a:t>She was carried off</a:t>
            </a:r>
          </a:p>
          <a:p>
            <a:pPr algn="ctr"/>
            <a:endParaRPr lang="en-US" sz="3600" dirty="0"/>
          </a:p>
          <a:p>
            <a:pPr algn="ctr"/>
            <a:r>
              <a:rPr lang="en-US" sz="3600" dirty="0"/>
              <a:t>She worked in the service of Naaman’s wife </a:t>
            </a:r>
          </a:p>
          <a:p>
            <a:pPr algn="ctr"/>
            <a:endParaRPr lang="en-US" sz="3600" dirty="0"/>
          </a:p>
        </p:txBody>
      </p:sp>
    </p:spTree>
    <p:extLst>
      <p:ext uri="{BB962C8B-B14F-4D97-AF65-F5344CB8AC3E}">
        <p14:creationId xmlns:p14="http://schemas.microsoft.com/office/powerpoint/2010/main" val="207135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BC371D-F786-4A0E-82C6-03DF64833ADA}"/>
              </a:ext>
            </a:extLst>
          </p:cNvPr>
          <p:cNvSpPr/>
          <p:nvPr/>
        </p:nvSpPr>
        <p:spPr>
          <a:xfrm>
            <a:off x="172278" y="147218"/>
            <a:ext cx="8799443" cy="4688463"/>
          </a:xfrm>
          <a:prstGeom prst="rect">
            <a:avLst/>
          </a:prstGeom>
        </p:spPr>
        <p:txBody>
          <a:bodyPr wrap="square">
            <a:spAutoFit/>
          </a:bodyPr>
          <a:lstStyle/>
          <a:p>
            <a:r>
              <a:rPr lang="en-US" sz="3200" b="1" baseline="30000" dirty="0">
                <a:solidFill>
                  <a:srgbClr val="000000"/>
                </a:solidFill>
                <a:latin typeface="&amp;quot"/>
              </a:rPr>
              <a:t>3 </a:t>
            </a:r>
            <a:r>
              <a:rPr lang="en-US" sz="3200" dirty="0">
                <a:solidFill>
                  <a:srgbClr val="000000"/>
                </a:solidFill>
                <a:latin typeface="&amp;quot"/>
              </a:rPr>
              <a:t>She said to her mistress, “Would that my lord were with the prophet who is in Samaria! He would cure him of his leprosy.”</a:t>
            </a:r>
            <a:r>
              <a:rPr lang="en-US" sz="3200" dirty="0">
                <a:solidFill>
                  <a:srgbClr val="000000"/>
                </a:solidFill>
                <a:latin typeface="Helvetica Neue"/>
              </a:rPr>
              <a:t> </a:t>
            </a:r>
          </a:p>
          <a:p>
            <a:endParaRPr lang="en-US" sz="3200" b="1" baseline="30000" dirty="0">
              <a:solidFill>
                <a:srgbClr val="000000"/>
              </a:solidFill>
              <a:latin typeface="Helvetica Neue"/>
            </a:endParaRPr>
          </a:p>
          <a:p>
            <a:r>
              <a:rPr lang="en-US" sz="3200" b="1" baseline="30000" dirty="0">
                <a:solidFill>
                  <a:srgbClr val="000000"/>
                </a:solidFill>
                <a:latin typeface="&amp;quot"/>
              </a:rPr>
              <a:t>4 </a:t>
            </a:r>
            <a:r>
              <a:rPr lang="en-US" sz="3200" dirty="0">
                <a:solidFill>
                  <a:srgbClr val="000000"/>
                </a:solidFill>
                <a:latin typeface="&amp;quot"/>
              </a:rPr>
              <a:t>So Naaman went in and told his lord, “Thus and so spoke the girl from the land of Israel.”</a:t>
            </a:r>
            <a:r>
              <a:rPr lang="en-US" sz="3200" dirty="0">
                <a:solidFill>
                  <a:srgbClr val="000000"/>
                </a:solidFill>
                <a:latin typeface="Helvetica Neue"/>
              </a:rPr>
              <a:t> </a:t>
            </a:r>
          </a:p>
          <a:p>
            <a:endParaRPr lang="en-US" sz="3200" b="1" baseline="30000" dirty="0">
              <a:solidFill>
                <a:srgbClr val="000000"/>
              </a:solidFill>
              <a:latin typeface="Helvetica Neue"/>
            </a:endParaRPr>
          </a:p>
          <a:p>
            <a:r>
              <a:rPr lang="en-US" sz="3200" b="1" baseline="30000" dirty="0">
                <a:solidFill>
                  <a:srgbClr val="000000"/>
                </a:solidFill>
                <a:latin typeface="&amp;quot"/>
              </a:rPr>
              <a:t>5 </a:t>
            </a:r>
            <a:r>
              <a:rPr lang="en-US" sz="3200" dirty="0">
                <a:solidFill>
                  <a:srgbClr val="000000"/>
                </a:solidFill>
                <a:latin typeface="&amp;quot"/>
              </a:rPr>
              <a:t>And the king of Syria said, “Go now, and I will send a letter to the king of Israel.”</a:t>
            </a:r>
          </a:p>
          <a:p>
            <a:r>
              <a:rPr lang="en-US" sz="3200" dirty="0">
                <a:solidFill>
                  <a:srgbClr val="000000"/>
                </a:solidFill>
                <a:latin typeface="&amp;quot"/>
              </a:rPr>
              <a:t>														2 Kings 5:3-5</a:t>
            </a:r>
            <a:endParaRPr lang="en-US" sz="3200" dirty="0"/>
          </a:p>
        </p:txBody>
      </p:sp>
    </p:spTree>
    <p:extLst>
      <p:ext uri="{BB962C8B-B14F-4D97-AF65-F5344CB8AC3E}">
        <p14:creationId xmlns:p14="http://schemas.microsoft.com/office/powerpoint/2010/main" val="348869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BC371D-F786-4A0E-82C6-03DF64833ADA}"/>
              </a:ext>
            </a:extLst>
          </p:cNvPr>
          <p:cNvSpPr/>
          <p:nvPr/>
        </p:nvSpPr>
        <p:spPr>
          <a:xfrm>
            <a:off x="172278" y="147218"/>
            <a:ext cx="8799443" cy="4688463"/>
          </a:xfrm>
          <a:prstGeom prst="rect">
            <a:avLst/>
          </a:prstGeom>
        </p:spPr>
        <p:txBody>
          <a:bodyPr wrap="square">
            <a:spAutoFit/>
          </a:bodyPr>
          <a:lstStyle/>
          <a:p>
            <a:r>
              <a:rPr lang="en-US" sz="3200" b="1" baseline="30000" dirty="0">
                <a:solidFill>
                  <a:srgbClr val="000000"/>
                </a:solidFill>
                <a:latin typeface="&amp;quot"/>
              </a:rPr>
              <a:t>3 </a:t>
            </a:r>
            <a:r>
              <a:rPr lang="en-US" sz="3200" b="1" u="sng" dirty="0">
                <a:solidFill>
                  <a:srgbClr val="FF66FF"/>
                </a:solidFill>
                <a:latin typeface="&amp;quot"/>
              </a:rPr>
              <a:t>She said to her mistress</a:t>
            </a:r>
            <a:r>
              <a:rPr lang="en-US" sz="3200" dirty="0">
                <a:solidFill>
                  <a:srgbClr val="000000"/>
                </a:solidFill>
                <a:latin typeface="&amp;quot"/>
              </a:rPr>
              <a:t>, “Would that my lord were with the prophet who is in Samaria! He would cure him of his leprosy.”</a:t>
            </a:r>
            <a:r>
              <a:rPr lang="en-US" sz="3200" dirty="0">
                <a:solidFill>
                  <a:srgbClr val="000000"/>
                </a:solidFill>
                <a:latin typeface="Helvetica Neue"/>
              </a:rPr>
              <a:t> </a:t>
            </a:r>
          </a:p>
          <a:p>
            <a:endParaRPr lang="en-US" sz="3200" b="1" baseline="30000" dirty="0">
              <a:solidFill>
                <a:srgbClr val="000000"/>
              </a:solidFill>
              <a:latin typeface="Helvetica Neue"/>
            </a:endParaRPr>
          </a:p>
          <a:p>
            <a:r>
              <a:rPr lang="en-US" sz="3200" b="1" baseline="30000" dirty="0">
                <a:solidFill>
                  <a:srgbClr val="000000"/>
                </a:solidFill>
                <a:latin typeface="&amp;quot"/>
              </a:rPr>
              <a:t>4 </a:t>
            </a:r>
            <a:r>
              <a:rPr lang="en-US" sz="3200" dirty="0">
                <a:solidFill>
                  <a:srgbClr val="000000"/>
                </a:solidFill>
                <a:latin typeface="&amp;quot"/>
              </a:rPr>
              <a:t>So </a:t>
            </a:r>
            <a:r>
              <a:rPr lang="en-US" sz="3200" b="1" u="sng" dirty="0">
                <a:solidFill>
                  <a:srgbClr val="FF0000"/>
                </a:solidFill>
                <a:latin typeface="&amp;quot"/>
              </a:rPr>
              <a:t>Naaman went in and told his lord</a:t>
            </a:r>
            <a:r>
              <a:rPr lang="en-US" sz="3200" dirty="0">
                <a:solidFill>
                  <a:srgbClr val="000000"/>
                </a:solidFill>
                <a:latin typeface="&amp;quot"/>
              </a:rPr>
              <a:t>, “Thus and so spoke the girl from the land of Israel.”</a:t>
            </a:r>
            <a:r>
              <a:rPr lang="en-US" sz="3200" dirty="0">
                <a:solidFill>
                  <a:srgbClr val="000000"/>
                </a:solidFill>
                <a:latin typeface="Helvetica Neue"/>
              </a:rPr>
              <a:t> </a:t>
            </a:r>
          </a:p>
          <a:p>
            <a:endParaRPr lang="en-US" sz="3200" b="1" baseline="30000" dirty="0">
              <a:solidFill>
                <a:srgbClr val="000000"/>
              </a:solidFill>
              <a:latin typeface="Helvetica Neue"/>
            </a:endParaRPr>
          </a:p>
          <a:p>
            <a:r>
              <a:rPr lang="en-US" sz="3200" b="1" baseline="30000" dirty="0">
                <a:solidFill>
                  <a:srgbClr val="000000"/>
                </a:solidFill>
                <a:latin typeface="&amp;quot"/>
              </a:rPr>
              <a:t>5 </a:t>
            </a:r>
            <a:r>
              <a:rPr lang="en-US" sz="3200" dirty="0">
                <a:solidFill>
                  <a:srgbClr val="000000"/>
                </a:solidFill>
                <a:latin typeface="&amp;quot"/>
              </a:rPr>
              <a:t>And the king of Syria said, “Go now, and I will send a letter to the king of Israel.”</a:t>
            </a:r>
          </a:p>
          <a:p>
            <a:r>
              <a:rPr lang="en-US" sz="3200" dirty="0">
                <a:solidFill>
                  <a:srgbClr val="000000"/>
                </a:solidFill>
                <a:latin typeface="&amp;quot"/>
              </a:rPr>
              <a:t>														2 Kings 5:3-5</a:t>
            </a:r>
            <a:endParaRPr lang="en-US" sz="3200" dirty="0"/>
          </a:p>
        </p:txBody>
      </p:sp>
    </p:spTree>
    <p:extLst>
      <p:ext uri="{BB962C8B-B14F-4D97-AF65-F5344CB8AC3E}">
        <p14:creationId xmlns:p14="http://schemas.microsoft.com/office/powerpoint/2010/main" val="604378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C42BA8-DDF0-48E2-8606-BF13DCA9E744}"/>
              </a:ext>
            </a:extLst>
          </p:cNvPr>
          <p:cNvSpPr txBox="1"/>
          <p:nvPr/>
        </p:nvSpPr>
        <p:spPr>
          <a:xfrm>
            <a:off x="0" y="6241774"/>
            <a:ext cx="1828800" cy="584775"/>
          </a:xfrm>
          <a:prstGeom prst="rect">
            <a:avLst/>
          </a:prstGeom>
          <a:noFill/>
        </p:spPr>
        <p:txBody>
          <a:bodyPr wrap="square" rtlCol="0">
            <a:spAutoFit/>
          </a:bodyPr>
          <a:lstStyle/>
          <a:p>
            <a:r>
              <a:rPr lang="en-US" sz="3200" b="1" dirty="0">
                <a:solidFill>
                  <a:srgbClr val="FF66FF"/>
                </a:solidFill>
              </a:rPr>
              <a:t>Little Girl </a:t>
            </a:r>
          </a:p>
        </p:txBody>
      </p:sp>
      <p:sp>
        <p:nvSpPr>
          <p:cNvPr id="3" name="Arrow: Right 2">
            <a:extLst>
              <a:ext uri="{FF2B5EF4-FFF2-40B4-BE49-F238E27FC236}">
                <a16:creationId xmlns:a16="http://schemas.microsoft.com/office/drawing/2014/main" id="{0024C8E3-BDCC-47F6-8305-E8BCFF6F5BEF}"/>
              </a:ext>
            </a:extLst>
          </p:cNvPr>
          <p:cNvSpPr/>
          <p:nvPr/>
        </p:nvSpPr>
        <p:spPr>
          <a:xfrm rot="18822276">
            <a:off x="974229" y="5537729"/>
            <a:ext cx="980661" cy="58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960026C-1ABA-402A-8230-8616F7C972B0}"/>
              </a:ext>
            </a:extLst>
          </p:cNvPr>
          <p:cNvSpPr txBox="1"/>
          <p:nvPr/>
        </p:nvSpPr>
        <p:spPr>
          <a:xfrm>
            <a:off x="1239078" y="4833684"/>
            <a:ext cx="2829339" cy="584775"/>
          </a:xfrm>
          <a:prstGeom prst="rect">
            <a:avLst/>
          </a:prstGeom>
          <a:noFill/>
        </p:spPr>
        <p:txBody>
          <a:bodyPr wrap="square" rtlCol="0">
            <a:spAutoFit/>
          </a:bodyPr>
          <a:lstStyle/>
          <a:p>
            <a:r>
              <a:rPr lang="en-US" sz="3200" b="1" dirty="0">
                <a:solidFill>
                  <a:srgbClr val="FF66FF"/>
                </a:solidFill>
              </a:rPr>
              <a:t>Her Mistress</a:t>
            </a:r>
          </a:p>
        </p:txBody>
      </p:sp>
      <p:sp>
        <p:nvSpPr>
          <p:cNvPr id="5" name="Arrow: Right 4">
            <a:extLst>
              <a:ext uri="{FF2B5EF4-FFF2-40B4-BE49-F238E27FC236}">
                <a16:creationId xmlns:a16="http://schemas.microsoft.com/office/drawing/2014/main" id="{76C195E9-BBC2-4CDF-ACE5-6F725724BE3A}"/>
              </a:ext>
            </a:extLst>
          </p:cNvPr>
          <p:cNvSpPr/>
          <p:nvPr/>
        </p:nvSpPr>
        <p:spPr>
          <a:xfrm rot="18822276">
            <a:off x="2163416" y="4129638"/>
            <a:ext cx="980661" cy="58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34CCB73-6585-413C-A351-377A767B038B}"/>
              </a:ext>
            </a:extLst>
          </p:cNvPr>
          <p:cNvSpPr txBox="1"/>
          <p:nvPr/>
        </p:nvSpPr>
        <p:spPr>
          <a:xfrm>
            <a:off x="2653745" y="3425594"/>
            <a:ext cx="2829339" cy="584775"/>
          </a:xfrm>
          <a:prstGeom prst="rect">
            <a:avLst/>
          </a:prstGeom>
          <a:noFill/>
        </p:spPr>
        <p:txBody>
          <a:bodyPr wrap="square" rtlCol="0">
            <a:spAutoFit/>
          </a:bodyPr>
          <a:lstStyle/>
          <a:p>
            <a:r>
              <a:rPr lang="en-US" sz="3200" b="1" dirty="0">
                <a:solidFill>
                  <a:srgbClr val="FF0000"/>
                </a:solidFill>
              </a:rPr>
              <a:t>Naaman</a:t>
            </a:r>
          </a:p>
        </p:txBody>
      </p:sp>
      <p:sp>
        <p:nvSpPr>
          <p:cNvPr id="7" name="Arrow: Right 6">
            <a:extLst>
              <a:ext uri="{FF2B5EF4-FFF2-40B4-BE49-F238E27FC236}">
                <a16:creationId xmlns:a16="http://schemas.microsoft.com/office/drawing/2014/main" id="{A711B5E8-39AF-4881-B5B4-58306FEB90B6}"/>
              </a:ext>
            </a:extLst>
          </p:cNvPr>
          <p:cNvSpPr/>
          <p:nvPr/>
        </p:nvSpPr>
        <p:spPr>
          <a:xfrm rot="18822276">
            <a:off x="3263737" y="2749834"/>
            <a:ext cx="980661" cy="58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6D148C8D-5637-45B0-B131-FA207B934AD3}"/>
              </a:ext>
            </a:extLst>
          </p:cNvPr>
          <p:cNvSpPr/>
          <p:nvPr/>
        </p:nvSpPr>
        <p:spPr>
          <a:xfrm rot="18822276">
            <a:off x="4442593" y="1400924"/>
            <a:ext cx="980661" cy="58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F8994EC-2C6B-42A5-81C8-ADF65EDE502D}"/>
              </a:ext>
            </a:extLst>
          </p:cNvPr>
          <p:cNvSpPr txBox="1"/>
          <p:nvPr/>
        </p:nvSpPr>
        <p:spPr>
          <a:xfrm>
            <a:off x="3654284" y="2083032"/>
            <a:ext cx="2829339" cy="584775"/>
          </a:xfrm>
          <a:prstGeom prst="rect">
            <a:avLst/>
          </a:prstGeom>
          <a:noFill/>
        </p:spPr>
        <p:txBody>
          <a:bodyPr wrap="square" rtlCol="0">
            <a:spAutoFit/>
          </a:bodyPr>
          <a:lstStyle/>
          <a:p>
            <a:r>
              <a:rPr lang="en-US" sz="3200" b="1" dirty="0">
                <a:solidFill>
                  <a:srgbClr val="FF0000"/>
                </a:solidFill>
              </a:rPr>
              <a:t>King of Syria</a:t>
            </a:r>
          </a:p>
        </p:txBody>
      </p:sp>
      <p:sp>
        <p:nvSpPr>
          <p:cNvPr id="10" name="TextBox 9">
            <a:extLst>
              <a:ext uri="{FF2B5EF4-FFF2-40B4-BE49-F238E27FC236}">
                <a16:creationId xmlns:a16="http://schemas.microsoft.com/office/drawing/2014/main" id="{C6962738-358F-4E1A-B316-B07B0033D418}"/>
              </a:ext>
            </a:extLst>
          </p:cNvPr>
          <p:cNvSpPr txBox="1"/>
          <p:nvPr/>
        </p:nvSpPr>
        <p:spPr>
          <a:xfrm>
            <a:off x="4796893" y="718816"/>
            <a:ext cx="2829339" cy="584775"/>
          </a:xfrm>
          <a:prstGeom prst="rect">
            <a:avLst/>
          </a:prstGeom>
          <a:noFill/>
        </p:spPr>
        <p:txBody>
          <a:bodyPr wrap="square" rtlCol="0">
            <a:spAutoFit/>
          </a:bodyPr>
          <a:lstStyle/>
          <a:p>
            <a:r>
              <a:rPr lang="en-US" sz="3200" b="1" dirty="0"/>
              <a:t>King of Israel</a:t>
            </a:r>
          </a:p>
        </p:txBody>
      </p:sp>
    </p:spTree>
    <p:extLst>
      <p:ext uri="{BB962C8B-B14F-4D97-AF65-F5344CB8AC3E}">
        <p14:creationId xmlns:p14="http://schemas.microsoft.com/office/powerpoint/2010/main" val="2401329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P spid="8" grpId="0" animBg="1"/>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9DEC5-4B93-4C1B-AA9F-DDB691AF5FC5}"/>
              </a:ext>
            </a:extLst>
          </p:cNvPr>
          <p:cNvSpPr/>
          <p:nvPr/>
        </p:nvSpPr>
        <p:spPr>
          <a:xfrm>
            <a:off x="0" y="2331230"/>
            <a:ext cx="9143999" cy="1569660"/>
          </a:xfrm>
          <a:prstGeom prst="rect">
            <a:avLst/>
          </a:prstGeom>
        </p:spPr>
        <p:txBody>
          <a:bodyPr wrap="square">
            <a:spAutoFit/>
          </a:bodyPr>
          <a:lstStyle/>
          <a:p>
            <a:r>
              <a:rPr lang="en-US" sz="3200" dirty="0">
                <a:solidFill>
                  <a:srgbClr val="000000"/>
                </a:solidFill>
                <a:latin typeface="&amp;quot"/>
              </a:rPr>
              <a:t>…So he went, taking with him ten talents of silver, six thousand shekels of gold, and ten changes of clothing.</a:t>
            </a:r>
          </a:p>
          <a:p>
            <a:r>
              <a:rPr lang="en-US" sz="3200" i="1" dirty="0">
                <a:solidFill>
                  <a:srgbClr val="000000"/>
                </a:solidFill>
                <a:latin typeface="&amp;quot"/>
              </a:rPr>
              <a:t>															2 Kings 5:5</a:t>
            </a:r>
            <a:endParaRPr lang="en-US" sz="3200" i="1" dirty="0"/>
          </a:p>
        </p:txBody>
      </p:sp>
    </p:spTree>
    <p:extLst>
      <p:ext uri="{BB962C8B-B14F-4D97-AF65-F5344CB8AC3E}">
        <p14:creationId xmlns:p14="http://schemas.microsoft.com/office/powerpoint/2010/main" val="320886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9DEC5-4B93-4C1B-AA9F-DDB691AF5FC5}"/>
              </a:ext>
            </a:extLst>
          </p:cNvPr>
          <p:cNvSpPr/>
          <p:nvPr/>
        </p:nvSpPr>
        <p:spPr>
          <a:xfrm>
            <a:off x="1" y="2105944"/>
            <a:ext cx="9143999" cy="2062103"/>
          </a:xfrm>
          <a:prstGeom prst="rect">
            <a:avLst/>
          </a:prstGeom>
        </p:spPr>
        <p:txBody>
          <a:bodyPr wrap="square">
            <a:spAutoFit/>
          </a:bodyPr>
          <a:lstStyle/>
          <a:p>
            <a:r>
              <a:rPr lang="en-US" sz="3200" dirty="0">
                <a:solidFill>
                  <a:srgbClr val="000000"/>
                </a:solidFill>
                <a:latin typeface="&amp;quot"/>
              </a:rPr>
              <a:t>…So he went, taking with him </a:t>
            </a:r>
            <a:r>
              <a:rPr lang="en-US" sz="3200" b="1" dirty="0">
                <a:solidFill>
                  <a:srgbClr val="FF0000"/>
                </a:solidFill>
                <a:latin typeface="&amp;quot"/>
              </a:rPr>
              <a:t>ten talents of silver</a:t>
            </a:r>
            <a:r>
              <a:rPr lang="en-US" sz="3200" dirty="0">
                <a:solidFill>
                  <a:srgbClr val="000000"/>
                </a:solidFill>
                <a:latin typeface="&amp;quot"/>
              </a:rPr>
              <a:t>,   </a:t>
            </a:r>
            <a:r>
              <a:rPr lang="en-US" sz="3200" b="1" dirty="0">
                <a:solidFill>
                  <a:srgbClr val="FF0000"/>
                </a:solidFill>
                <a:latin typeface="&amp;quot"/>
              </a:rPr>
              <a:t>six thousand shekels of gold</a:t>
            </a:r>
            <a:r>
              <a:rPr lang="en-US" sz="3200" dirty="0">
                <a:solidFill>
                  <a:srgbClr val="000000"/>
                </a:solidFill>
                <a:latin typeface="&amp;quot"/>
              </a:rPr>
              <a:t>,                                                          and </a:t>
            </a:r>
            <a:r>
              <a:rPr lang="en-US" sz="3200" b="1" dirty="0">
                <a:solidFill>
                  <a:srgbClr val="FF0000"/>
                </a:solidFill>
                <a:latin typeface="&amp;quot"/>
              </a:rPr>
              <a:t>ten changes of clothing</a:t>
            </a:r>
            <a:r>
              <a:rPr lang="en-US" sz="3200" dirty="0">
                <a:solidFill>
                  <a:srgbClr val="000000"/>
                </a:solidFill>
                <a:latin typeface="&amp;quot"/>
              </a:rPr>
              <a:t>.</a:t>
            </a:r>
          </a:p>
          <a:p>
            <a:r>
              <a:rPr lang="en-US" sz="3200" i="1" dirty="0">
                <a:solidFill>
                  <a:srgbClr val="000000"/>
                </a:solidFill>
                <a:latin typeface="&amp;quot"/>
              </a:rPr>
              <a:t>															2 Kings 5:5</a:t>
            </a:r>
            <a:endParaRPr lang="en-US" sz="3200" i="1" dirty="0"/>
          </a:p>
        </p:txBody>
      </p:sp>
    </p:spTree>
    <p:extLst>
      <p:ext uri="{BB962C8B-B14F-4D97-AF65-F5344CB8AC3E}">
        <p14:creationId xmlns:p14="http://schemas.microsoft.com/office/powerpoint/2010/main" val="47264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9318AF-3E59-4309-9F40-75360B01448D}"/>
              </a:ext>
            </a:extLst>
          </p:cNvPr>
          <p:cNvSpPr/>
          <p:nvPr/>
        </p:nvSpPr>
        <p:spPr>
          <a:xfrm>
            <a:off x="0" y="930391"/>
            <a:ext cx="9144000" cy="4524315"/>
          </a:xfrm>
          <a:prstGeom prst="rect">
            <a:avLst/>
          </a:prstGeom>
        </p:spPr>
        <p:txBody>
          <a:bodyPr wrap="square">
            <a:spAutoFit/>
          </a:bodyPr>
          <a:lstStyle/>
          <a:p>
            <a:r>
              <a:rPr lang="en-US" sz="3200" b="1" baseline="30000" dirty="0">
                <a:solidFill>
                  <a:srgbClr val="000000"/>
                </a:solidFill>
                <a:latin typeface="&amp;quot"/>
              </a:rPr>
              <a:t>6 </a:t>
            </a:r>
            <a:r>
              <a:rPr lang="en-US" sz="3200" dirty="0">
                <a:solidFill>
                  <a:srgbClr val="000000"/>
                </a:solidFill>
                <a:latin typeface="&amp;quot"/>
              </a:rPr>
              <a:t>And he brought the letter to the king of Israel, which read, “When this letter reaches you, know that I have sent to you Naaman my servant, that you may cure him of his leprosy.”</a:t>
            </a:r>
            <a:r>
              <a:rPr lang="en-US" sz="3200" dirty="0">
                <a:solidFill>
                  <a:srgbClr val="000000"/>
                </a:solidFill>
                <a:latin typeface="Helvetica Neue"/>
              </a:rPr>
              <a:t> </a:t>
            </a:r>
            <a:r>
              <a:rPr lang="en-US" sz="3200" b="1" baseline="30000" dirty="0">
                <a:solidFill>
                  <a:srgbClr val="000000"/>
                </a:solidFill>
                <a:latin typeface="&amp;quot"/>
              </a:rPr>
              <a:t>7 </a:t>
            </a:r>
            <a:r>
              <a:rPr lang="en-US" sz="3200" dirty="0">
                <a:solidFill>
                  <a:srgbClr val="000000"/>
                </a:solidFill>
                <a:latin typeface="&amp;quot"/>
              </a:rPr>
              <a:t>And when the king of Israel read the letter, he tore his clothes and said, “Am I God, to kill and to make alive, that this man sends word to me to cure a man of his leprosy? Only consider, and see how </a:t>
            </a:r>
            <a:r>
              <a:rPr lang="en-US" sz="3200" b="1" dirty="0">
                <a:solidFill>
                  <a:srgbClr val="0070C0"/>
                </a:solidFill>
                <a:latin typeface="&amp;quot"/>
              </a:rPr>
              <a:t>he is seeking a quarrel with me</a:t>
            </a:r>
            <a:r>
              <a:rPr lang="en-US" sz="3200" dirty="0">
                <a:solidFill>
                  <a:srgbClr val="000000"/>
                </a:solidFill>
                <a:latin typeface="&amp;quot"/>
              </a:rPr>
              <a:t>.”</a:t>
            </a:r>
          </a:p>
          <a:p>
            <a:r>
              <a:rPr lang="en-US" sz="3200" dirty="0">
                <a:solidFill>
                  <a:srgbClr val="000000"/>
                </a:solidFill>
                <a:latin typeface="&amp;quot"/>
              </a:rPr>
              <a:t>														</a:t>
            </a:r>
            <a:r>
              <a:rPr lang="en-US" sz="3200" i="1" dirty="0">
                <a:solidFill>
                  <a:srgbClr val="000000"/>
                </a:solidFill>
                <a:latin typeface="&amp;quot"/>
              </a:rPr>
              <a:t>2 Kings 5:6-7</a:t>
            </a:r>
            <a:endParaRPr lang="en-US" sz="3200" i="1" dirty="0"/>
          </a:p>
        </p:txBody>
      </p:sp>
    </p:spTree>
    <p:extLst>
      <p:ext uri="{BB962C8B-B14F-4D97-AF65-F5344CB8AC3E}">
        <p14:creationId xmlns:p14="http://schemas.microsoft.com/office/powerpoint/2010/main" val="3906730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6E362D-9266-4524-A7F9-624B0CFD564E}"/>
              </a:ext>
            </a:extLst>
          </p:cNvPr>
          <p:cNvSpPr/>
          <p:nvPr/>
        </p:nvSpPr>
        <p:spPr>
          <a:xfrm>
            <a:off x="0" y="0"/>
            <a:ext cx="9051235" cy="3539430"/>
          </a:xfrm>
          <a:prstGeom prst="rect">
            <a:avLst/>
          </a:prstGeom>
        </p:spPr>
        <p:txBody>
          <a:bodyPr wrap="square">
            <a:spAutoFit/>
          </a:bodyPr>
          <a:lstStyle/>
          <a:p>
            <a:r>
              <a:rPr lang="en-US" sz="3200" b="1" baseline="30000" dirty="0">
                <a:solidFill>
                  <a:srgbClr val="000000"/>
                </a:solidFill>
                <a:latin typeface="&amp;quot"/>
              </a:rPr>
              <a:t>8 </a:t>
            </a:r>
            <a:r>
              <a:rPr lang="en-US" sz="3200" dirty="0">
                <a:solidFill>
                  <a:srgbClr val="000000"/>
                </a:solidFill>
                <a:latin typeface="&amp;quot"/>
              </a:rPr>
              <a:t>But when Elisha the man of God heard that the king of Israel had torn his clothes, he sent to the king, saying, “Why have you torn your clothes? Let him come now to me, that he may know that there is a prophet in Israel.”</a:t>
            </a:r>
            <a:r>
              <a:rPr lang="en-US" sz="3200" dirty="0">
                <a:solidFill>
                  <a:srgbClr val="000000"/>
                </a:solidFill>
                <a:latin typeface="Helvetica Neue"/>
              </a:rPr>
              <a:t> </a:t>
            </a:r>
            <a:r>
              <a:rPr lang="en-US" sz="3200" b="1" baseline="30000" dirty="0">
                <a:solidFill>
                  <a:srgbClr val="000000"/>
                </a:solidFill>
                <a:latin typeface="&amp;quot"/>
              </a:rPr>
              <a:t>9 </a:t>
            </a:r>
            <a:r>
              <a:rPr lang="en-US" sz="3200" dirty="0">
                <a:solidFill>
                  <a:srgbClr val="000000"/>
                </a:solidFill>
                <a:latin typeface="&amp;quot"/>
              </a:rPr>
              <a:t>So Naaman came with his horses and chariots and stood at the door of Elisha's house.</a:t>
            </a:r>
          </a:p>
          <a:p>
            <a:r>
              <a:rPr lang="en-US" sz="3200" dirty="0">
                <a:solidFill>
                  <a:srgbClr val="000000"/>
                </a:solidFill>
                <a:latin typeface="&amp;quot"/>
              </a:rPr>
              <a:t>														</a:t>
            </a:r>
            <a:r>
              <a:rPr lang="en-US" sz="3200" i="1" dirty="0">
                <a:solidFill>
                  <a:srgbClr val="000000"/>
                </a:solidFill>
                <a:latin typeface="&amp;quot"/>
              </a:rPr>
              <a:t>2 Kings 5:8-9</a:t>
            </a:r>
            <a:endParaRPr lang="en-US" sz="3200" i="1" dirty="0"/>
          </a:p>
        </p:txBody>
      </p:sp>
    </p:spTree>
    <p:extLst>
      <p:ext uri="{BB962C8B-B14F-4D97-AF65-F5344CB8AC3E}">
        <p14:creationId xmlns:p14="http://schemas.microsoft.com/office/powerpoint/2010/main" val="419137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6E362D-9266-4524-A7F9-624B0CFD564E}"/>
              </a:ext>
            </a:extLst>
          </p:cNvPr>
          <p:cNvSpPr/>
          <p:nvPr/>
        </p:nvSpPr>
        <p:spPr>
          <a:xfrm>
            <a:off x="0" y="0"/>
            <a:ext cx="9051235" cy="3539430"/>
          </a:xfrm>
          <a:prstGeom prst="rect">
            <a:avLst/>
          </a:prstGeom>
        </p:spPr>
        <p:txBody>
          <a:bodyPr wrap="square">
            <a:spAutoFit/>
          </a:bodyPr>
          <a:lstStyle/>
          <a:p>
            <a:r>
              <a:rPr lang="en-US" sz="3200" b="1" baseline="30000" dirty="0">
                <a:solidFill>
                  <a:srgbClr val="000000"/>
                </a:solidFill>
                <a:latin typeface="&amp;quot"/>
              </a:rPr>
              <a:t>8 </a:t>
            </a:r>
            <a:r>
              <a:rPr lang="en-US" sz="3200" dirty="0">
                <a:solidFill>
                  <a:srgbClr val="000000"/>
                </a:solidFill>
                <a:latin typeface="&amp;quot"/>
              </a:rPr>
              <a:t>But when Elisha the man of God heard that the king of Israel had torn his clothes, he sent to the king, saying, “Why have you torn your clothes? Let him come now to me, that he may know that there is a prophet in Israel.”</a:t>
            </a:r>
            <a:r>
              <a:rPr lang="en-US" sz="3200" dirty="0">
                <a:solidFill>
                  <a:srgbClr val="000000"/>
                </a:solidFill>
                <a:latin typeface="Helvetica Neue"/>
              </a:rPr>
              <a:t> </a:t>
            </a:r>
            <a:r>
              <a:rPr lang="en-US" sz="3200" b="1" baseline="30000" dirty="0">
                <a:solidFill>
                  <a:srgbClr val="000000"/>
                </a:solidFill>
                <a:latin typeface="&amp;quot"/>
              </a:rPr>
              <a:t>9 </a:t>
            </a:r>
            <a:r>
              <a:rPr lang="en-US" sz="3200" dirty="0">
                <a:solidFill>
                  <a:srgbClr val="000000"/>
                </a:solidFill>
                <a:latin typeface="&amp;quot"/>
              </a:rPr>
              <a:t>So Naaman came with his </a:t>
            </a:r>
            <a:r>
              <a:rPr lang="en-US" sz="3200" b="1" dirty="0">
                <a:solidFill>
                  <a:srgbClr val="FF0000"/>
                </a:solidFill>
                <a:latin typeface="&amp;quot"/>
              </a:rPr>
              <a:t>horses and chariots </a:t>
            </a:r>
            <a:r>
              <a:rPr lang="en-US" sz="3200" dirty="0">
                <a:solidFill>
                  <a:srgbClr val="000000"/>
                </a:solidFill>
                <a:latin typeface="&amp;quot"/>
              </a:rPr>
              <a:t>and stood at the door of Elisha's house.</a:t>
            </a:r>
          </a:p>
          <a:p>
            <a:r>
              <a:rPr lang="en-US" sz="3200" dirty="0">
                <a:solidFill>
                  <a:srgbClr val="000000"/>
                </a:solidFill>
                <a:latin typeface="&amp;quot"/>
              </a:rPr>
              <a:t>														</a:t>
            </a:r>
            <a:r>
              <a:rPr lang="en-US" sz="3200" i="1" dirty="0">
                <a:solidFill>
                  <a:srgbClr val="000000"/>
                </a:solidFill>
                <a:latin typeface="&amp;quot"/>
              </a:rPr>
              <a:t>2 Kings 5:8-9</a:t>
            </a:r>
            <a:endParaRPr lang="en-US" sz="3200" i="1" dirty="0"/>
          </a:p>
        </p:txBody>
      </p:sp>
      <p:sp>
        <p:nvSpPr>
          <p:cNvPr id="3" name="Rectangle 2">
            <a:extLst>
              <a:ext uri="{FF2B5EF4-FFF2-40B4-BE49-F238E27FC236}">
                <a16:creationId xmlns:a16="http://schemas.microsoft.com/office/drawing/2014/main" id="{5A81EFE1-AD91-456F-A300-DA00B6CF57DA}"/>
              </a:ext>
            </a:extLst>
          </p:cNvPr>
          <p:cNvSpPr/>
          <p:nvPr/>
        </p:nvSpPr>
        <p:spPr>
          <a:xfrm>
            <a:off x="0" y="4299826"/>
            <a:ext cx="9144000" cy="2062103"/>
          </a:xfrm>
          <a:prstGeom prst="rect">
            <a:avLst/>
          </a:prstGeom>
        </p:spPr>
        <p:txBody>
          <a:bodyPr wrap="square">
            <a:spAutoFit/>
          </a:bodyPr>
          <a:lstStyle/>
          <a:p>
            <a:r>
              <a:rPr lang="en-US" sz="3200" b="1" baseline="30000" dirty="0">
                <a:solidFill>
                  <a:srgbClr val="000000"/>
                </a:solidFill>
                <a:latin typeface="&amp;quot"/>
              </a:rPr>
              <a:t>10 </a:t>
            </a:r>
            <a:r>
              <a:rPr lang="en-US" sz="3200" dirty="0">
                <a:solidFill>
                  <a:srgbClr val="000000"/>
                </a:solidFill>
                <a:latin typeface="&amp;quot"/>
              </a:rPr>
              <a:t>And Elisha sent a messenger to him, saying,                   “Go and wash in the Jordan seven times, and your flesh shall be restored, and you shall be clean.”</a:t>
            </a:r>
          </a:p>
          <a:p>
            <a:r>
              <a:rPr lang="en-US" sz="3200" i="1" dirty="0">
                <a:solidFill>
                  <a:srgbClr val="000000"/>
                </a:solidFill>
                <a:latin typeface="&amp;quot"/>
              </a:rPr>
              <a:t>															2 Kings 5:10</a:t>
            </a:r>
            <a:endParaRPr lang="en-US" sz="3200" i="1" dirty="0">
              <a:latin typeface="&amp;quot"/>
            </a:endParaRPr>
          </a:p>
        </p:txBody>
      </p:sp>
    </p:spTree>
    <p:extLst>
      <p:ext uri="{BB962C8B-B14F-4D97-AF65-F5344CB8AC3E}">
        <p14:creationId xmlns:p14="http://schemas.microsoft.com/office/powerpoint/2010/main" val="138085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6E362D-9266-4524-A7F9-624B0CFD564E}"/>
              </a:ext>
            </a:extLst>
          </p:cNvPr>
          <p:cNvSpPr/>
          <p:nvPr/>
        </p:nvSpPr>
        <p:spPr>
          <a:xfrm>
            <a:off x="0" y="0"/>
            <a:ext cx="9051235" cy="3539430"/>
          </a:xfrm>
          <a:prstGeom prst="rect">
            <a:avLst/>
          </a:prstGeom>
        </p:spPr>
        <p:txBody>
          <a:bodyPr wrap="square">
            <a:spAutoFit/>
          </a:bodyPr>
          <a:lstStyle/>
          <a:p>
            <a:r>
              <a:rPr lang="en-US" sz="3200" b="1" baseline="30000" dirty="0">
                <a:solidFill>
                  <a:srgbClr val="000000"/>
                </a:solidFill>
                <a:latin typeface="&amp;quot"/>
              </a:rPr>
              <a:t>8 </a:t>
            </a:r>
            <a:r>
              <a:rPr lang="en-US" sz="3200" dirty="0">
                <a:solidFill>
                  <a:srgbClr val="000000"/>
                </a:solidFill>
                <a:latin typeface="&amp;quot"/>
              </a:rPr>
              <a:t>But when Elisha the man of God heard that the king of Israel had torn his clothes, he sent to the king, saying, “Why have you torn your clothes? Let him come now to me, that he may know that there is a prophet in Israel.”</a:t>
            </a:r>
            <a:r>
              <a:rPr lang="en-US" sz="3200" dirty="0">
                <a:solidFill>
                  <a:srgbClr val="000000"/>
                </a:solidFill>
                <a:latin typeface="Helvetica Neue"/>
              </a:rPr>
              <a:t> </a:t>
            </a:r>
            <a:r>
              <a:rPr lang="en-US" sz="3200" b="1" baseline="30000" dirty="0">
                <a:solidFill>
                  <a:srgbClr val="000000"/>
                </a:solidFill>
                <a:latin typeface="&amp;quot"/>
              </a:rPr>
              <a:t>9 </a:t>
            </a:r>
            <a:r>
              <a:rPr lang="en-US" sz="3200" dirty="0">
                <a:solidFill>
                  <a:srgbClr val="000000"/>
                </a:solidFill>
                <a:latin typeface="&amp;quot"/>
              </a:rPr>
              <a:t>So Naaman came with his </a:t>
            </a:r>
            <a:r>
              <a:rPr lang="en-US" sz="3200" b="1" dirty="0">
                <a:solidFill>
                  <a:srgbClr val="FF0000"/>
                </a:solidFill>
                <a:latin typeface="&amp;quot"/>
              </a:rPr>
              <a:t>horses and chariots </a:t>
            </a:r>
            <a:r>
              <a:rPr lang="en-US" sz="3200" dirty="0">
                <a:solidFill>
                  <a:srgbClr val="000000"/>
                </a:solidFill>
                <a:latin typeface="&amp;quot"/>
              </a:rPr>
              <a:t>and stood at the door of Elisha's house.</a:t>
            </a:r>
          </a:p>
          <a:p>
            <a:r>
              <a:rPr lang="en-US" sz="3200" dirty="0">
                <a:solidFill>
                  <a:srgbClr val="000000"/>
                </a:solidFill>
                <a:latin typeface="&amp;quot"/>
              </a:rPr>
              <a:t>														</a:t>
            </a:r>
            <a:r>
              <a:rPr lang="en-US" sz="3200" i="1" dirty="0">
                <a:solidFill>
                  <a:srgbClr val="000000"/>
                </a:solidFill>
                <a:latin typeface="&amp;quot"/>
              </a:rPr>
              <a:t>2 Kings 5:8-9</a:t>
            </a:r>
            <a:endParaRPr lang="en-US" sz="3200" i="1" dirty="0"/>
          </a:p>
        </p:txBody>
      </p:sp>
      <p:sp>
        <p:nvSpPr>
          <p:cNvPr id="3" name="Rectangle 2">
            <a:extLst>
              <a:ext uri="{FF2B5EF4-FFF2-40B4-BE49-F238E27FC236}">
                <a16:creationId xmlns:a16="http://schemas.microsoft.com/office/drawing/2014/main" id="{5A81EFE1-AD91-456F-A300-DA00B6CF57DA}"/>
              </a:ext>
            </a:extLst>
          </p:cNvPr>
          <p:cNvSpPr/>
          <p:nvPr/>
        </p:nvSpPr>
        <p:spPr>
          <a:xfrm>
            <a:off x="0" y="4299826"/>
            <a:ext cx="9144000" cy="2062103"/>
          </a:xfrm>
          <a:prstGeom prst="rect">
            <a:avLst/>
          </a:prstGeom>
        </p:spPr>
        <p:txBody>
          <a:bodyPr wrap="square">
            <a:spAutoFit/>
          </a:bodyPr>
          <a:lstStyle/>
          <a:p>
            <a:r>
              <a:rPr lang="en-US" sz="3200" b="1" baseline="30000" dirty="0">
                <a:solidFill>
                  <a:srgbClr val="000000"/>
                </a:solidFill>
                <a:latin typeface="&amp;quot"/>
              </a:rPr>
              <a:t>10 </a:t>
            </a:r>
            <a:r>
              <a:rPr lang="en-US" sz="3200" dirty="0">
                <a:solidFill>
                  <a:srgbClr val="000000"/>
                </a:solidFill>
                <a:latin typeface="&amp;quot"/>
              </a:rPr>
              <a:t>And Elisha sent a messenger to him, saying,                   “</a:t>
            </a:r>
            <a:r>
              <a:rPr lang="en-US" sz="3200" b="1" dirty="0">
                <a:solidFill>
                  <a:srgbClr val="0070C0"/>
                </a:solidFill>
                <a:latin typeface="&amp;quot"/>
              </a:rPr>
              <a:t>Go</a:t>
            </a:r>
            <a:r>
              <a:rPr lang="en-US" sz="3200" dirty="0">
                <a:solidFill>
                  <a:srgbClr val="000000"/>
                </a:solidFill>
                <a:latin typeface="&amp;quot"/>
              </a:rPr>
              <a:t> and </a:t>
            </a:r>
            <a:r>
              <a:rPr lang="en-US" sz="3200" dirty="0">
                <a:latin typeface="&amp;quot"/>
              </a:rPr>
              <a:t>wash in the Jordan seven times</a:t>
            </a:r>
            <a:r>
              <a:rPr lang="en-US" sz="3200" dirty="0">
                <a:solidFill>
                  <a:srgbClr val="000000"/>
                </a:solidFill>
                <a:latin typeface="&amp;quot"/>
              </a:rPr>
              <a:t>, and your flesh shall be restored, and you shall be clean.”</a:t>
            </a:r>
          </a:p>
          <a:p>
            <a:r>
              <a:rPr lang="en-US" sz="3200" i="1" dirty="0">
                <a:solidFill>
                  <a:srgbClr val="000000"/>
                </a:solidFill>
                <a:latin typeface="&amp;quot"/>
              </a:rPr>
              <a:t>															2 Kings 5:10</a:t>
            </a:r>
            <a:endParaRPr lang="en-US" sz="3200" i="1" dirty="0">
              <a:latin typeface="&amp;quot"/>
            </a:endParaRPr>
          </a:p>
        </p:txBody>
      </p:sp>
    </p:spTree>
    <p:extLst>
      <p:ext uri="{BB962C8B-B14F-4D97-AF65-F5344CB8AC3E}">
        <p14:creationId xmlns:p14="http://schemas.microsoft.com/office/powerpoint/2010/main" val="281334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E9F802-ABFE-4117-B4DA-DFE24E7AD4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5734" y="0"/>
            <a:ext cx="4792532" cy="6858000"/>
          </a:xfrm>
          <a:prstGeom prst="rect">
            <a:avLst/>
          </a:prstGeom>
        </p:spPr>
      </p:pic>
    </p:spTree>
    <p:extLst>
      <p:ext uri="{BB962C8B-B14F-4D97-AF65-F5344CB8AC3E}">
        <p14:creationId xmlns:p14="http://schemas.microsoft.com/office/powerpoint/2010/main" val="4103553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6E362D-9266-4524-A7F9-624B0CFD564E}"/>
              </a:ext>
            </a:extLst>
          </p:cNvPr>
          <p:cNvSpPr/>
          <p:nvPr/>
        </p:nvSpPr>
        <p:spPr>
          <a:xfrm>
            <a:off x="0" y="0"/>
            <a:ext cx="9051235" cy="3539430"/>
          </a:xfrm>
          <a:prstGeom prst="rect">
            <a:avLst/>
          </a:prstGeom>
        </p:spPr>
        <p:txBody>
          <a:bodyPr wrap="square">
            <a:spAutoFit/>
          </a:bodyPr>
          <a:lstStyle/>
          <a:p>
            <a:r>
              <a:rPr lang="en-US" sz="3200" b="1" baseline="30000" dirty="0">
                <a:solidFill>
                  <a:srgbClr val="000000"/>
                </a:solidFill>
                <a:latin typeface="&amp;quot"/>
              </a:rPr>
              <a:t>8 </a:t>
            </a:r>
            <a:r>
              <a:rPr lang="en-US" sz="3200" dirty="0">
                <a:solidFill>
                  <a:srgbClr val="000000"/>
                </a:solidFill>
                <a:latin typeface="&amp;quot"/>
              </a:rPr>
              <a:t>But when Elisha the man of God heard that the king of Israel had torn his clothes, he sent to the king, saying, “Why have you torn your clothes? Let him come now to me, that he may know that there is a prophet in Israel.”</a:t>
            </a:r>
            <a:r>
              <a:rPr lang="en-US" sz="3200" dirty="0">
                <a:solidFill>
                  <a:srgbClr val="000000"/>
                </a:solidFill>
                <a:latin typeface="Helvetica Neue"/>
              </a:rPr>
              <a:t> </a:t>
            </a:r>
            <a:r>
              <a:rPr lang="en-US" sz="3200" b="1" baseline="30000" dirty="0">
                <a:solidFill>
                  <a:srgbClr val="000000"/>
                </a:solidFill>
                <a:latin typeface="&amp;quot"/>
              </a:rPr>
              <a:t>9 </a:t>
            </a:r>
            <a:r>
              <a:rPr lang="en-US" sz="3200" dirty="0">
                <a:solidFill>
                  <a:srgbClr val="000000"/>
                </a:solidFill>
                <a:latin typeface="&amp;quot"/>
              </a:rPr>
              <a:t>So Naaman came with his </a:t>
            </a:r>
            <a:r>
              <a:rPr lang="en-US" sz="3200" b="1" dirty="0">
                <a:solidFill>
                  <a:srgbClr val="FF0000"/>
                </a:solidFill>
                <a:latin typeface="&amp;quot"/>
              </a:rPr>
              <a:t>horses and chariots </a:t>
            </a:r>
            <a:r>
              <a:rPr lang="en-US" sz="3200" dirty="0">
                <a:solidFill>
                  <a:srgbClr val="000000"/>
                </a:solidFill>
                <a:latin typeface="&amp;quot"/>
              </a:rPr>
              <a:t>and stood at the door of Elisha's house.</a:t>
            </a:r>
          </a:p>
          <a:p>
            <a:r>
              <a:rPr lang="en-US" sz="3200" dirty="0">
                <a:solidFill>
                  <a:srgbClr val="000000"/>
                </a:solidFill>
                <a:latin typeface="&amp;quot"/>
              </a:rPr>
              <a:t>														</a:t>
            </a:r>
            <a:r>
              <a:rPr lang="en-US" sz="3200" i="1" dirty="0">
                <a:solidFill>
                  <a:srgbClr val="000000"/>
                </a:solidFill>
                <a:latin typeface="&amp;quot"/>
              </a:rPr>
              <a:t>2 Kings 5:8-9</a:t>
            </a:r>
            <a:endParaRPr lang="en-US" sz="3200" i="1" dirty="0"/>
          </a:p>
        </p:txBody>
      </p:sp>
      <p:sp>
        <p:nvSpPr>
          <p:cNvPr id="3" name="Rectangle 2">
            <a:extLst>
              <a:ext uri="{FF2B5EF4-FFF2-40B4-BE49-F238E27FC236}">
                <a16:creationId xmlns:a16="http://schemas.microsoft.com/office/drawing/2014/main" id="{5A81EFE1-AD91-456F-A300-DA00B6CF57DA}"/>
              </a:ext>
            </a:extLst>
          </p:cNvPr>
          <p:cNvSpPr/>
          <p:nvPr/>
        </p:nvSpPr>
        <p:spPr>
          <a:xfrm>
            <a:off x="0" y="4299826"/>
            <a:ext cx="9144000" cy="2062103"/>
          </a:xfrm>
          <a:prstGeom prst="rect">
            <a:avLst/>
          </a:prstGeom>
        </p:spPr>
        <p:txBody>
          <a:bodyPr wrap="square">
            <a:spAutoFit/>
          </a:bodyPr>
          <a:lstStyle/>
          <a:p>
            <a:r>
              <a:rPr lang="en-US" sz="3200" b="1" baseline="30000" dirty="0">
                <a:solidFill>
                  <a:srgbClr val="000000"/>
                </a:solidFill>
                <a:latin typeface="&amp;quot"/>
              </a:rPr>
              <a:t>10 </a:t>
            </a:r>
            <a:r>
              <a:rPr lang="en-US" sz="3200" dirty="0">
                <a:solidFill>
                  <a:srgbClr val="000000"/>
                </a:solidFill>
                <a:latin typeface="&amp;quot"/>
              </a:rPr>
              <a:t>And Elisha sent a messenger to him, saying,                   “</a:t>
            </a:r>
            <a:r>
              <a:rPr lang="en-US" sz="3200" b="1" dirty="0">
                <a:solidFill>
                  <a:srgbClr val="0070C0"/>
                </a:solidFill>
                <a:latin typeface="&amp;quot"/>
              </a:rPr>
              <a:t>Go</a:t>
            </a:r>
            <a:r>
              <a:rPr lang="en-US" sz="3200" dirty="0">
                <a:solidFill>
                  <a:srgbClr val="000000"/>
                </a:solidFill>
                <a:latin typeface="&amp;quot"/>
              </a:rPr>
              <a:t> and </a:t>
            </a:r>
            <a:r>
              <a:rPr lang="en-US" sz="3200" b="1" dirty="0">
                <a:solidFill>
                  <a:srgbClr val="7030A0"/>
                </a:solidFill>
                <a:latin typeface="&amp;quot"/>
              </a:rPr>
              <a:t>wash in the Jordan </a:t>
            </a:r>
            <a:r>
              <a:rPr lang="en-US" sz="3200" dirty="0">
                <a:latin typeface="&amp;quot"/>
              </a:rPr>
              <a:t>seven times</a:t>
            </a:r>
            <a:r>
              <a:rPr lang="en-US" sz="3200" dirty="0">
                <a:solidFill>
                  <a:srgbClr val="000000"/>
                </a:solidFill>
                <a:latin typeface="&amp;quot"/>
              </a:rPr>
              <a:t>, and your flesh shall be restored, and you shall be clean.”</a:t>
            </a:r>
          </a:p>
          <a:p>
            <a:r>
              <a:rPr lang="en-US" sz="3200" i="1" dirty="0">
                <a:solidFill>
                  <a:srgbClr val="000000"/>
                </a:solidFill>
                <a:latin typeface="&amp;quot"/>
              </a:rPr>
              <a:t>															2 Kings 5:10</a:t>
            </a:r>
            <a:endParaRPr lang="en-US" sz="3200" i="1" dirty="0">
              <a:latin typeface="&amp;quot"/>
            </a:endParaRPr>
          </a:p>
        </p:txBody>
      </p:sp>
    </p:spTree>
    <p:extLst>
      <p:ext uri="{BB962C8B-B14F-4D97-AF65-F5344CB8AC3E}">
        <p14:creationId xmlns:p14="http://schemas.microsoft.com/office/powerpoint/2010/main" val="3102927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3FA19F0-EE8E-4079-B764-CBCED68DCAD7}"/>
              </a:ext>
            </a:extLst>
          </p:cNvPr>
          <p:cNvSpPr>
            <a:spLocks noGrp="1"/>
          </p:cNvSpPr>
          <p:nvPr>
            <p:ph type="subTitle" idx="1"/>
          </p:nvPr>
        </p:nvSpPr>
        <p:spPr/>
        <p:txBody>
          <a:bodyPr/>
          <a:lstStyle/>
          <a:p>
            <a:endParaRPr lang="en-US"/>
          </a:p>
        </p:txBody>
      </p:sp>
      <p:sp>
        <p:nvSpPr>
          <p:cNvPr id="5" name="Title 4">
            <a:extLst>
              <a:ext uri="{FF2B5EF4-FFF2-40B4-BE49-F238E27FC236}">
                <a16:creationId xmlns:a16="http://schemas.microsoft.com/office/drawing/2014/main" id="{BB2AB5ED-AF1D-4C71-BF2B-039567F7329C}"/>
              </a:ext>
            </a:extLst>
          </p:cNvPr>
          <p:cNvSpPr>
            <a:spLocks noGrp="1"/>
          </p:cNvSpPr>
          <p:nvPr>
            <p:ph type="ctrTitle"/>
          </p:nvPr>
        </p:nvSpPr>
        <p:spPr/>
        <p:txBody>
          <a:bodyPr/>
          <a:lstStyle/>
          <a:p>
            <a:endParaRPr lang="en-US"/>
          </a:p>
        </p:txBody>
      </p:sp>
      <p:pic>
        <p:nvPicPr>
          <p:cNvPr id="7" name="Picture 6">
            <a:extLst>
              <a:ext uri="{FF2B5EF4-FFF2-40B4-BE49-F238E27FC236}">
                <a16:creationId xmlns:a16="http://schemas.microsoft.com/office/drawing/2014/main" id="{DBEBE24F-3739-428C-9706-D5314E10C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8" y="348343"/>
            <a:ext cx="9163498" cy="6139543"/>
          </a:xfrm>
          <a:prstGeom prst="rect">
            <a:avLst/>
          </a:prstGeom>
        </p:spPr>
      </p:pic>
    </p:spTree>
    <p:extLst>
      <p:ext uri="{BB962C8B-B14F-4D97-AF65-F5344CB8AC3E}">
        <p14:creationId xmlns:p14="http://schemas.microsoft.com/office/powerpoint/2010/main" val="1509493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6E362D-9266-4524-A7F9-624B0CFD564E}"/>
              </a:ext>
            </a:extLst>
          </p:cNvPr>
          <p:cNvSpPr/>
          <p:nvPr/>
        </p:nvSpPr>
        <p:spPr>
          <a:xfrm>
            <a:off x="0" y="0"/>
            <a:ext cx="9051235" cy="3539430"/>
          </a:xfrm>
          <a:prstGeom prst="rect">
            <a:avLst/>
          </a:prstGeom>
        </p:spPr>
        <p:txBody>
          <a:bodyPr wrap="square">
            <a:spAutoFit/>
          </a:bodyPr>
          <a:lstStyle/>
          <a:p>
            <a:r>
              <a:rPr lang="en-US" sz="3200" b="1" baseline="30000" dirty="0">
                <a:solidFill>
                  <a:srgbClr val="000000"/>
                </a:solidFill>
                <a:latin typeface="&amp;quot"/>
              </a:rPr>
              <a:t>8 </a:t>
            </a:r>
            <a:r>
              <a:rPr lang="en-US" sz="3200" dirty="0">
                <a:solidFill>
                  <a:srgbClr val="000000"/>
                </a:solidFill>
                <a:latin typeface="&amp;quot"/>
              </a:rPr>
              <a:t>But when Elisha the man of God heard that the king of Israel had torn his clothes, he sent to the king, saying, “Why have you torn your clothes? Let him come now to me, that he may know that there is a prophet in Israel.”</a:t>
            </a:r>
            <a:r>
              <a:rPr lang="en-US" sz="3200" dirty="0">
                <a:solidFill>
                  <a:srgbClr val="000000"/>
                </a:solidFill>
                <a:latin typeface="Helvetica Neue"/>
              </a:rPr>
              <a:t> </a:t>
            </a:r>
            <a:r>
              <a:rPr lang="en-US" sz="3200" b="1" baseline="30000" dirty="0">
                <a:solidFill>
                  <a:srgbClr val="000000"/>
                </a:solidFill>
                <a:latin typeface="&amp;quot"/>
              </a:rPr>
              <a:t>9 </a:t>
            </a:r>
            <a:r>
              <a:rPr lang="en-US" sz="3200" dirty="0">
                <a:solidFill>
                  <a:srgbClr val="000000"/>
                </a:solidFill>
                <a:latin typeface="&amp;quot"/>
              </a:rPr>
              <a:t>So Naaman came with his </a:t>
            </a:r>
            <a:r>
              <a:rPr lang="en-US" sz="3200" b="1" dirty="0">
                <a:solidFill>
                  <a:srgbClr val="FF0000"/>
                </a:solidFill>
                <a:latin typeface="&amp;quot"/>
              </a:rPr>
              <a:t>horses and chariots </a:t>
            </a:r>
            <a:r>
              <a:rPr lang="en-US" sz="3200" dirty="0">
                <a:solidFill>
                  <a:srgbClr val="000000"/>
                </a:solidFill>
                <a:latin typeface="&amp;quot"/>
              </a:rPr>
              <a:t>and stood at the door of Elisha's house.</a:t>
            </a:r>
          </a:p>
          <a:p>
            <a:r>
              <a:rPr lang="en-US" sz="3200" dirty="0">
                <a:solidFill>
                  <a:srgbClr val="000000"/>
                </a:solidFill>
                <a:latin typeface="&amp;quot"/>
              </a:rPr>
              <a:t>														</a:t>
            </a:r>
            <a:r>
              <a:rPr lang="en-US" sz="3200" i="1" dirty="0">
                <a:solidFill>
                  <a:srgbClr val="000000"/>
                </a:solidFill>
                <a:latin typeface="&amp;quot"/>
              </a:rPr>
              <a:t>2 Kings 5:8-9</a:t>
            </a:r>
            <a:endParaRPr lang="en-US" sz="3200" i="1" dirty="0"/>
          </a:p>
        </p:txBody>
      </p:sp>
      <p:sp>
        <p:nvSpPr>
          <p:cNvPr id="3" name="Rectangle 2">
            <a:extLst>
              <a:ext uri="{FF2B5EF4-FFF2-40B4-BE49-F238E27FC236}">
                <a16:creationId xmlns:a16="http://schemas.microsoft.com/office/drawing/2014/main" id="{5A81EFE1-AD91-456F-A300-DA00B6CF57DA}"/>
              </a:ext>
            </a:extLst>
          </p:cNvPr>
          <p:cNvSpPr/>
          <p:nvPr/>
        </p:nvSpPr>
        <p:spPr>
          <a:xfrm>
            <a:off x="0" y="4299826"/>
            <a:ext cx="9144000" cy="2062103"/>
          </a:xfrm>
          <a:prstGeom prst="rect">
            <a:avLst/>
          </a:prstGeom>
        </p:spPr>
        <p:txBody>
          <a:bodyPr wrap="square">
            <a:spAutoFit/>
          </a:bodyPr>
          <a:lstStyle/>
          <a:p>
            <a:r>
              <a:rPr lang="en-US" sz="3200" b="1" baseline="30000" dirty="0">
                <a:solidFill>
                  <a:srgbClr val="000000"/>
                </a:solidFill>
                <a:latin typeface="&amp;quot"/>
              </a:rPr>
              <a:t>10 </a:t>
            </a:r>
            <a:r>
              <a:rPr lang="en-US" sz="3200" dirty="0">
                <a:solidFill>
                  <a:srgbClr val="000000"/>
                </a:solidFill>
                <a:latin typeface="&amp;quot"/>
              </a:rPr>
              <a:t>And Elisha sent a messenger to him, saying,                   “</a:t>
            </a:r>
            <a:r>
              <a:rPr lang="en-US" sz="3200" b="1" dirty="0">
                <a:solidFill>
                  <a:srgbClr val="0070C0"/>
                </a:solidFill>
                <a:latin typeface="&amp;quot"/>
              </a:rPr>
              <a:t>Go</a:t>
            </a:r>
            <a:r>
              <a:rPr lang="en-US" sz="3200" dirty="0">
                <a:solidFill>
                  <a:srgbClr val="000000"/>
                </a:solidFill>
                <a:latin typeface="&amp;quot"/>
              </a:rPr>
              <a:t> and </a:t>
            </a:r>
            <a:r>
              <a:rPr lang="en-US" sz="3200" b="1" dirty="0">
                <a:solidFill>
                  <a:srgbClr val="7030A0"/>
                </a:solidFill>
                <a:latin typeface="&amp;quot"/>
              </a:rPr>
              <a:t>wash in the Jordan </a:t>
            </a:r>
            <a:r>
              <a:rPr lang="en-US" sz="3200" b="1" dirty="0">
                <a:solidFill>
                  <a:schemeClr val="accent6">
                    <a:lumMod val="50000"/>
                  </a:schemeClr>
                </a:solidFill>
                <a:latin typeface="&amp;quot"/>
              </a:rPr>
              <a:t>seven times</a:t>
            </a:r>
            <a:r>
              <a:rPr lang="en-US" sz="3200" dirty="0">
                <a:solidFill>
                  <a:srgbClr val="000000"/>
                </a:solidFill>
                <a:latin typeface="&amp;quot"/>
              </a:rPr>
              <a:t>, and your flesh shall be restored, and you shall be clean.”</a:t>
            </a:r>
          </a:p>
          <a:p>
            <a:r>
              <a:rPr lang="en-US" sz="3200" i="1" dirty="0">
                <a:solidFill>
                  <a:srgbClr val="000000"/>
                </a:solidFill>
                <a:latin typeface="&amp;quot"/>
              </a:rPr>
              <a:t>															2 Kings 5:10</a:t>
            </a:r>
            <a:endParaRPr lang="en-US" sz="3200" i="1" dirty="0">
              <a:latin typeface="&amp;quot"/>
            </a:endParaRPr>
          </a:p>
        </p:txBody>
      </p:sp>
    </p:spTree>
    <p:extLst>
      <p:ext uri="{BB962C8B-B14F-4D97-AF65-F5344CB8AC3E}">
        <p14:creationId xmlns:p14="http://schemas.microsoft.com/office/powerpoint/2010/main" val="143240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8302E7-E6B0-4B67-96B3-848123CE5993}"/>
              </a:ext>
            </a:extLst>
          </p:cNvPr>
          <p:cNvSpPr/>
          <p:nvPr/>
        </p:nvSpPr>
        <p:spPr>
          <a:xfrm>
            <a:off x="0" y="954156"/>
            <a:ext cx="9144000" cy="4524315"/>
          </a:xfrm>
          <a:prstGeom prst="rect">
            <a:avLst/>
          </a:prstGeom>
        </p:spPr>
        <p:txBody>
          <a:bodyPr wrap="square">
            <a:spAutoFit/>
          </a:bodyPr>
          <a:lstStyle/>
          <a:p>
            <a:r>
              <a:rPr lang="en-US" sz="3200" b="1" baseline="30000" dirty="0">
                <a:solidFill>
                  <a:srgbClr val="000000"/>
                </a:solidFill>
                <a:latin typeface="&amp;quot"/>
              </a:rPr>
              <a:t>11 </a:t>
            </a:r>
            <a:r>
              <a:rPr lang="en-US" sz="3200" dirty="0">
                <a:solidFill>
                  <a:srgbClr val="000000"/>
                </a:solidFill>
                <a:latin typeface="&amp;quot"/>
              </a:rPr>
              <a:t>But Naaman was angry and went away, saying, “Behold, I thought that he would surely come out to me and stand and call upon the name of the </a:t>
            </a:r>
            <a:r>
              <a:rPr lang="en-US" sz="3200" cap="small" dirty="0">
                <a:solidFill>
                  <a:srgbClr val="000000"/>
                </a:solidFill>
                <a:latin typeface="&amp;quot"/>
              </a:rPr>
              <a:t>Lord</a:t>
            </a:r>
            <a:r>
              <a:rPr lang="en-US" sz="3200" dirty="0">
                <a:solidFill>
                  <a:srgbClr val="000000"/>
                </a:solidFill>
                <a:latin typeface="&amp;quot"/>
              </a:rPr>
              <a:t> his God, and wave his hand over the place and cure the leper.</a:t>
            </a:r>
            <a:r>
              <a:rPr lang="en-US" sz="3200" dirty="0">
                <a:solidFill>
                  <a:srgbClr val="000000"/>
                </a:solidFill>
                <a:latin typeface="Helvetica Neue"/>
              </a:rPr>
              <a:t> </a:t>
            </a:r>
            <a:r>
              <a:rPr lang="en-US" sz="3200" b="1" baseline="30000" dirty="0">
                <a:solidFill>
                  <a:srgbClr val="000000"/>
                </a:solidFill>
                <a:latin typeface="&amp;quot"/>
              </a:rPr>
              <a:t>12 </a:t>
            </a:r>
            <a:r>
              <a:rPr lang="en-US" sz="3200" dirty="0">
                <a:solidFill>
                  <a:srgbClr val="000000"/>
                </a:solidFill>
                <a:latin typeface="&amp;quot"/>
              </a:rPr>
              <a:t>Are not Abana</a:t>
            </a:r>
            <a:r>
              <a:rPr lang="en-US" sz="3200" baseline="30000" dirty="0">
                <a:solidFill>
                  <a:srgbClr val="000000"/>
                </a:solidFill>
                <a:latin typeface="&amp;quot"/>
              </a:rPr>
              <a:t> </a:t>
            </a:r>
            <a:r>
              <a:rPr lang="en-US" sz="3200" dirty="0">
                <a:solidFill>
                  <a:srgbClr val="000000"/>
                </a:solidFill>
                <a:latin typeface="&amp;quot"/>
              </a:rPr>
              <a:t>and </a:t>
            </a:r>
            <a:r>
              <a:rPr lang="en-US" sz="3200" dirty="0" err="1">
                <a:solidFill>
                  <a:srgbClr val="000000"/>
                </a:solidFill>
                <a:latin typeface="&amp;quot"/>
              </a:rPr>
              <a:t>Pharpar</a:t>
            </a:r>
            <a:r>
              <a:rPr lang="en-US" sz="3200" dirty="0">
                <a:solidFill>
                  <a:srgbClr val="000000"/>
                </a:solidFill>
                <a:latin typeface="&amp;quot"/>
              </a:rPr>
              <a:t>, the rivers of Damascus, better than all the waters of Israel? Could I not wash in them and be clean?” So he turned and went away in a rage.</a:t>
            </a:r>
          </a:p>
          <a:p>
            <a:r>
              <a:rPr lang="en-US" sz="3200" dirty="0">
                <a:solidFill>
                  <a:srgbClr val="000000"/>
                </a:solidFill>
                <a:latin typeface="&amp;quot"/>
              </a:rPr>
              <a:t>												</a:t>
            </a:r>
            <a:r>
              <a:rPr lang="en-US" sz="3200" i="1" dirty="0">
                <a:solidFill>
                  <a:srgbClr val="000000"/>
                </a:solidFill>
                <a:latin typeface="&amp;quot"/>
              </a:rPr>
              <a:t>	2 Kings 5:11-12</a:t>
            </a:r>
            <a:endParaRPr lang="en-US" sz="3200" i="1" dirty="0"/>
          </a:p>
        </p:txBody>
      </p:sp>
    </p:spTree>
    <p:extLst>
      <p:ext uri="{BB962C8B-B14F-4D97-AF65-F5344CB8AC3E}">
        <p14:creationId xmlns:p14="http://schemas.microsoft.com/office/powerpoint/2010/main" val="118690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8302E7-E6B0-4B67-96B3-848123CE5993}"/>
              </a:ext>
            </a:extLst>
          </p:cNvPr>
          <p:cNvSpPr/>
          <p:nvPr/>
        </p:nvSpPr>
        <p:spPr>
          <a:xfrm>
            <a:off x="0" y="954156"/>
            <a:ext cx="9144000" cy="4524315"/>
          </a:xfrm>
          <a:prstGeom prst="rect">
            <a:avLst/>
          </a:prstGeom>
        </p:spPr>
        <p:txBody>
          <a:bodyPr wrap="square">
            <a:spAutoFit/>
          </a:bodyPr>
          <a:lstStyle/>
          <a:p>
            <a:r>
              <a:rPr lang="en-US" sz="3200" b="1" baseline="30000" dirty="0">
                <a:solidFill>
                  <a:srgbClr val="000000"/>
                </a:solidFill>
                <a:latin typeface="&amp;quot"/>
              </a:rPr>
              <a:t>11 </a:t>
            </a:r>
            <a:r>
              <a:rPr lang="en-US" sz="3200" dirty="0">
                <a:solidFill>
                  <a:srgbClr val="000000"/>
                </a:solidFill>
                <a:latin typeface="&amp;quot"/>
              </a:rPr>
              <a:t>But Naaman was angry and went away, saying, “Behold, I thought that he would surely come out to me and stand and call upon the name of the </a:t>
            </a:r>
            <a:r>
              <a:rPr lang="en-US" sz="3200" cap="small" dirty="0">
                <a:solidFill>
                  <a:srgbClr val="000000"/>
                </a:solidFill>
                <a:latin typeface="&amp;quot"/>
              </a:rPr>
              <a:t>Lord</a:t>
            </a:r>
            <a:r>
              <a:rPr lang="en-US" sz="3200" dirty="0">
                <a:solidFill>
                  <a:srgbClr val="000000"/>
                </a:solidFill>
                <a:latin typeface="&amp;quot"/>
              </a:rPr>
              <a:t> his God, and wave his hand over the place and cure the leper.</a:t>
            </a:r>
            <a:r>
              <a:rPr lang="en-US" sz="3200" dirty="0">
                <a:solidFill>
                  <a:srgbClr val="000000"/>
                </a:solidFill>
                <a:latin typeface="Helvetica Neue"/>
              </a:rPr>
              <a:t> </a:t>
            </a:r>
            <a:r>
              <a:rPr lang="en-US" sz="3200" b="1" baseline="30000" dirty="0">
                <a:solidFill>
                  <a:srgbClr val="000000"/>
                </a:solidFill>
                <a:latin typeface="&amp;quot"/>
              </a:rPr>
              <a:t>12 </a:t>
            </a:r>
            <a:r>
              <a:rPr lang="en-US" sz="3200" dirty="0">
                <a:solidFill>
                  <a:srgbClr val="000000"/>
                </a:solidFill>
                <a:latin typeface="&amp;quot"/>
              </a:rPr>
              <a:t>Are not </a:t>
            </a:r>
            <a:r>
              <a:rPr lang="en-US" sz="3200" b="1" dirty="0">
                <a:solidFill>
                  <a:srgbClr val="FF0000"/>
                </a:solidFill>
                <a:latin typeface="&amp;quot"/>
              </a:rPr>
              <a:t>Abana</a:t>
            </a:r>
            <a:r>
              <a:rPr lang="en-US" sz="3200" b="1" baseline="30000" dirty="0">
                <a:solidFill>
                  <a:srgbClr val="FF0000"/>
                </a:solidFill>
                <a:latin typeface="&amp;quot"/>
              </a:rPr>
              <a:t> </a:t>
            </a:r>
            <a:r>
              <a:rPr lang="en-US" sz="3200" b="1" dirty="0">
                <a:solidFill>
                  <a:srgbClr val="FF0000"/>
                </a:solidFill>
                <a:latin typeface="&amp;quot"/>
              </a:rPr>
              <a:t>and </a:t>
            </a:r>
            <a:r>
              <a:rPr lang="en-US" sz="3200" b="1" dirty="0" err="1">
                <a:solidFill>
                  <a:srgbClr val="FF0000"/>
                </a:solidFill>
                <a:latin typeface="&amp;quot"/>
              </a:rPr>
              <a:t>Pharpar</a:t>
            </a:r>
            <a:r>
              <a:rPr lang="en-US" sz="3200" dirty="0">
                <a:solidFill>
                  <a:srgbClr val="000000"/>
                </a:solidFill>
                <a:latin typeface="&amp;quot"/>
              </a:rPr>
              <a:t>, the rivers of Damascus, </a:t>
            </a:r>
            <a:r>
              <a:rPr lang="en-US" sz="3200" b="1" dirty="0">
                <a:solidFill>
                  <a:srgbClr val="FF0000"/>
                </a:solidFill>
                <a:latin typeface="&amp;quot"/>
              </a:rPr>
              <a:t>better than all the waters of Israel</a:t>
            </a:r>
            <a:r>
              <a:rPr lang="en-US" sz="3200" dirty="0">
                <a:solidFill>
                  <a:srgbClr val="000000"/>
                </a:solidFill>
                <a:latin typeface="&amp;quot"/>
              </a:rPr>
              <a:t>? Could I not wash in them and be clean?” So he turned and went away in a rage.</a:t>
            </a:r>
          </a:p>
          <a:p>
            <a:r>
              <a:rPr lang="en-US" sz="3200" dirty="0">
                <a:solidFill>
                  <a:srgbClr val="000000"/>
                </a:solidFill>
                <a:latin typeface="&amp;quot"/>
              </a:rPr>
              <a:t>												</a:t>
            </a:r>
            <a:r>
              <a:rPr lang="en-US" sz="3200" i="1" dirty="0">
                <a:solidFill>
                  <a:srgbClr val="000000"/>
                </a:solidFill>
                <a:latin typeface="&amp;quot"/>
              </a:rPr>
              <a:t>	2 Kings 5:11-12</a:t>
            </a:r>
            <a:endParaRPr lang="en-US" sz="3200" i="1" dirty="0"/>
          </a:p>
        </p:txBody>
      </p:sp>
    </p:spTree>
    <p:extLst>
      <p:ext uri="{BB962C8B-B14F-4D97-AF65-F5344CB8AC3E}">
        <p14:creationId xmlns:p14="http://schemas.microsoft.com/office/powerpoint/2010/main" val="2107533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31F6CDF-3F57-445E-8748-41FF49C6C9BF}"/>
              </a:ext>
            </a:extLst>
          </p:cNvPr>
          <p:cNvSpPr>
            <a:spLocks noGrp="1"/>
          </p:cNvSpPr>
          <p:nvPr>
            <p:ph type="subTitle" idx="1"/>
          </p:nvPr>
        </p:nvSpPr>
        <p:spPr/>
        <p:txBody>
          <a:bodyPr/>
          <a:lstStyle/>
          <a:p>
            <a:endParaRPr lang="en-US"/>
          </a:p>
        </p:txBody>
      </p:sp>
      <p:sp>
        <p:nvSpPr>
          <p:cNvPr id="5" name="Title 4">
            <a:extLst>
              <a:ext uri="{FF2B5EF4-FFF2-40B4-BE49-F238E27FC236}">
                <a16:creationId xmlns:a16="http://schemas.microsoft.com/office/drawing/2014/main" id="{3733689C-9C81-440A-AE18-0B69E59C4053}"/>
              </a:ext>
            </a:extLst>
          </p:cNvPr>
          <p:cNvSpPr>
            <a:spLocks noGrp="1"/>
          </p:cNvSpPr>
          <p:nvPr>
            <p:ph type="ctrTitle"/>
          </p:nvPr>
        </p:nvSpPr>
        <p:spPr/>
        <p:txBody>
          <a:bodyPr/>
          <a:lstStyle/>
          <a:p>
            <a:endParaRPr lang="en-US"/>
          </a:p>
        </p:txBody>
      </p:sp>
      <p:pic>
        <p:nvPicPr>
          <p:cNvPr id="7" name="Picture 6">
            <a:extLst>
              <a:ext uri="{FF2B5EF4-FFF2-40B4-BE49-F238E27FC236}">
                <a16:creationId xmlns:a16="http://schemas.microsoft.com/office/drawing/2014/main" id="{E8F3D525-34EC-4F75-8E2B-E25B8E478D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3112" y="0"/>
            <a:ext cx="5057775"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29147AE7-6306-4242-95B8-BA45B535D0FB}"/>
                  </a:ext>
                </a:extLst>
              </p14:cNvPr>
              <p14:cNvContentPartPr/>
              <p14:nvPr/>
            </p14:nvContentPartPr>
            <p14:xfrm>
              <a:off x="4571999" y="2873880"/>
              <a:ext cx="126470" cy="1758446"/>
            </p14:xfrm>
          </p:contentPart>
        </mc:Choice>
        <mc:Fallback xmlns="">
          <p:pic>
            <p:nvPicPr>
              <p:cNvPr id="8" name="Ink 7">
                <a:extLst>
                  <a:ext uri="{FF2B5EF4-FFF2-40B4-BE49-F238E27FC236}">
                    <a16:creationId xmlns:a16="http://schemas.microsoft.com/office/drawing/2014/main" id="{29147AE7-6306-4242-95B8-BA45B535D0FB}"/>
                  </a:ext>
                </a:extLst>
              </p:cNvPr>
              <p:cNvPicPr/>
              <p:nvPr/>
            </p:nvPicPr>
            <p:blipFill>
              <a:blip r:embed="rId4"/>
              <a:stretch>
                <a:fillRect/>
              </a:stretch>
            </p:blipFill>
            <p:spPr>
              <a:xfrm>
                <a:off x="4556190" y="2810513"/>
                <a:ext cx="157728" cy="1885181"/>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99B6EABD-1DDF-484C-94CD-56DBEB9CB227}"/>
                  </a:ext>
                </a:extLst>
              </p14:cNvPr>
              <p14:cNvContentPartPr/>
              <p14:nvPr/>
            </p14:nvContentPartPr>
            <p14:xfrm>
              <a:off x="5252760" y="243000"/>
              <a:ext cx="1623960" cy="1100520"/>
            </p14:xfrm>
          </p:contentPart>
        </mc:Choice>
        <mc:Fallback xmlns="">
          <p:pic>
            <p:nvPicPr>
              <p:cNvPr id="9" name="Ink 8">
                <a:extLst>
                  <a:ext uri="{FF2B5EF4-FFF2-40B4-BE49-F238E27FC236}">
                    <a16:creationId xmlns:a16="http://schemas.microsoft.com/office/drawing/2014/main" id="{99B6EABD-1DDF-484C-94CD-56DBEB9CB227}"/>
                  </a:ext>
                </a:extLst>
              </p:cNvPr>
              <p:cNvPicPr/>
              <p:nvPr/>
            </p:nvPicPr>
            <p:blipFill>
              <a:blip r:embed="rId6"/>
              <a:stretch>
                <a:fillRect/>
              </a:stretch>
            </p:blipFill>
            <p:spPr>
              <a:xfrm>
                <a:off x="5236920" y="179640"/>
                <a:ext cx="1655280" cy="1227240"/>
              </a:xfrm>
              <a:prstGeom prst="rect">
                <a:avLst/>
              </a:prstGeom>
            </p:spPr>
          </p:pic>
        </mc:Fallback>
      </mc:AlternateContent>
    </p:spTree>
    <p:extLst>
      <p:ext uri="{BB962C8B-B14F-4D97-AF65-F5344CB8AC3E}">
        <p14:creationId xmlns:p14="http://schemas.microsoft.com/office/powerpoint/2010/main" val="1879451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8302E7-E6B0-4B67-96B3-848123CE5993}"/>
              </a:ext>
            </a:extLst>
          </p:cNvPr>
          <p:cNvSpPr/>
          <p:nvPr/>
        </p:nvSpPr>
        <p:spPr>
          <a:xfrm>
            <a:off x="0" y="132521"/>
            <a:ext cx="9144000" cy="2554545"/>
          </a:xfrm>
          <a:prstGeom prst="rect">
            <a:avLst/>
          </a:prstGeom>
        </p:spPr>
        <p:txBody>
          <a:bodyPr wrap="square">
            <a:spAutoFit/>
          </a:bodyPr>
          <a:lstStyle/>
          <a:p>
            <a:r>
              <a:rPr lang="en-US" sz="3200" dirty="0"/>
              <a:t>But his servants came near and said to him,              “My father, it is a great word the prophet has spoken to you; will you not do it? Has he actually said to you, ‘Wash, and be clean’?</a:t>
            </a:r>
            <a:r>
              <a:rPr lang="en-US" sz="3200" dirty="0">
                <a:solidFill>
                  <a:srgbClr val="000000"/>
                </a:solidFill>
                <a:latin typeface="&amp;quot"/>
              </a:rPr>
              <a:t>												</a:t>
            </a:r>
            <a:r>
              <a:rPr lang="en-US" sz="3200" i="1" dirty="0">
                <a:solidFill>
                  <a:srgbClr val="000000"/>
                </a:solidFill>
                <a:latin typeface="&amp;quot"/>
              </a:rPr>
              <a:t>												    2 Kings 5:13 (ESV)</a:t>
            </a:r>
            <a:endParaRPr lang="en-US" sz="3200" i="1" dirty="0"/>
          </a:p>
        </p:txBody>
      </p:sp>
      <p:sp>
        <p:nvSpPr>
          <p:cNvPr id="3" name="Rectangle 2">
            <a:extLst>
              <a:ext uri="{FF2B5EF4-FFF2-40B4-BE49-F238E27FC236}">
                <a16:creationId xmlns:a16="http://schemas.microsoft.com/office/drawing/2014/main" id="{9880D580-F2F7-4355-BD09-A1B728E858EF}"/>
              </a:ext>
            </a:extLst>
          </p:cNvPr>
          <p:cNvSpPr/>
          <p:nvPr/>
        </p:nvSpPr>
        <p:spPr>
          <a:xfrm>
            <a:off x="0" y="3678491"/>
            <a:ext cx="9144000" cy="3046988"/>
          </a:xfrm>
          <a:prstGeom prst="rect">
            <a:avLst/>
          </a:prstGeom>
        </p:spPr>
        <p:txBody>
          <a:bodyPr wrap="square">
            <a:spAutoFit/>
          </a:bodyPr>
          <a:lstStyle/>
          <a:p>
            <a:r>
              <a:rPr lang="en-US" sz="3200" dirty="0"/>
              <a:t>Then his servants came near and spoke to him and said, “My father, had the prophet told you to do some great thing, would you not have done it? How much more then, when he says to you, ‘Wash, and be clean’?”</a:t>
            </a:r>
            <a:r>
              <a:rPr lang="en-US" sz="3200" dirty="0">
                <a:solidFill>
                  <a:srgbClr val="000000"/>
                </a:solidFill>
                <a:latin typeface="&amp;quot"/>
              </a:rPr>
              <a:t>											</a:t>
            </a:r>
            <a:r>
              <a:rPr lang="en-US" sz="3200" i="1" dirty="0">
                <a:solidFill>
                  <a:srgbClr val="000000"/>
                </a:solidFill>
                <a:latin typeface="&amp;quot"/>
              </a:rPr>
              <a:t>												    						2 Kings 5:13 (NASB)</a:t>
            </a:r>
            <a:endParaRPr lang="en-US" sz="3200" i="1" dirty="0"/>
          </a:p>
        </p:txBody>
      </p:sp>
    </p:spTree>
    <p:extLst>
      <p:ext uri="{BB962C8B-B14F-4D97-AF65-F5344CB8AC3E}">
        <p14:creationId xmlns:p14="http://schemas.microsoft.com/office/powerpoint/2010/main" val="66429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8302E7-E6B0-4B67-96B3-848123CE5993}"/>
              </a:ext>
            </a:extLst>
          </p:cNvPr>
          <p:cNvSpPr/>
          <p:nvPr/>
        </p:nvSpPr>
        <p:spPr>
          <a:xfrm>
            <a:off x="0" y="132521"/>
            <a:ext cx="9144000" cy="2554545"/>
          </a:xfrm>
          <a:prstGeom prst="rect">
            <a:avLst/>
          </a:prstGeom>
        </p:spPr>
        <p:txBody>
          <a:bodyPr wrap="square">
            <a:spAutoFit/>
          </a:bodyPr>
          <a:lstStyle/>
          <a:p>
            <a:r>
              <a:rPr lang="en-US" sz="3200" dirty="0"/>
              <a:t>But his servants came near and said to him,              “My father, it is a </a:t>
            </a:r>
            <a:r>
              <a:rPr lang="en-US" sz="3200" b="1" dirty="0">
                <a:solidFill>
                  <a:srgbClr val="FF0000"/>
                </a:solidFill>
              </a:rPr>
              <a:t>great</a:t>
            </a:r>
            <a:r>
              <a:rPr lang="en-US" sz="3200" dirty="0"/>
              <a:t> </a:t>
            </a:r>
            <a:r>
              <a:rPr lang="en-US" sz="3200" b="1" dirty="0">
                <a:solidFill>
                  <a:srgbClr val="FF0000"/>
                </a:solidFill>
              </a:rPr>
              <a:t>word</a:t>
            </a:r>
            <a:r>
              <a:rPr lang="en-US" sz="3200" dirty="0"/>
              <a:t> the prophet has spoken to you; will you not do it? Has he actually said to you, ‘Wash, and be clean’?</a:t>
            </a:r>
            <a:r>
              <a:rPr lang="en-US" sz="3200" dirty="0">
                <a:solidFill>
                  <a:srgbClr val="000000"/>
                </a:solidFill>
                <a:latin typeface="&amp;quot"/>
              </a:rPr>
              <a:t>												</a:t>
            </a:r>
            <a:r>
              <a:rPr lang="en-US" sz="3200" i="1" dirty="0">
                <a:solidFill>
                  <a:srgbClr val="000000"/>
                </a:solidFill>
                <a:latin typeface="&amp;quot"/>
              </a:rPr>
              <a:t>												    2 Kings 5:13 (ESV)</a:t>
            </a:r>
            <a:endParaRPr lang="en-US" sz="3200" i="1" dirty="0"/>
          </a:p>
        </p:txBody>
      </p:sp>
      <p:sp>
        <p:nvSpPr>
          <p:cNvPr id="3" name="Rectangle 2">
            <a:extLst>
              <a:ext uri="{FF2B5EF4-FFF2-40B4-BE49-F238E27FC236}">
                <a16:creationId xmlns:a16="http://schemas.microsoft.com/office/drawing/2014/main" id="{9880D580-F2F7-4355-BD09-A1B728E858EF}"/>
              </a:ext>
            </a:extLst>
          </p:cNvPr>
          <p:cNvSpPr/>
          <p:nvPr/>
        </p:nvSpPr>
        <p:spPr>
          <a:xfrm>
            <a:off x="0" y="3678491"/>
            <a:ext cx="9144000" cy="3046988"/>
          </a:xfrm>
          <a:prstGeom prst="rect">
            <a:avLst/>
          </a:prstGeom>
        </p:spPr>
        <p:txBody>
          <a:bodyPr wrap="square">
            <a:spAutoFit/>
          </a:bodyPr>
          <a:lstStyle/>
          <a:p>
            <a:r>
              <a:rPr lang="en-US" sz="3200" dirty="0"/>
              <a:t>Then his servants came near and spoke to him and said, “My father, had the prophet told you to do some </a:t>
            </a:r>
            <a:r>
              <a:rPr lang="en-US" sz="3200" b="1" dirty="0">
                <a:solidFill>
                  <a:srgbClr val="FF0000"/>
                </a:solidFill>
              </a:rPr>
              <a:t>great thing</a:t>
            </a:r>
            <a:r>
              <a:rPr lang="en-US" sz="3200" dirty="0"/>
              <a:t>, would you not have done it? How much more then, when he says to you, ‘Wash, and be clean’?”</a:t>
            </a:r>
            <a:r>
              <a:rPr lang="en-US" sz="3200" dirty="0">
                <a:solidFill>
                  <a:srgbClr val="000000"/>
                </a:solidFill>
                <a:latin typeface="&amp;quot"/>
              </a:rPr>
              <a:t>											</a:t>
            </a:r>
            <a:r>
              <a:rPr lang="en-US" sz="3200" i="1" dirty="0">
                <a:solidFill>
                  <a:srgbClr val="000000"/>
                </a:solidFill>
                <a:latin typeface="&amp;quot"/>
              </a:rPr>
              <a:t>												    						2 Kings 5:13 (NASB)</a:t>
            </a:r>
            <a:endParaRPr lang="en-US" sz="3200" i="1" dirty="0"/>
          </a:p>
        </p:txBody>
      </p:sp>
    </p:spTree>
    <p:extLst>
      <p:ext uri="{BB962C8B-B14F-4D97-AF65-F5344CB8AC3E}">
        <p14:creationId xmlns:p14="http://schemas.microsoft.com/office/powerpoint/2010/main" val="1718528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8302E7-E6B0-4B67-96B3-848123CE5993}"/>
              </a:ext>
            </a:extLst>
          </p:cNvPr>
          <p:cNvSpPr/>
          <p:nvPr/>
        </p:nvSpPr>
        <p:spPr>
          <a:xfrm>
            <a:off x="0" y="132521"/>
            <a:ext cx="9144000" cy="2554545"/>
          </a:xfrm>
          <a:prstGeom prst="rect">
            <a:avLst/>
          </a:prstGeom>
        </p:spPr>
        <p:txBody>
          <a:bodyPr wrap="square">
            <a:spAutoFit/>
          </a:bodyPr>
          <a:lstStyle/>
          <a:p>
            <a:r>
              <a:rPr lang="en-US" sz="3200" dirty="0"/>
              <a:t>But his </a:t>
            </a:r>
            <a:r>
              <a:rPr lang="en-US" sz="3200" b="1" dirty="0">
                <a:solidFill>
                  <a:srgbClr val="0070C0"/>
                </a:solidFill>
              </a:rPr>
              <a:t>servants</a:t>
            </a:r>
            <a:r>
              <a:rPr lang="en-US" sz="3200" dirty="0"/>
              <a:t> came near and said to him,              “My father, it is a </a:t>
            </a:r>
            <a:r>
              <a:rPr lang="en-US" sz="3200" b="1" dirty="0">
                <a:solidFill>
                  <a:srgbClr val="FF0000"/>
                </a:solidFill>
              </a:rPr>
              <a:t>great</a:t>
            </a:r>
            <a:r>
              <a:rPr lang="en-US" sz="3200" dirty="0"/>
              <a:t> </a:t>
            </a:r>
            <a:r>
              <a:rPr lang="en-US" sz="3200" b="1" dirty="0">
                <a:solidFill>
                  <a:srgbClr val="FF0000"/>
                </a:solidFill>
              </a:rPr>
              <a:t>word</a:t>
            </a:r>
            <a:r>
              <a:rPr lang="en-US" sz="3200" dirty="0"/>
              <a:t> the prophet has spoken to you; will you not do it? Has he actually said to you, ‘Wash, and be clean’?</a:t>
            </a:r>
            <a:r>
              <a:rPr lang="en-US" sz="3200" dirty="0">
                <a:solidFill>
                  <a:srgbClr val="000000"/>
                </a:solidFill>
                <a:latin typeface="&amp;quot"/>
              </a:rPr>
              <a:t>												</a:t>
            </a:r>
            <a:r>
              <a:rPr lang="en-US" sz="3200" i="1" dirty="0">
                <a:solidFill>
                  <a:srgbClr val="000000"/>
                </a:solidFill>
                <a:latin typeface="&amp;quot"/>
              </a:rPr>
              <a:t>												    2 Kings 5:13 (ESV)</a:t>
            </a:r>
            <a:endParaRPr lang="en-US" sz="3200" i="1" dirty="0"/>
          </a:p>
        </p:txBody>
      </p:sp>
      <p:sp>
        <p:nvSpPr>
          <p:cNvPr id="3" name="Rectangle 2">
            <a:extLst>
              <a:ext uri="{FF2B5EF4-FFF2-40B4-BE49-F238E27FC236}">
                <a16:creationId xmlns:a16="http://schemas.microsoft.com/office/drawing/2014/main" id="{9880D580-F2F7-4355-BD09-A1B728E858EF}"/>
              </a:ext>
            </a:extLst>
          </p:cNvPr>
          <p:cNvSpPr/>
          <p:nvPr/>
        </p:nvSpPr>
        <p:spPr>
          <a:xfrm>
            <a:off x="0" y="3678491"/>
            <a:ext cx="9144000" cy="3046988"/>
          </a:xfrm>
          <a:prstGeom prst="rect">
            <a:avLst/>
          </a:prstGeom>
        </p:spPr>
        <p:txBody>
          <a:bodyPr wrap="square">
            <a:spAutoFit/>
          </a:bodyPr>
          <a:lstStyle/>
          <a:p>
            <a:r>
              <a:rPr lang="en-US" sz="3200" dirty="0"/>
              <a:t>Then his </a:t>
            </a:r>
            <a:r>
              <a:rPr lang="en-US" sz="3200" b="1" dirty="0">
                <a:solidFill>
                  <a:srgbClr val="0070C0"/>
                </a:solidFill>
              </a:rPr>
              <a:t>servants</a:t>
            </a:r>
            <a:r>
              <a:rPr lang="en-US" sz="3200" dirty="0"/>
              <a:t> came near and spoke to him and said, “My father, had the prophet told you to do some </a:t>
            </a:r>
            <a:r>
              <a:rPr lang="en-US" sz="3200" b="1" dirty="0">
                <a:solidFill>
                  <a:srgbClr val="FF0000"/>
                </a:solidFill>
              </a:rPr>
              <a:t>great thing</a:t>
            </a:r>
            <a:r>
              <a:rPr lang="en-US" sz="3200" dirty="0"/>
              <a:t>, would you not have done it? How much more then, when he says to you, ‘Wash, and be clean’?”</a:t>
            </a:r>
            <a:r>
              <a:rPr lang="en-US" sz="3200" dirty="0">
                <a:solidFill>
                  <a:srgbClr val="000000"/>
                </a:solidFill>
                <a:latin typeface="&amp;quot"/>
              </a:rPr>
              <a:t>											</a:t>
            </a:r>
            <a:r>
              <a:rPr lang="en-US" sz="3200" i="1" dirty="0">
                <a:solidFill>
                  <a:srgbClr val="000000"/>
                </a:solidFill>
                <a:latin typeface="&amp;quot"/>
              </a:rPr>
              <a:t>												    						2 Kings 5:13 (NASB)</a:t>
            </a:r>
            <a:endParaRPr lang="en-US" sz="3200" i="1" dirty="0"/>
          </a:p>
        </p:txBody>
      </p:sp>
    </p:spTree>
    <p:extLst>
      <p:ext uri="{BB962C8B-B14F-4D97-AF65-F5344CB8AC3E}">
        <p14:creationId xmlns:p14="http://schemas.microsoft.com/office/powerpoint/2010/main" val="1470045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3F293A-BBF4-4035-BA25-9EC7AAB53644}"/>
              </a:ext>
            </a:extLst>
          </p:cNvPr>
          <p:cNvSpPr/>
          <p:nvPr/>
        </p:nvSpPr>
        <p:spPr>
          <a:xfrm>
            <a:off x="0" y="2151727"/>
            <a:ext cx="9144000" cy="2554545"/>
          </a:xfrm>
          <a:prstGeom prst="rect">
            <a:avLst/>
          </a:prstGeom>
        </p:spPr>
        <p:txBody>
          <a:bodyPr wrap="square">
            <a:spAutoFit/>
          </a:bodyPr>
          <a:lstStyle/>
          <a:p>
            <a:r>
              <a:rPr lang="en-US" sz="3200" dirty="0">
                <a:solidFill>
                  <a:srgbClr val="000000"/>
                </a:solidFill>
                <a:latin typeface="&amp;quot"/>
              </a:rPr>
              <a:t>So he went down and dipped himself seven times in the Jordan, according to the word of the man of God, and his flesh was restored like the flesh of a                    little child, and he was clean.</a:t>
            </a:r>
          </a:p>
          <a:p>
            <a:r>
              <a:rPr lang="en-US" sz="3200" dirty="0">
                <a:solidFill>
                  <a:srgbClr val="000000"/>
                </a:solidFill>
                <a:latin typeface="&amp;quot"/>
              </a:rPr>
              <a:t>															</a:t>
            </a:r>
            <a:r>
              <a:rPr lang="en-US" sz="3200" i="1" dirty="0">
                <a:solidFill>
                  <a:srgbClr val="000000"/>
                </a:solidFill>
                <a:latin typeface="&amp;quot"/>
              </a:rPr>
              <a:t>2 Kings 5:14</a:t>
            </a:r>
            <a:endParaRPr lang="en-US" sz="3200" i="1" dirty="0">
              <a:latin typeface="&amp;quot"/>
            </a:endParaRPr>
          </a:p>
        </p:txBody>
      </p:sp>
    </p:spTree>
    <p:extLst>
      <p:ext uri="{BB962C8B-B14F-4D97-AF65-F5344CB8AC3E}">
        <p14:creationId xmlns:p14="http://schemas.microsoft.com/office/powerpoint/2010/main" val="1855179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6F0BBB-8CA6-48DC-85DD-11EF0E716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184" y="468977"/>
            <a:ext cx="5972173" cy="3539066"/>
          </a:xfrm>
          <a:prstGeom prst="rect">
            <a:avLst/>
          </a:prstGeom>
        </p:spPr>
      </p:pic>
      <p:sp>
        <p:nvSpPr>
          <p:cNvPr id="14" name="Rectangle 9">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A83B6-2B58-466A-93BE-DF9942F7515C}"/>
              </a:ext>
            </a:extLst>
          </p:cNvPr>
          <p:cNvSpPr>
            <a:spLocks noGrp="1"/>
          </p:cNvSpPr>
          <p:nvPr>
            <p:ph type="ctrTitle"/>
          </p:nvPr>
        </p:nvSpPr>
        <p:spPr>
          <a:xfrm>
            <a:off x="1200150" y="4269282"/>
            <a:ext cx="6743700" cy="1264762"/>
          </a:xfrm>
          <a:solidFill>
            <a:srgbClr val="FFFFFF"/>
          </a:solidFill>
          <a:ln w="38100">
            <a:solidFill>
              <a:srgbClr val="404040"/>
            </a:solidFill>
            <a:miter lim="800000"/>
          </a:ln>
        </p:spPr>
        <p:txBody>
          <a:bodyPr anchor="ctr">
            <a:normAutofit/>
          </a:bodyPr>
          <a:lstStyle/>
          <a:p>
            <a:r>
              <a:rPr lang="en-US" sz="3500" dirty="0">
                <a:solidFill>
                  <a:srgbClr val="404040"/>
                </a:solidFill>
              </a:rPr>
              <a:t>Noticing the Marginal Characters </a:t>
            </a:r>
          </a:p>
        </p:txBody>
      </p:sp>
    </p:spTree>
    <p:extLst>
      <p:ext uri="{BB962C8B-B14F-4D97-AF65-F5344CB8AC3E}">
        <p14:creationId xmlns:p14="http://schemas.microsoft.com/office/powerpoint/2010/main" val="1038194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3F293A-BBF4-4035-BA25-9EC7AAB53644}"/>
              </a:ext>
            </a:extLst>
          </p:cNvPr>
          <p:cNvSpPr/>
          <p:nvPr/>
        </p:nvSpPr>
        <p:spPr>
          <a:xfrm>
            <a:off x="0" y="2151727"/>
            <a:ext cx="9144000" cy="2554545"/>
          </a:xfrm>
          <a:prstGeom prst="rect">
            <a:avLst/>
          </a:prstGeom>
        </p:spPr>
        <p:txBody>
          <a:bodyPr wrap="square">
            <a:spAutoFit/>
          </a:bodyPr>
          <a:lstStyle/>
          <a:p>
            <a:r>
              <a:rPr lang="en-US" sz="3200" dirty="0">
                <a:solidFill>
                  <a:srgbClr val="000000"/>
                </a:solidFill>
                <a:latin typeface="&amp;quot"/>
              </a:rPr>
              <a:t>So he went down and dipped himself seven times in the Jordan, according to the word of the man of God, and his flesh was restored like the flesh of a                         </a:t>
            </a:r>
            <a:r>
              <a:rPr lang="en-US" sz="3200" b="1" dirty="0">
                <a:solidFill>
                  <a:srgbClr val="7030A0"/>
                </a:solidFill>
                <a:latin typeface="&amp;quot"/>
              </a:rPr>
              <a:t>little child</a:t>
            </a:r>
            <a:r>
              <a:rPr lang="en-US" sz="3200" dirty="0">
                <a:solidFill>
                  <a:srgbClr val="000000"/>
                </a:solidFill>
                <a:latin typeface="&amp;quot"/>
              </a:rPr>
              <a:t>, and he was clean.</a:t>
            </a:r>
          </a:p>
          <a:p>
            <a:r>
              <a:rPr lang="en-US" sz="3200" dirty="0">
                <a:solidFill>
                  <a:srgbClr val="000000"/>
                </a:solidFill>
                <a:latin typeface="&amp;quot"/>
              </a:rPr>
              <a:t>															</a:t>
            </a:r>
            <a:r>
              <a:rPr lang="en-US" sz="3200" i="1" dirty="0">
                <a:solidFill>
                  <a:srgbClr val="000000"/>
                </a:solidFill>
                <a:latin typeface="&amp;quot"/>
              </a:rPr>
              <a:t>2 Kings 5:14</a:t>
            </a:r>
            <a:endParaRPr lang="en-US" sz="3200" i="1" dirty="0">
              <a:latin typeface="&amp;quot"/>
            </a:endParaRPr>
          </a:p>
        </p:txBody>
      </p:sp>
    </p:spTree>
    <p:extLst>
      <p:ext uri="{BB962C8B-B14F-4D97-AF65-F5344CB8AC3E}">
        <p14:creationId xmlns:p14="http://schemas.microsoft.com/office/powerpoint/2010/main" val="4101743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6255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557DF0-B67A-4DDF-8B5E-F615095EF774}"/>
              </a:ext>
            </a:extLst>
          </p:cNvPr>
          <p:cNvSpPr/>
          <p:nvPr/>
        </p:nvSpPr>
        <p:spPr>
          <a:xfrm>
            <a:off x="0" y="0"/>
            <a:ext cx="9144000" cy="4031873"/>
          </a:xfrm>
          <a:prstGeom prst="rect">
            <a:avLst/>
          </a:prstGeom>
        </p:spPr>
        <p:txBody>
          <a:bodyPr wrap="square">
            <a:spAutoFit/>
          </a:bodyPr>
          <a:lstStyle/>
          <a:p>
            <a:r>
              <a:rPr lang="en-US" sz="3200" b="1" baseline="30000" dirty="0"/>
              <a:t>46 </a:t>
            </a:r>
            <a:r>
              <a:rPr lang="en-US" sz="3200" dirty="0"/>
              <a:t>An argument arose among them as to which of them was the greatest. </a:t>
            </a:r>
            <a:r>
              <a:rPr lang="en-US" sz="3200" b="1" baseline="30000" dirty="0"/>
              <a:t>47 </a:t>
            </a:r>
            <a:r>
              <a:rPr lang="en-US" sz="3200" dirty="0"/>
              <a:t>But Jesus, knowing the reasoning of their hearts, took a child and put him by his side </a:t>
            </a:r>
            <a:r>
              <a:rPr lang="en-US" sz="3200" b="1" baseline="30000" dirty="0"/>
              <a:t>48 </a:t>
            </a:r>
            <a:r>
              <a:rPr lang="en-US" sz="3200" dirty="0"/>
              <a:t>and said to them, “Whoever receives this child in my name receives me, and whoever receives me receives him who sent me. For he who is least among you all is the one who is great.”</a:t>
            </a:r>
            <a:r>
              <a:rPr lang="en-US" sz="3200" dirty="0">
                <a:solidFill>
                  <a:srgbClr val="000000"/>
                </a:solidFill>
                <a:latin typeface="&amp;quot"/>
              </a:rPr>
              <a:t>																				</a:t>
            </a:r>
            <a:r>
              <a:rPr lang="en-US" sz="3200" i="1" dirty="0">
                <a:solidFill>
                  <a:srgbClr val="000000"/>
                </a:solidFill>
                <a:latin typeface="&amp;quot"/>
              </a:rPr>
              <a:t>Luke 9:46-48</a:t>
            </a:r>
            <a:endParaRPr lang="en-US" sz="3200" i="1" dirty="0"/>
          </a:p>
        </p:txBody>
      </p:sp>
    </p:spTree>
    <p:extLst>
      <p:ext uri="{BB962C8B-B14F-4D97-AF65-F5344CB8AC3E}">
        <p14:creationId xmlns:p14="http://schemas.microsoft.com/office/powerpoint/2010/main" val="2938390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557DF0-B67A-4DDF-8B5E-F615095EF774}"/>
              </a:ext>
            </a:extLst>
          </p:cNvPr>
          <p:cNvSpPr/>
          <p:nvPr/>
        </p:nvSpPr>
        <p:spPr>
          <a:xfrm>
            <a:off x="0" y="0"/>
            <a:ext cx="9144000" cy="4031873"/>
          </a:xfrm>
          <a:prstGeom prst="rect">
            <a:avLst/>
          </a:prstGeom>
        </p:spPr>
        <p:txBody>
          <a:bodyPr wrap="square">
            <a:spAutoFit/>
          </a:bodyPr>
          <a:lstStyle/>
          <a:p>
            <a:r>
              <a:rPr lang="en-US" sz="3200" b="1" baseline="30000" dirty="0"/>
              <a:t>46 </a:t>
            </a:r>
            <a:r>
              <a:rPr lang="en-US" sz="3200" dirty="0"/>
              <a:t>An argument arose among them as to which of them was </a:t>
            </a:r>
            <a:r>
              <a:rPr lang="en-US" sz="3200" b="1" dirty="0">
                <a:solidFill>
                  <a:srgbClr val="FF0000"/>
                </a:solidFill>
              </a:rPr>
              <a:t>the greatest</a:t>
            </a:r>
            <a:r>
              <a:rPr lang="en-US" sz="3200" dirty="0"/>
              <a:t>. </a:t>
            </a:r>
            <a:r>
              <a:rPr lang="en-US" sz="3200" b="1" baseline="30000" dirty="0"/>
              <a:t>47 </a:t>
            </a:r>
            <a:r>
              <a:rPr lang="en-US" sz="3200" dirty="0"/>
              <a:t>But Jesus, knowing the reasoning of their hearts, took a child and put him by his side </a:t>
            </a:r>
            <a:r>
              <a:rPr lang="en-US" sz="3200" b="1" baseline="30000" dirty="0"/>
              <a:t>48 </a:t>
            </a:r>
            <a:r>
              <a:rPr lang="en-US" sz="3200" dirty="0"/>
              <a:t>and said to them, “Whoever receives this child in my name receives me, and whoever receives me receives him who sent me. For he who is least among you all is the one who is great.”</a:t>
            </a:r>
            <a:r>
              <a:rPr lang="en-US" sz="3200" dirty="0">
                <a:solidFill>
                  <a:srgbClr val="000000"/>
                </a:solidFill>
                <a:latin typeface="&amp;quot"/>
              </a:rPr>
              <a:t>																		 		</a:t>
            </a:r>
            <a:r>
              <a:rPr lang="en-US" sz="3200" i="1" dirty="0">
                <a:solidFill>
                  <a:srgbClr val="000000"/>
                </a:solidFill>
                <a:latin typeface="&amp;quot"/>
              </a:rPr>
              <a:t>Luke 9:46-48</a:t>
            </a:r>
            <a:endParaRPr lang="en-US" sz="3200" i="1" dirty="0"/>
          </a:p>
        </p:txBody>
      </p:sp>
    </p:spTree>
    <p:extLst>
      <p:ext uri="{BB962C8B-B14F-4D97-AF65-F5344CB8AC3E}">
        <p14:creationId xmlns:p14="http://schemas.microsoft.com/office/powerpoint/2010/main" val="131706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557DF0-B67A-4DDF-8B5E-F615095EF774}"/>
              </a:ext>
            </a:extLst>
          </p:cNvPr>
          <p:cNvSpPr/>
          <p:nvPr/>
        </p:nvSpPr>
        <p:spPr>
          <a:xfrm>
            <a:off x="0" y="0"/>
            <a:ext cx="9144000" cy="4031873"/>
          </a:xfrm>
          <a:prstGeom prst="rect">
            <a:avLst/>
          </a:prstGeom>
        </p:spPr>
        <p:txBody>
          <a:bodyPr wrap="square">
            <a:spAutoFit/>
          </a:bodyPr>
          <a:lstStyle/>
          <a:p>
            <a:r>
              <a:rPr lang="en-US" sz="3200" b="1" baseline="30000" dirty="0"/>
              <a:t>46 </a:t>
            </a:r>
            <a:r>
              <a:rPr lang="en-US" sz="3200" dirty="0"/>
              <a:t>An argument arose among them as to which of them was </a:t>
            </a:r>
            <a:r>
              <a:rPr lang="en-US" sz="3200" b="1" dirty="0">
                <a:solidFill>
                  <a:srgbClr val="FF0000"/>
                </a:solidFill>
              </a:rPr>
              <a:t>the greatest</a:t>
            </a:r>
            <a:r>
              <a:rPr lang="en-US" sz="3200" dirty="0"/>
              <a:t>. </a:t>
            </a:r>
            <a:r>
              <a:rPr lang="en-US" sz="3200" b="1" baseline="30000" dirty="0"/>
              <a:t>47 </a:t>
            </a:r>
            <a:r>
              <a:rPr lang="en-US" sz="3200" dirty="0"/>
              <a:t>But Jesus, knowing the reasoning of their hearts, took a child and put him by his side </a:t>
            </a:r>
            <a:r>
              <a:rPr lang="en-US" sz="3200" b="1" baseline="30000" dirty="0"/>
              <a:t>48 </a:t>
            </a:r>
            <a:r>
              <a:rPr lang="en-US" sz="3200" dirty="0"/>
              <a:t>and said to them, “Whoever receives this </a:t>
            </a:r>
            <a:r>
              <a:rPr lang="en-US" sz="3200" b="1" dirty="0">
                <a:solidFill>
                  <a:srgbClr val="0070C0"/>
                </a:solidFill>
              </a:rPr>
              <a:t>child</a:t>
            </a:r>
            <a:r>
              <a:rPr lang="en-US" sz="3200" dirty="0"/>
              <a:t> in my name receives me, and whoever receives me receives him who sent me. For </a:t>
            </a:r>
            <a:r>
              <a:rPr lang="en-US" sz="3200" b="1" dirty="0">
                <a:solidFill>
                  <a:srgbClr val="0070C0"/>
                </a:solidFill>
              </a:rPr>
              <a:t>he who is least among you all is the one who is great</a:t>
            </a:r>
            <a:r>
              <a:rPr lang="en-US" sz="3200" dirty="0"/>
              <a:t>.”</a:t>
            </a:r>
            <a:r>
              <a:rPr lang="en-US" sz="3200" dirty="0">
                <a:solidFill>
                  <a:srgbClr val="000000"/>
                </a:solidFill>
                <a:latin typeface="&amp;quot"/>
              </a:rPr>
              <a:t>																		 </a:t>
            </a:r>
            <a:r>
              <a:rPr lang="en-US" sz="3200" i="1" dirty="0">
                <a:solidFill>
                  <a:srgbClr val="000000"/>
                </a:solidFill>
                <a:latin typeface="&amp;quot"/>
              </a:rPr>
              <a:t>Luke 9:46-48</a:t>
            </a:r>
            <a:endParaRPr lang="en-US" sz="3200" i="1" dirty="0"/>
          </a:p>
        </p:txBody>
      </p:sp>
      <p:sp>
        <p:nvSpPr>
          <p:cNvPr id="3" name="Rectangle 2">
            <a:extLst>
              <a:ext uri="{FF2B5EF4-FFF2-40B4-BE49-F238E27FC236}">
                <a16:creationId xmlns:a16="http://schemas.microsoft.com/office/drawing/2014/main" id="{E0AC5915-0BB3-4321-A574-B15D7769B19E}"/>
              </a:ext>
            </a:extLst>
          </p:cNvPr>
          <p:cNvSpPr/>
          <p:nvPr/>
        </p:nvSpPr>
        <p:spPr>
          <a:xfrm>
            <a:off x="0" y="4303455"/>
            <a:ext cx="9143999" cy="2554545"/>
          </a:xfrm>
          <a:prstGeom prst="rect">
            <a:avLst/>
          </a:prstGeom>
        </p:spPr>
        <p:txBody>
          <a:bodyPr wrap="square">
            <a:spAutoFit/>
          </a:bodyPr>
          <a:lstStyle/>
          <a:p>
            <a:r>
              <a:rPr lang="en-US" sz="3200" dirty="0">
                <a:latin typeface="&amp;quot"/>
              </a:rPr>
              <a:t>“Truly, I say to you, unless you turn and </a:t>
            </a:r>
            <a:r>
              <a:rPr lang="en-US" sz="3200" b="1" dirty="0">
                <a:solidFill>
                  <a:srgbClr val="0070C0"/>
                </a:solidFill>
                <a:latin typeface="&amp;quot"/>
              </a:rPr>
              <a:t>become like children</a:t>
            </a:r>
            <a:r>
              <a:rPr lang="en-US" sz="3200" dirty="0">
                <a:latin typeface="&amp;quot"/>
              </a:rPr>
              <a:t>, you will never enter the kingdom of heaven.</a:t>
            </a:r>
            <a:r>
              <a:rPr lang="en-US" sz="3200" dirty="0">
                <a:latin typeface="Helvetica Neue"/>
              </a:rPr>
              <a:t> </a:t>
            </a:r>
            <a:r>
              <a:rPr lang="en-US" sz="3200" b="1" dirty="0">
                <a:solidFill>
                  <a:srgbClr val="0070C0"/>
                </a:solidFill>
                <a:latin typeface="&amp;quot"/>
              </a:rPr>
              <a:t>Whoever humbles himself like this child </a:t>
            </a:r>
            <a:r>
              <a:rPr lang="en-US" sz="3200" dirty="0">
                <a:latin typeface="&amp;quot"/>
              </a:rPr>
              <a:t>is the greatest in the kingdom of heaven.</a:t>
            </a:r>
          </a:p>
          <a:p>
            <a:r>
              <a:rPr lang="en-US" sz="3200" dirty="0">
                <a:latin typeface="&amp;quot"/>
              </a:rPr>
              <a:t>														</a:t>
            </a:r>
            <a:r>
              <a:rPr lang="en-US" sz="3200" i="1" dirty="0">
                <a:latin typeface="&amp;quot"/>
              </a:rPr>
              <a:t>Matt 18:3-4</a:t>
            </a:r>
            <a:endParaRPr lang="en-US" sz="3200" i="1" dirty="0"/>
          </a:p>
        </p:txBody>
      </p:sp>
    </p:spTree>
    <p:extLst>
      <p:ext uri="{BB962C8B-B14F-4D97-AF65-F5344CB8AC3E}">
        <p14:creationId xmlns:p14="http://schemas.microsoft.com/office/powerpoint/2010/main" val="3351634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3940CD-D2ED-4749-9B96-98C3A8A0B1AE}"/>
              </a:ext>
            </a:extLst>
          </p:cNvPr>
          <p:cNvSpPr/>
          <p:nvPr/>
        </p:nvSpPr>
        <p:spPr>
          <a:xfrm>
            <a:off x="0" y="181957"/>
            <a:ext cx="9144000" cy="6494085"/>
          </a:xfrm>
          <a:prstGeom prst="rect">
            <a:avLst/>
          </a:prstGeom>
        </p:spPr>
        <p:txBody>
          <a:bodyPr wrap="square">
            <a:spAutoFit/>
          </a:bodyPr>
          <a:lstStyle/>
          <a:p>
            <a:r>
              <a:rPr lang="en-US" sz="3200" b="1" baseline="30000" dirty="0">
                <a:solidFill>
                  <a:srgbClr val="000000"/>
                </a:solidFill>
                <a:latin typeface="&amp;quot"/>
              </a:rPr>
              <a:t>20 </a:t>
            </a:r>
            <a:r>
              <a:rPr lang="en-US" sz="3200" dirty="0">
                <a:solidFill>
                  <a:srgbClr val="000000"/>
                </a:solidFill>
                <a:latin typeface="&amp;quot"/>
              </a:rPr>
              <a:t>Where is the one who is wise? Where is the scribe? Where is the debater of this age? Has not God made foolish the wisdom of the world? </a:t>
            </a:r>
            <a:r>
              <a:rPr lang="en-US" sz="3200" b="1" baseline="30000" dirty="0">
                <a:solidFill>
                  <a:srgbClr val="000000"/>
                </a:solidFill>
                <a:latin typeface="&amp;quot"/>
              </a:rPr>
              <a:t>21 </a:t>
            </a:r>
            <a:r>
              <a:rPr lang="en-US" sz="3200" dirty="0">
                <a:solidFill>
                  <a:srgbClr val="000000"/>
                </a:solidFill>
                <a:latin typeface="&amp;quot"/>
              </a:rPr>
              <a:t>For since, in the wisdom of God, the world did not know God through wisdom, it pleased God through the folly of what we preach</a:t>
            </a:r>
            <a:r>
              <a:rPr lang="en-US" sz="3200" baseline="30000" dirty="0">
                <a:solidFill>
                  <a:srgbClr val="000000"/>
                </a:solidFill>
                <a:latin typeface="&amp;quot"/>
              </a:rPr>
              <a:t>  </a:t>
            </a:r>
            <a:r>
              <a:rPr lang="en-US" sz="3200" dirty="0">
                <a:solidFill>
                  <a:srgbClr val="000000"/>
                </a:solidFill>
                <a:latin typeface="&amp;quot"/>
              </a:rPr>
              <a:t>to save those who believe. </a:t>
            </a:r>
            <a:r>
              <a:rPr lang="en-US" sz="3200" b="1" baseline="30000" dirty="0">
                <a:solidFill>
                  <a:srgbClr val="000000"/>
                </a:solidFill>
                <a:latin typeface="&amp;quot"/>
              </a:rPr>
              <a:t>22 </a:t>
            </a:r>
            <a:r>
              <a:rPr lang="en-US" sz="3200" dirty="0">
                <a:solidFill>
                  <a:srgbClr val="000000"/>
                </a:solidFill>
                <a:latin typeface="&amp;quot"/>
              </a:rPr>
              <a:t>For Jews demand signs and Greeks seek wisdom, </a:t>
            </a:r>
            <a:r>
              <a:rPr lang="en-US" sz="3200" b="1" baseline="30000" dirty="0">
                <a:solidFill>
                  <a:srgbClr val="000000"/>
                </a:solidFill>
                <a:latin typeface="&amp;quot"/>
              </a:rPr>
              <a:t>23 </a:t>
            </a:r>
            <a:r>
              <a:rPr lang="en-US" sz="3200" dirty="0">
                <a:solidFill>
                  <a:srgbClr val="000000"/>
                </a:solidFill>
                <a:latin typeface="&amp;quot"/>
              </a:rPr>
              <a:t>but we preach Christ crucified, a stumbling block to Jews and folly to Gentiles, </a:t>
            </a:r>
            <a:r>
              <a:rPr lang="en-US" sz="3200" b="1" baseline="30000" dirty="0">
                <a:solidFill>
                  <a:srgbClr val="000000"/>
                </a:solidFill>
                <a:latin typeface="&amp;quot"/>
              </a:rPr>
              <a:t>24 </a:t>
            </a:r>
            <a:r>
              <a:rPr lang="en-US" sz="3200" dirty="0">
                <a:solidFill>
                  <a:srgbClr val="000000"/>
                </a:solidFill>
                <a:latin typeface="&amp;quot"/>
              </a:rPr>
              <a:t>but to those who are called, both Jews and Greeks, Christ the power of God and the wisdom of God. </a:t>
            </a:r>
            <a:r>
              <a:rPr lang="en-US" sz="3200" b="1" baseline="30000" dirty="0">
                <a:solidFill>
                  <a:srgbClr val="000000"/>
                </a:solidFill>
                <a:latin typeface="&amp;quot"/>
              </a:rPr>
              <a:t>25 </a:t>
            </a:r>
            <a:r>
              <a:rPr lang="en-US" sz="3200" dirty="0">
                <a:solidFill>
                  <a:srgbClr val="000000"/>
                </a:solidFill>
                <a:latin typeface="&amp;quot"/>
              </a:rPr>
              <a:t>For the foolishness of God is wiser than men, and the weakness of God is stronger than men.</a:t>
            </a:r>
          </a:p>
          <a:p>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1 Corinthians 1:20-25</a:t>
            </a:r>
          </a:p>
        </p:txBody>
      </p:sp>
    </p:spTree>
    <p:extLst>
      <p:ext uri="{BB962C8B-B14F-4D97-AF65-F5344CB8AC3E}">
        <p14:creationId xmlns:p14="http://schemas.microsoft.com/office/powerpoint/2010/main" val="2101979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6F0BBB-8CA6-48DC-85DD-11EF0E716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184" y="468977"/>
            <a:ext cx="5972173" cy="3539066"/>
          </a:xfrm>
          <a:prstGeom prst="rect">
            <a:avLst/>
          </a:prstGeom>
        </p:spPr>
      </p:pic>
      <p:sp>
        <p:nvSpPr>
          <p:cNvPr id="14" name="Rectangle 9">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A83B6-2B58-466A-93BE-DF9942F7515C}"/>
              </a:ext>
            </a:extLst>
          </p:cNvPr>
          <p:cNvSpPr>
            <a:spLocks noGrp="1"/>
          </p:cNvSpPr>
          <p:nvPr>
            <p:ph type="ctrTitle"/>
          </p:nvPr>
        </p:nvSpPr>
        <p:spPr>
          <a:xfrm>
            <a:off x="1200150" y="4269282"/>
            <a:ext cx="6743700" cy="1264762"/>
          </a:xfrm>
          <a:solidFill>
            <a:srgbClr val="FFFFFF"/>
          </a:solidFill>
          <a:ln w="38100">
            <a:solidFill>
              <a:srgbClr val="404040"/>
            </a:solidFill>
            <a:miter lim="800000"/>
          </a:ln>
        </p:spPr>
        <p:txBody>
          <a:bodyPr anchor="ctr">
            <a:normAutofit/>
          </a:bodyPr>
          <a:lstStyle/>
          <a:p>
            <a:r>
              <a:rPr lang="en-US" sz="3500" b="1" dirty="0">
                <a:solidFill>
                  <a:srgbClr val="404040"/>
                </a:solidFill>
              </a:rPr>
              <a:t>Noticing the Marginal Characters </a:t>
            </a:r>
          </a:p>
        </p:txBody>
      </p:sp>
      <p:sp>
        <p:nvSpPr>
          <p:cNvPr id="3" name="TextBox 2">
            <a:extLst>
              <a:ext uri="{FF2B5EF4-FFF2-40B4-BE49-F238E27FC236}">
                <a16:creationId xmlns:a16="http://schemas.microsoft.com/office/drawing/2014/main" id="{5BA56DBE-5F41-41CA-B883-C2C1F7941093}"/>
              </a:ext>
            </a:extLst>
          </p:cNvPr>
          <p:cNvSpPr txBox="1"/>
          <p:nvPr/>
        </p:nvSpPr>
        <p:spPr>
          <a:xfrm>
            <a:off x="1200150" y="5626635"/>
            <a:ext cx="6743700" cy="1138773"/>
          </a:xfrm>
          <a:prstGeom prst="rect">
            <a:avLst/>
          </a:prstGeom>
          <a:noFill/>
        </p:spPr>
        <p:txBody>
          <a:bodyPr wrap="square" rtlCol="0">
            <a:spAutoFit/>
          </a:bodyPr>
          <a:lstStyle/>
          <a:p>
            <a:pPr algn="ctr"/>
            <a:r>
              <a:rPr lang="en-US" sz="3600" b="1" dirty="0">
                <a:solidFill>
                  <a:schemeClr val="bg1"/>
                </a:solidFill>
              </a:rPr>
              <a:t>A Little Girl</a:t>
            </a:r>
            <a:br>
              <a:rPr lang="en-US" sz="3600" b="1" dirty="0">
                <a:solidFill>
                  <a:schemeClr val="bg1"/>
                </a:solidFill>
              </a:rPr>
            </a:br>
            <a:r>
              <a:rPr lang="en-US" sz="3200" i="1" dirty="0">
                <a:solidFill>
                  <a:schemeClr val="bg1"/>
                </a:solidFill>
              </a:rPr>
              <a:t>2 Kings 5:1-14</a:t>
            </a:r>
            <a:endParaRPr lang="en-US" sz="3600" i="1" dirty="0">
              <a:solidFill>
                <a:schemeClr val="bg1"/>
              </a:solidFill>
            </a:endParaRPr>
          </a:p>
        </p:txBody>
      </p:sp>
    </p:spTree>
    <p:extLst>
      <p:ext uri="{BB962C8B-B14F-4D97-AF65-F5344CB8AC3E}">
        <p14:creationId xmlns:p14="http://schemas.microsoft.com/office/powerpoint/2010/main" val="3047407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6F0BBB-8CA6-48DC-85DD-11EF0E716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184" y="468977"/>
            <a:ext cx="5972173" cy="3539066"/>
          </a:xfrm>
          <a:prstGeom prst="rect">
            <a:avLst/>
          </a:prstGeom>
        </p:spPr>
      </p:pic>
      <p:sp>
        <p:nvSpPr>
          <p:cNvPr id="14" name="Rectangle 9">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A83B6-2B58-466A-93BE-DF9942F7515C}"/>
              </a:ext>
            </a:extLst>
          </p:cNvPr>
          <p:cNvSpPr>
            <a:spLocks noGrp="1"/>
          </p:cNvSpPr>
          <p:nvPr>
            <p:ph type="ctrTitle"/>
          </p:nvPr>
        </p:nvSpPr>
        <p:spPr>
          <a:xfrm>
            <a:off x="1200150" y="4269282"/>
            <a:ext cx="6743700" cy="1264762"/>
          </a:xfrm>
          <a:solidFill>
            <a:srgbClr val="FFFFFF"/>
          </a:solidFill>
          <a:ln w="38100">
            <a:solidFill>
              <a:srgbClr val="404040"/>
            </a:solidFill>
            <a:miter lim="800000"/>
          </a:ln>
        </p:spPr>
        <p:txBody>
          <a:bodyPr anchor="ctr">
            <a:normAutofit/>
          </a:bodyPr>
          <a:lstStyle/>
          <a:p>
            <a:r>
              <a:rPr lang="en-US" sz="3500" b="1" dirty="0">
                <a:solidFill>
                  <a:srgbClr val="404040"/>
                </a:solidFill>
              </a:rPr>
              <a:t>Noticing the Marginal Characters </a:t>
            </a:r>
          </a:p>
        </p:txBody>
      </p:sp>
      <p:sp>
        <p:nvSpPr>
          <p:cNvPr id="3" name="TextBox 2">
            <a:extLst>
              <a:ext uri="{FF2B5EF4-FFF2-40B4-BE49-F238E27FC236}">
                <a16:creationId xmlns:a16="http://schemas.microsoft.com/office/drawing/2014/main" id="{5BA56DBE-5F41-41CA-B883-C2C1F7941093}"/>
              </a:ext>
            </a:extLst>
          </p:cNvPr>
          <p:cNvSpPr txBox="1"/>
          <p:nvPr/>
        </p:nvSpPr>
        <p:spPr>
          <a:xfrm>
            <a:off x="1200150" y="5626635"/>
            <a:ext cx="6743700" cy="1138773"/>
          </a:xfrm>
          <a:prstGeom prst="rect">
            <a:avLst/>
          </a:prstGeom>
          <a:noFill/>
        </p:spPr>
        <p:txBody>
          <a:bodyPr wrap="square" rtlCol="0">
            <a:spAutoFit/>
          </a:bodyPr>
          <a:lstStyle/>
          <a:p>
            <a:pPr algn="ctr"/>
            <a:r>
              <a:rPr lang="en-US" sz="3600" b="1" dirty="0">
                <a:solidFill>
                  <a:schemeClr val="bg1"/>
                </a:solidFill>
              </a:rPr>
              <a:t>A Little Girl</a:t>
            </a:r>
            <a:br>
              <a:rPr lang="en-US" sz="3600" b="1" dirty="0">
                <a:solidFill>
                  <a:schemeClr val="bg1"/>
                </a:solidFill>
              </a:rPr>
            </a:br>
            <a:r>
              <a:rPr lang="en-US" sz="3200" i="1" dirty="0">
                <a:solidFill>
                  <a:schemeClr val="bg1"/>
                </a:solidFill>
              </a:rPr>
              <a:t>2 Kings 5:1-14</a:t>
            </a:r>
            <a:endParaRPr lang="en-US" sz="3600" i="1" dirty="0">
              <a:solidFill>
                <a:schemeClr val="bg1"/>
              </a:solidFill>
            </a:endParaRPr>
          </a:p>
        </p:txBody>
      </p:sp>
    </p:spTree>
    <p:extLst>
      <p:ext uri="{BB962C8B-B14F-4D97-AF65-F5344CB8AC3E}">
        <p14:creationId xmlns:p14="http://schemas.microsoft.com/office/powerpoint/2010/main" val="266891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9DCAAA-B94D-409A-9DF9-D46F278D79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56382"/>
            <a:ext cx="4499212" cy="3001617"/>
          </a:xfrm>
          <a:prstGeom prst="rect">
            <a:avLst/>
          </a:prstGeom>
        </p:spPr>
      </p:pic>
      <p:sp>
        <p:nvSpPr>
          <p:cNvPr id="4" name="Rectangle 3">
            <a:extLst>
              <a:ext uri="{FF2B5EF4-FFF2-40B4-BE49-F238E27FC236}">
                <a16:creationId xmlns:a16="http://schemas.microsoft.com/office/drawing/2014/main" id="{578EF7C4-0A9B-4C95-ADB2-B033B2BD6860}"/>
              </a:ext>
            </a:extLst>
          </p:cNvPr>
          <p:cNvSpPr/>
          <p:nvPr/>
        </p:nvSpPr>
        <p:spPr>
          <a:xfrm>
            <a:off x="125895" y="106162"/>
            <a:ext cx="8892209" cy="3046988"/>
          </a:xfrm>
          <a:prstGeom prst="rect">
            <a:avLst/>
          </a:prstGeom>
        </p:spPr>
        <p:txBody>
          <a:bodyPr wrap="square">
            <a:spAutoFit/>
          </a:bodyPr>
          <a:lstStyle/>
          <a:p>
            <a:r>
              <a:rPr lang="en-US" sz="3200" dirty="0">
                <a:solidFill>
                  <a:srgbClr val="000000"/>
                </a:solidFill>
                <a:latin typeface="Helvetica Neue"/>
              </a:rPr>
              <a:t>Naaman, commander of the army of the king of Syria, was a great man with his master and in high favor, because by him the </a:t>
            </a:r>
            <a:r>
              <a:rPr lang="en-US" sz="3200" cap="small" dirty="0">
                <a:solidFill>
                  <a:srgbClr val="000000"/>
                </a:solidFill>
                <a:latin typeface="&amp;quot"/>
              </a:rPr>
              <a:t>Lord</a:t>
            </a:r>
            <a:r>
              <a:rPr lang="en-US" sz="3200" dirty="0">
                <a:solidFill>
                  <a:srgbClr val="000000"/>
                </a:solidFill>
                <a:latin typeface="Helvetica Neue"/>
              </a:rPr>
              <a:t> had given victory to Syria. He was a mighty man of valor, but he was a leper. </a:t>
            </a:r>
          </a:p>
          <a:p>
            <a:r>
              <a:rPr lang="en-US" sz="3200" dirty="0">
                <a:solidFill>
                  <a:srgbClr val="000000"/>
                </a:solidFill>
                <a:latin typeface="Helvetica Neue"/>
              </a:rPr>
              <a:t>														</a:t>
            </a:r>
            <a:r>
              <a:rPr lang="en-US" sz="3200" i="1" dirty="0">
                <a:solidFill>
                  <a:srgbClr val="000000"/>
                </a:solidFill>
                <a:latin typeface="Helvetica Neue"/>
              </a:rPr>
              <a:t>2 Kings 5:1</a:t>
            </a:r>
            <a:endParaRPr lang="en-US" sz="3200" i="1" dirty="0"/>
          </a:p>
        </p:txBody>
      </p:sp>
    </p:spTree>
    <p:extLst>
      <p:ext uri="{BB962C8B-B14F-4D97-AF65-F5344CB8AC3E}">
        <p14:creationId xmlns:p14="http://schemas.microsoft.com/office/powerpoint/2010/main" val="41225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9DCAAA-B94D-409A-9DF9-D46F278D79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56382"/>
            <a:ext cx="4499212" cy="3001617"/>
          </a:xfrm>
          <a:prstGeom prst="rect">
            <a:avLst/>
          </a:prstGeom>
        </p:spPr>
      </p:pic>
      <p:sp>
        <p:nvSpPr>
          <p:cNvPr id="4" name="Rectangle 3">
            <a:extLst>
              <a:ext uri="{FF2B5EF4-FFF2-40B4-BE49-F238E27FC236}">
                <a16:creationId xmlns:a16="http://schemas.microsoft.com/office/drawing/2014/main" id="{578EF7C4-0A9B-4C95-ADB2-B033B2BD6860}"/>
              </a:ext>
            </a:extLst>
          </p:cNvPr>
          <p:cNvSpPr/>
          <p:nvPr/>
        </p:nvSpPr>
        <p:spPr>
          <a:xfrm>
            <a:off x="125895" y="106162"/>
            <a:ext cx="8892209" cy="3046988"/>
          </a:xfrm>
          <a:prstGeom prst="rect">
            <a:avLst/>
          </a:prstGeom>
        </p:spPr>
        <p:txBody>
          <a:bodyPr wrap="square">
            <a:spAutoFit/>
          </a:bodyPr>
          <a:lstStyle/>
          <a:p>
            <a:r>
              <a:rPr lang="en-US" sz="3200" dirty="0">
                <a:solidFill>
                  <a:srgbClr val="000000"/>
                </a:solidFill>
                <a:latin typeface="Helvetica Neue"/>
              </a:rPr>
              <a:t>Naaman, </a:t>
            </a:r>
            <a:r>
              <a:rPr lang="en-US" sz="3200" b="1" dirty="0">
                <a:solidFill>
                  <a:srgbClr val="002060"/>
                </a:solidFill>
                <a:latin typeface="Helvetica Neue"/>
              </a:rPr>
              <a:t>commander</a:t>
            </a:r>
            <a:r>
              <a:rPr lang="en-US" sz="3200" dirty="0">
                <a:solidFill>
                  <a:srgbClr val="002060"/>
                </a:solidFill>
                <a:latin typeface="Helvetica Neue"/>
              </a:rPr>
              <a:t> </a:t>
            </a:r>
            <a:r>
              <a:rPr lang="en-US" sz="3200" dirty="0">
                <a:solidFill>
                  <a:srgbClr val="000000"/>
                </a:solidFill>
                <a:latin typeface="Helvetica Neue"/>
              </a:rPr>
              <a:t>of the army of the king of Syria, was a </a:t>
            </a:r>
            <a:r>
              <a:rPr lang="en-US" sz="3200" b="1" dirty="0">
                <a:solidFill>
                  <a:srgbClr val="002060"/>
                </a:solidFill>
                <a:latin typeface="Helvetica Neue"/>
              </a:rPr>
              <a:t>great man </a:t>
            </a:r>
            <a:r>
              <a:rPr lang="en-US" sz="3200" dirty="0">
                <a:solidFill>
                  <a:srgbClr val="000000"/>
                </a:solidFill>
                <a:latin typeface="Helvetica Neue"/>
              </a:rPr>
              <a:t>with his master and in </a:t>
            </a:r>
            <a:r>
              <a:rPr lang="en-US" sz="3200" b="1" dirty="0">
                <a:solidFill>
                  <a:srgbClr val="002060"/>
                </a:solidFill>
                <a:latin typeface="Helvetica Neue"/>
              </a:rPr>
              <a:t>high favor</a:t>
            </a:r>
            <a:r>
              <a:rPr lang="en-US" sz="3200" dirty="0">
                <a:solidFill>
                  <a:srgbClr val="000000"/>
                </a:solidFill>
                <a:latin typeface="Helvetica Neue"/>
              </a:rPr>
              <a:t>, because by him the </a:t>
            </a:r>
            <a:r>
              <a:rPr lang="en-US" sz="3200" cap="small" dirty="0">
                <a:solidFill>
                  <a:srgbClr val="000000"/>
                </a:solidFill>
                <a:latin typeface="&amp;quot"/>
              </a:rPr>
              <a:t>Lord</a:t>
            </a:r>
            <a:r>
              <a:rPr lang="en-US" sz="3200" dirty="0">
                <a:solidFill>
                  <a:srgbClr val="000000"/>
                </a:solidFill>
                <a:latin typeface="Helvetica Neue"/>
              </a:rPr>
              <a:t> had given victory to Syria. He was a </a:t>
            </a:r>
            <a:r>
              <a:rPr lang="en-US" sz="3200" b="1" dirty="0">
                <a:solidFill>
                  <a:srgbClr val="002060"/>
                </a:solidFill>
                <a:latin typeface="Helvetica Neue"/>
              </a:rPr>
              <a:t>mighty man of valor</a:t>
            </a:r>
            <a:r>
              <a:rPr lang="en-US" sz="3200" dirty="0">
                <a:solidFill>
                  <a:srgbClr val="000000"/>
                </a:solidFill>
                <a:latin typeface="Helvetica Neue"/>
              </a:rPr>
              <a:t>, but he was a leper. </a:t>
            </a:r>
          </a:p>
          <a:p>
            <a:r>
              <a:rPr lang="en-US" sz="3200" dirty="0">
                <a:solidFill>
                  <a:srgbClr val="000000"/>
                </a:solidFill>
                <a:latin typeface="Helvetica Neue"/>
              </a:rPr>
              <a:t>														</a:t>
            </a:r>
            <a:r>
              <a:rPr lang="en-US" sz="3200" i="1" dirty="0">
                <a:solidFill>
                  <a:srgbClr val="000000"/>
                </a:solidFill>
                <a:latin typeface="Helvetica Neue"/>
              </a:rPr>
              <a:t>2 Kings 5:1</a:t>
            </a:r>
            <a:endParaRPr lang="en-US" sz="3200" i="1" dirty="0"/>
          </a:p>
        </p:txBody>
      </p:sp>
    </p:spTree>
    <p:extLst>
      <p:ext uri="{BB962C8B-B14F-4D97-AF65-F5344CB8AC3E}">
        <p14:creationId xmlns:p14="http://schemas.microsoft.com/office/powerpoint/2010/main" val="925872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9DCAAA-B94D-409A-9DF9-D46F278D79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56382"/>
            <a:ext cx="4499212" cy="3001617"/>
          </a:xfrm>
          <a:prstGeom prst="rect">
            <a:avLst/>
          </a:prstGeom>
        </p:spPr>
      </p:pic>
      <p:sp>
        <p:nvSpPr>
          <p:cNvPr id="4" name="Rectangle 3">
            <a:extLst>
              <a:ext uri="{FF2B5EF4-FFF2-40B4-BE49-F238E27FC236}">
                <a16:creationId xmlns:a16="http://schemas.microsoft.com/office/drawing/2014/main" id="{578EF7C4-0A9B-4C95-ADB2-B033B2BD6860}"/>
              </a:ext>
            </a:extLst>
          </p:cNvPr>
          <p:cNvSpPr/>
          <p:nvPr/>
        </p:nvSpPr>
        <p:spPr>
          <a:xfrm>
            <a:off x="125895" y="106162"/>
            <a:ext cx="8892209" cy="3046988"/>
          </a:xfrm>
          <a:prstGeom prst="rect">
            <a:avLst/>
          </a:prstGeom>
        </p:spPr>
        <p:txBody>
          <a:bodyPr wrap="square">
            <a:spAutoFit/>
          </a:bodyPr>
          <a:lstStyle/>
          <a:p>
            <a:r>
              <a:rPr lang="en-US" sz="3200" dirty="0">
                <a:solidFill>
                  <a:srgbClr val="000000"/>
                </a:solidFill>
                <a:latin typeface="Helvetica Neue"/>
              </a:rPr>
              <a:t>Naaman, </a:t>
            </a:r>
            <a:r>
              <a:rPr lang="en-US" sz="3200" b="1" dirty="0">
                <a:solidFill>
                  <a:srgbClr val="002060"/>
                </a:solidFill>
                <a:latin typeface="Helvetica Neue"/>
              </a:rPr>
              <a:t>commander</a:t>
            </a:r>
            <a:r>
              <a:rPr lang="en-US" sz="3200" dirty="0">
                <a:solidFill>
                  <a:srgbClr val="000000"/>
                </a:solidFill>
                <a:latin typeface="Helvetica Neue"/>
              </a:rPr>
              <a:t> of the army of the king of Syria, was a </a:t>
            </a:r>
            <a:r>
              <a:rPr lang="en-US" sz="3200" b="1" dirty="0">
                <a:solidFill>
                  <a:srgbClr val="002060"/>
                </a:solidFill>
                <a:latin typeface="Helvetica Neue"/>
              </a:rPr>
              <a:t>great man </a:t>
            </a:r>
            <a:r>
              <a:rPr lang="en-US" sz="3200" dirty="0">
                <a:solidFill>
                  <a:srgbClr val="000000"/>
                </a:solidFill>
                <a:latin typeface="Helvetica Neue"/>
              </a:rPr>
              <a:t>with his master and in </a:t>
            </a:r>
            <a:r>
              <a:rPr lang="en-US" sz="3200" b="1" dirty="0">
                <a:solidFill>
                  <a:srgbClr val="002060"/>
                </a:solidFill>
                <a:latin typeface="Helvetica Neue"/>
              </a:rPr>
              <a:t>high favor</a:t>
            </a:r>
            <a:r>
              <a:rPr lang="en-US" sz="3200" dirty="0">
                <a:solidFill>
                  <a:srgbClr val="000000"/>
                </a:solidFill>
                <a:latin typeface="Helvetica Neue"/>
              </a:rPr>
              <a:t>, because by him the </a:t>
            </a:r>
            <a:r>
              <a:rPr lang="en-US" sz="3200" cap="small" dirty="0">
                <a:solidFill>
                  <a:srgbClr val="000000"/>
                </a:solidFill>
                <a:latin typeface="&amp;quot"/>
              </a:rPr>
              <a:t>Lord</a:t>
            </a:r>
            <a:r>
              <a:rPr lang="en-US" sz="3200" dirty="0">
                <a:solidFill>
                  <a:srgbClr val="000000"/>
                </a:solidFill>
                <a:latin typeface="Helvetica Neue"/>
              </a:rPr>
              <a:t> had given victory to Syria. He was a </a:t>
            </a:r>
            <a:r>
              <a:rPr lang="en-US" sz="3200" b="1" dirty="0">
                <a:solidFill>
                  <a:srgbClr val="002060"/>
                </a:solidFill>
                <a:latin typeface="Helvetica Neue"/>
              </a:rPr>
              <a:t>mighty man of valor</a:t>
            </a:r>
            <a:r>
              <a:rPr lang="en-US" sz="3200" dirty="0">
                <a:solidFill>
                  <a:srgbClr val="000000"/>
                </a:solidFill>
                <a:latin typeface="Helvetica Neue"/>
              </a:rPr>
              <a:t>, </a:t>
            </a:r>
            <a:r>
              <a:rPr lang="en-US" sz="3200" b="1" dirty="0">
                <a:solidFill>
                  <a:srgbClr val="FF0000"/>
                </a:solidFill>
                <a:latin typeface="Helvetica Neue"/>
              </a:rPr>
              <a:t>but he was a leper</a:t>
            </a:r>
            <a:r>
              <a:rPr lang="en-US" sz="3200" dirty="0">
                <a:solidFill>
                  <a:srgbClr val="000000"/>
                </a:solidFill>
                <a:latin typeface="Helvetica Neue"/>
              </a:rPr>
              <a:t>. </a:t>
            </a:r>
          </a:p>
          <a:p>
            <a:r>
              <a:rPr lang="en-US" sz="3200" dirty="0">
                <a:solidFill>
                  <a:srgbClr val="000000"/>
                </a:solidFill>
                <a:latin typeface="Helvetica Neue"/>
              </a:rPr>
              <a:t>														</a:t>
            </a:r>
            <a:r>
              <a:rPr lang="en-US" sz="3200" i="1" dirty="0">
                <a:solidFill>
                  <a:srgbClr val="000000"/>
                </a:solidFill>
                <a:latin typeface="Helvetica Neue"/>
              </a:rPr>
              <a:t>2 Kings 5:1</a:t>
            </a:r>
            <a:endParaRPr lang="en-US" sz="3200" i="1" dirty="0"/>
          </a:p>
        </p:txBody>
      </p:sp>
    </p:spTree>
    <p:extLst>
      <p:ext uri="{BB962C8B-B14F-4D97-AF65-F5344CB8AC3E}">
        <p14:creationId xmlns:p14="http://schemas.microsoft.com/office/powerpoint/2010/main" val="3734377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8EF7C4-0A9B-4C95-ADB2-B033B2BD6860}"/>
              </a:ext>
            </a:extLst>
          </p:cNvPr>
          <p:cNvSpPr/>
          <p:nvPr/>
        </p:nvSpPr>
        <p:spPr>
          <a:xfrm>
            <a:off x="125895" y="106162"/>
            <a:ext cx="8892209" cy="2062103"/>
          </a:xfrm>
          <a:prstGeom prst="rect">
            <a:avLst/>
          </a:prstGeom>
        </p:spPr>
        <p:txBody>
          <a:bodyPr wrap="square">
            <a:spAutoFit/>
          </a:bodyPr>
          <a:lstStyle/>
          <a:p>
            <a:r>
              <a:rPr lang="en-US" sz="3200" dirty="0"/>
              <a:t>Now the Syrians on one of their raids had carried off </a:t>
            </a:r>
            <a:r>
              <a:rPr lang="en-US" sz="3200" b="1" dirty="0">
                <a:solidFill>
                  <a:srgbClr val="7030A0"/>
                </a:solidFill>
              </a:rPr>
              <a:t>a little girl </a:t>
            </a:r>
            <a:r>
              <a:rPr lang="en-US" sz="3200" dirty="0"/>
              <a:t>from the land of Israel, and she worked in the service of Naaman's wife.</a:t>
            </a:r>
            <a:r>
              <a:rPr lang="en-US" sz="3200" dirty="0">
                <a:solidFill>
                  <a:srgbClr val="000000"/>
                </a:solidFill>
                <a:latin typeface="Helvetica Neue"/>
              </a:rPr>
              <a:t>																							</a:t>
            </a:r>
            <a:r>
              <a:rPr lang="en-US" sz="3200" i="1" dirty="0">
                <a:solidFill>
                  <a:srgbClr val="000000"/>
                </a:solidFill>
                <a:latin typeface="Helvetica Neue"/>
              </a:rPr>
              <a:t>2 Kings 5:2</a:t>
            </a:r>
            <a:endParaRPr lang="en-US" sz="3200" i="1" dirty="0"/>
          </a:p>
        </p:txBody>
      </p:sp>
    </p:spTree>
    <p:extLst>
      <p:ext uri="{BB962C8B-B14F-4D97-AF65-F5344CB8AC3E}">
        <p14:creationId xmlns:p14="http://schemas.microsoft.com/office/powerpoint/2010/main" val="226614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8EF7C4-0A9B-4C95-ADB2-B033B2BD6860}"/>
              </a:ext>
            </a:extLst>
          </p:cNvPr>
          <p:cNvSpPr/>
          <p:nvPr/>
        </p:nvSpPr>
        <p:spPr>
          <a:xfrm>
            <a:off x="125895" y="106162"/>
            <a:ext cx="8892209" cy="2062103"/>
          </a:xfrm>
          <a:prstGeom prst="rect">
            <a:avLst/>
          </a:prstGeom>
        </p:spPr>
        <p:txBody>
          <a:bodyPr wrap="square">
            <a:spAutoFit/>
          </a:bodyPr>
          <a:lstStyle/>
          <a:p>
            <a:r>
              <a:rPr lang="en-US" sz="3200" dirty="0"/>
              <a:t>Now the Syrians on one of their raids had </a:t>
            </a:r>
            <a:r>
              <a:rPr lang="en-US" sz="3200" b="1" dirty="0">
                <a:solidFill>
                  <a:srgbClr val="002060"/>
                </a:solidFill>
              </a:rPr>
              <a:t>carried off </a:t>
            </a:r>
            <a:r>
              <a:rPr lang="en-US" sz="3200" b="1" dirty="0">
                <a:solidFill>
                  <a:srgbClr val="7030A0"/>
                </a:solidFill>
              </a:rPr>
              <a:t>a little girl </a:t>
            </a:r>
            <a:r>
              <a:rPr lang="en-US" sz="3200" dirty="0"/>
              <a:t>from the land of Israel, and </a:t>
            </a:r>
            <a:r>
              <a:rPr lang="en-US" sz="3200" b="1" dirty="0">
                <a:solidFill>
                  <a:srgbClr val="002060"/>
                </a:solidFill>
              </a:rPr>
              <a:t>she worked</a:t>
            </a:r>
            <a:r>
              <a:rPr lang="en-US" sz="3200" b="1" dirty="0">
                <a:solidFill>
                  <a:srgbClr val="00B0F0"/>
                </a:solidFill>
              </a:rPr>
              <a:t> </a:t>
            </a:r>
            <a:r>
              <a:rPr lang="en-US" sz="3200" b="1" dirty="0">
                <a:solidFill>
                  <a:srgbClr val="002060"/>
                </a:solidFill>
              </a:rPr>
              <a:t>in the service of Naaman's wife</a:t>
            </a:r>
            <a:r>
              <a:rPr lang="en-US" sz="3200" dirty="0"/>
              <a:t>.</a:t>
            </a:r>
            <a:r>
              <a:rPr lang="en-US" sz="3200" dirty="0">
                <a:solidFill>
                  <a:srgbClr val="000000"/>
                </a:solidFill>
                <a:latin typeface="Helvetica Neue"/>
              </a:rPr>
              <a:t>																						</a:t>
            </a:r>
            <a:r>
              <a:rPr lang="en-US" sz="3200" i="1" dirty="0">
                <a:solidFill>
                  <a:srgbClr val="000000"/>
                </a:solidFill>
                <a:latin typeface="Helvetica Neue"/>
              </a:rPr>
              <a:t>2 Kings 5:2</a:t>
            </a:r>
            <a:endParaRPr lang="en-US" sz="3200" i="1" dirty="0"/>
          </a:p>
        </p:txBody>
      </p:sp>
    </p:spTree>
    <p:extLst>
      <p:ext uri="{BB962C8B-B14F-4D97-AF65-F5344CB8AC3E}">
        <p14:creationId xmlns:p14="http://schemas.microsoft.com/office/powerpoint/2010/main" val="1954906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744</Words>
  <Application>Microsoft Office PowerPoint</Application>
  <PresentationFormat>On-screen Show (4:3)</PresentationFormat>
  <Paragraphs>84</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&amp;quot</vt:lpstr>
      <vt:lpstr>Arial</vt:lpstr>
      <vt:lpstr>Calibri</vt:lpstr>
      <vt:lpstr>Calibri Light</vt:lpstr>
      <vt:lpstr>Helvetica Neue</vt:lpstr>
      <vt:lpstr>Office Theme</vt:lpstr>
      <vt:lpstr>PowerPoint Presentation</vt:lpstr>
      <vt:lpstr>PowerPoint Presentation</vt:lpstr>
      <vt:lpstr>Noticing the Marginal Characters </vt:lpstr>
      <vt:lpstr>Noticing the Marginal Characters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Noticing the Marginal Characters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26</cp:revision>
  <dcterms:created xsi:type="dcterms:W3CDTF">2019-02-27T15:09:53Z</dcterms:created>
  <dcterms:modified xsi:type="dcterms:W3CDTF">2019-03-08T16:52:05Z</dcterms:modified>
</cp:coreProperties>
</file>