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20"/>
  </p:notesMasterIdLst>
  <p:sldIdLst>
    <p:sldId id="256" r:id="rId3"/>
    <p:sldId id="287" r:id="rId4"/>
    <p:sldId id="289" r:id="rId5"/>
    <p:sldId id="288"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E5ED4C-5760-4767-80F5-2CB48344938F}" type="datetimeFigureOut">
              <a:rPr lang="en-US" smtClean="0"/>
              <a:t>2/19/2019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E61D9E-F786-45C3-948A-CFDE8B774EA5}" type="slidenum">
              <a:rPr lang="en-US" smtClean="0"/>
              <a:t>‹#›</a:t>
            </a:fld>
            <a:endParaRPr lang="en-US"/>
          </a:p>
        </p:txBody>
      </p:sp>
    </p:spTree>
    <p:extLst>
      <p:ext uri="{BB962C8B-B14F-4D97-AF65-F5344CB8AC3E}">
        <p14:creationId xmlns:p14="http://schemas.microsoft.com/office/powerpoint/2010/main" val="230847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72DB38-691D-43B0-84B3-857DDAF34D0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3444223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2DB38-691D-43B0-84B3-857DDAF34D0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3995358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2DB38-691D-43B0-84B3-857DDAF34D0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4164532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5552929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97756843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174980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0083208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06534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03538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025883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33051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2DB38-691D-43B0-84B3-857DDAF34D0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971135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73881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3387087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80842040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52296257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72DB38-691D-43B0-84B3-857DDAF34D00}"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233821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72DB38-691D-43B0-84B3-857DDAF34D00}"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295574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72DB38-691D-43B0-84B3-857DDAF34D00}"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2236800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72DB38-691D-43B0-84B3-857DDAF34D00}"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350855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2DB38-691D-43B0-84B3-857DDAF34D00}"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451813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2DB38-691D-43B0-84B3-857DDAF34D00}"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411398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72DB38-691D-43B0-84B3-857DDAF34D00}"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7AA7A-16E8-41A1-88B7-9CA7F84F5A4E}" type="slidenum">
              <a:rPr lang="en-US" smtClean="0"/>
              <a:t>‹#›</a:t>
            </a:fld>
            <a:endParaRPr lang="en-US"/>
          </a:p>
        </p:txBody>
      </p:sp>
    </p:spTree>
    <p:extLst>
      <p:ext uri="{BB962C8B-B14F-4D97-AF65-F5344CB8AC3E}">
        <p14:creationId xmlns:p14="http://schemas.microsoft.com/office/powerpoint/2010/main" val="1545884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2DB38-691D-43B0-84B3-857DDAF34D00}" type="datetimeFigureOut">
              <a:rPr lang="en-US" smtClean="0"/>
              <a:t>2/19/2019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7AA7A-16E8-41A1-88B7-9CA7F84F5A4E}" type="slidenum">
              <a:rPr lang="en-US" smtClean="0"/>
              <a:t>‹#›</a:t>
            </a:fld>
            <a:endParaRPr lang="en-US"/>
          </a:p>
        </p:txBody>
      </p:sp>
    </p:spTree>
    <p:extLst>
      <p:ext uri="{BB962C8B-B14F-4D97-AF65-F5344CB8AC3E}">
        <p14:creationId xmlns:p14="http://schemas.microsoft.com/office/powerpoint/2010/main" val="1110266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1668996"/>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E7ACD-7DC8-44FF-876E-BE9031A84B7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AB379D6E-B50B-4827-BC92-386E9E6FF1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087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12C369B-194F-49CB-9A73-F6ACBF9B3F4E}"/>
              </a:ext>
            </a:extLst>
          </p:cNvPr>
          <p:cNvSpPr/>
          <p:nvPr/>
        </p:nvSpPr>
        <p:spPr>
          <a:xfrm>
            <a:off x="215348" y="106018"/>
            <a:ext cx="8713304" cy="2554545"/>
          </a:xfrm>
          <a:prstGeom prst="rect">
            <a:avLst/>
          </a:prstGeom>
        </p:spPr>
        <p:txBody>
          <a:bodyPr wrap="square">
            <a:spAutoFit/>
          </a:bodyPr>
          <a:lstStyle/>
          <a:p>
            <a:r>
              <a:rPr lang="en-US" sz="3200" dirty="0"/>
              <a:t>You are the salt of the earth, but if salt has lost its taste, how shall its saltiness be restored? It is no longer good for anything except to be thrown out and trampled under people's feet.</a:t>
            </a:r>
          </a:p>
          <a:p>
            <a:r>
              <a:rPr lang="en-US" sz="3200" i="1" dirty="0"/>
              <a:t>														Matt 5:13</a:t>
            </a:r>
          </a:p>
        </p:txBody>
      </p:sp>
      <p:pic>
        <p:nvPicPr>
          <p:cNvPr id="3" name="Picture 2">
            <a:extLst>
              <a:ext uri="{FF2B5EF4-FFF2-40B4-BE49-F238E27FC236}">
                <a16:creationId xmlns:a16="http://schemas.microsoft.com/office/drawing/2014/main" xmlns="" id="{D7C0CA79-3E39-4CF8-9F14-A5BCD9034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9878" y="3939851"/>
            <a:ext cx="5314122" cy="2918149"/>
          </a:xfrm>
          <a:prstGeom prst="rect">
            <a:avLst/>
          </a:prstGeom>
        </p:spPr>
      </p:pic>
    </p:spTree>
    <p:extLst>
      <p:ext uri="{BB962C8B-B14F-4D97-AF65-F5344CB8AC3E}">
        <p14:creationId xmlns:p14="http://schemas.microsoft.com/office/powerpoint/2010/main" val="1211301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9BE5957-FC64-4C09-A68F-8B536A5B23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227" y="3712817"/>
            <a:ext cx="4717774" cy="3145183"/>
          </a:xfrm>
          <a:prstGeom prst="rect">
            <a:avLst/>
          </a:prstGeom>
        </p:spPr>
      </p:pic>
      <p:sp>
        <p:nvSpPr>
          <p:cNvPr id="4" name="Rectangle 3">
            <a:extLst>
              <a:ext uri="{FF2B5EF4-FFF2-40B4-BE49-F238E27FC236}">
                <a16:creationId xmlns:a16="http://schemas.microsoft.com/office/drawing/2014/main" xmlns="" id="{EBF58D7C-001C-4C59-8F9E-F1EAB94735F2}"/>
              </a:ext>
            </a:extLst>
          </p:cNvPr>
          <p:cNvSpPr/>
          <p:nvPr/>
        </p:nvSpPr>
        <p:spPr>
          <a:xfrm>
            <a:off x="0" y="0"/>
            <a:ext cx="9144000" cy="2554545"/>
          </a:xfrm>
          <a:prstGeom prst="rect">
            <a:avLst/>
          </a:prstGeom>
        </p:spPr>
        <p:txBody>
          <a:bodyPr wrap="square">
            <a:spAutoFit/>
          </a:bodyPr>
          <a:lstStyle/>
          <a:p>
            <a:r>
              <a:rPr lang="en-US" sz="3200" dirty="0">
                <a:solidFill>
                  <a:schemeClr val="bg1"/>
                </a:solidFill>
                <a:latin typeface="&amp;quot"/>
              </a:rPr>
              <a:t>I am the </a:t>
            </a:r>
            <a:r>
              <a:rPr lang="en-US" sz="3200" cap="small" dirty="0">
                <a:solidFill>
                  <a:schemeClr val="bg1"/>
                </a:solidFill>
                <a:latin typeface="&amp;quot"/>
              </a:rPr>
              <a:t>Lord</a:t>
            </a:r>
            <a:r>
              <a:rPr lang="en-US" sz="3200" dirty="0">
                <a:solidFill>
                  <a:schemeClr val="bg1"/>
                </a:solidFill>
                <a:latin typeface="&amp;quot"/>
              </a:rPr>
              <a:t>; I have called you in righteousness;</a:t>
            </a:r>
            <a:r>
              <a:rPr lang="en-US" sz="3200" dirty="0">
                <a:solidFill>
                  <a:schemeClr val="bg1"/>
                </a:solidFill>
              </a:rPr>
              <a:t/>
            </a:r>
            <a:br>
              <a:rPr lang="en-US" sz="3200" dirty="0">
                <a:solidFill>
                  <a:schemeClr val="bg1"/>
                </a:solidFill>
              </a:rPr>
            </a:br>
            <a:r>
              <a:rPr lang="en-US" sz="3200" dirty="0">
                <a:solidFill>
                  <a:schemeClr val="bg1"/>
                </a:solidFill>
                <a:latin typeface="Courier New" panose="02070309020205020404" pitchFamily="49" charset="0"/>
              </a:rPr>
              <a:t>    </a:t>
            </a:r>
            <a:r>
              <a:rPr lang="en-US" sz="3200" dirty="0">
                <a:solidFill>
                  <a:schemeClr val="bg1"/>
                </a:solidFill>
                <a:latin typeface="&amp;quot"/>
              </a:rPr>
              <a:t>I will take you by the hand and keep you;</a:t>
            </a:r>
            <a:r>
              <a:rPr lang="en-US" sz="3200" dirty="0">
                <a:solidFill>
                  <a:schemeClr val="bg1"/>
                </a:solidFill>
              </a:rPr>
              <a:t/>
            </a:r>
            <a:br>
              <a:rPr lang="en-US" sz="3200" dirty="0">
                <a:solidFill>
                  <a:schemeClr val="bg1"/>
                </a:solidFill>
              </a:rPr>
            </a:br>
            <a:r>
              <a:rPr lang="en-US" sz="3200" dirty="0">
                <a:solidFill>
                  <a:schemeClr val="bg1"/>
                </a:solidFill>
                <a:latin typeface="&amp;quot"/>
              </a:rPr>
              <a:t>I will give you as a covenant for the people,</a:t>
            </a:r>
            <a:r>
              <a:rPr lang="en-US" sz="3200" dirty="0">
                <a:solidFill>
                  <a:schemeClr val="bg1"/>
                </a:solidFill>
              </a:rPr>
              <a:t/>
            </a:r>
            <a:br>
              <a:rPr lang="en-US" sz="3200" dirty="0">
                <a:solidFill>
                  <a:schemeClr val="bg1"/>
                </a:solidFill>
              </a:rPr>
            </a:br>
            <a:r>
              <a:rPr lang="en-US" sz="3200" dirty="0">
                <a:solidFill>
                  <a:schemeClr val="bg1"/>
                </a:solidFill>
                <a:latin typeface="Courier New" panose="02070309020205020404" pitchFamily="49" charset="0"/>
              </a:rPr>
              <a:t>    </a:t>
            </a:r>
            <a:r>
              <a:rPr lang="en-US" sz="3200" b="1" u="sng" dirty="0">
                <a:solidFill>
                  <a:schemeClr val="bg1"/>
                </a:solidFill>
                <a:latin typeface="&amp;quot"/>
              </a:rPr>
              <a:t>a light for the nations </a:t>
            </a:r>
          </a:p>
          <a:p>
            <a:r>
              <a:rPr lang="en-US" sz="3200" dirty="0">
                <a:solidFill>
                  <a:schemeClr val="bg1"/>
                </a:solidFill>
                <a:latin typeface="&amp;quot"/>
              </a:rPr>
              <a:t>														</a:t>
            </a:r>
            <a:r>
              <a:rPr lang="en-US" sz="3200" i="1" dirty="0">
                <a:solidFill>
                  <a:schemeClr val="bg1"/>
                </a:solidFill>
                <a:latin typeface="&amp;quot"/>
              </a:rPr>
              <a:t>Isaiah 42:6</a:t>
            </a:r>
            <a:endParaRPr lang="en-US" sz="3200" i="1" dirty="0">
              <a:solidFill>
                <a:schemeClr val="bg1"/>
              </a:solidFill>
            </a:endParaRPr>
          </a:p>
        </p:txBody>
      </p:sp>
      <p:sp>
        <p:nvSpPr>
          <p:cNvPr id="5" name="Rectangle 4">
            <a:extLst>
              <a:ext uri="{FF2B5EF4-FFF2-40B4-BE49-F238E27FC236}">
                <a16:creationId xmlns:a16="http://schemas.microsoft.com/office/drawing/2014/main" xmlns="" id="{AFFAB76E-6B87-42F0-B2D8-F5C82CA35160}"/>
              </a:ext>
            </a:extLst>
          </p:cNvPr>
          <p:cNvSpPr/>
          <p:nvPr/>
        </p:nvSpPr>
        <p:spPr>
          <a:xfrm>
            <a:off x="0" y="2554545"/>
            <a:ext cx="9144000" cy="3046988"/>
          </a:xfrm>
          <a:prstGeom prst="rect">
            <a:avLst/>
          </a:prstGeom>
          <a:solidFill>
            <a:schemeClr val="tx1">
              <a:alpha val="40000"/>
            </a:schemeClr>
          </a:solidFill>
        </p:spPr>
        <p:txBody>
          <a:bodyPr wrap="square">
            <a:spAutoFit/>
          </a:bodyPr>
          <a:lstStyle/>
          <a:p>
            <a:r>
              <a:rPr lang="en-US" sz="3200" dirty="0">
                <a:solidFill>
                  <a:schemeClr val="bg1"/>
                </a:solidFill>
                <a:latin typeface="&amp;quot"/>
              </a:rPr>
              <a:t>“It is too light a thing that you should be my servant</a:t>
            </a:r>
            <a:br>
              <a:rPr lang="en-US" sz="3200" dirty="0">
                <a:solidFill>
                  <a:schemeClr val="bg1"/>
                </a:solidFill>
                <a:latin typeface="&amp;quot"/>
              </a:rPr>
            </a:br>
            <a:r>
              <a:rPr lang="en-US" sz="3200" dirty="0">
                <a:solidFill>
                  <a:schemeClr val="bg1"/>
                </a:solidFill>
                <a:latin typeface="&amp;quot"/>
              </a:rPr>
              <a:t>    to raise up the tribes of Jacob</a:t>
            </a:r>
            <a:br>
              <a:rPr lang="en-US" sz="3200" dirty="0">
                <a:solidFill>
                  <a:schemeClr val="bg1"/>
                </a:solidFill>
                <a:latin typeface="&amp;quot"/>
              </a:rPr>
            </a:br>
            <a:r>
              <a:rPr lang="en-US" sz="3200" dirty="0">
                <a:solidFill>
                  <a:schemeClr val="bg1"/>
                </a:solidFill>
                <a:latin typeface="&amp;quot"/>
              </a:rPr>
              <a:t>    and to bring back the preserved of Israel;</a:t>
            </a:r>
            <a:br>
              <a:rPr lang="en-US" sz="3200" dirty="0">
                <a:solidFill>
                  <a:schemeClr val="bg1"/>
                </a:solidFill>
                <a:latin typeface="&amp;quot"/>
              </a:rPr>
            </a:br>
            <a:r>
              <a:rPr lang="en-US" sz="3200" dirty="0">
                <a:solidFill>
                  <a:schemeClr val="bg1"/>
                </a:solidFill>
                <a:latin typeface="&amp;quot"/>
              </a:rPr>
              <a:t>I will make you as </a:t>
            </a:r>
            <a:r>
              <a:rPr lang="en-US" sz="3200" b="1" u="sng" dirty="0">
                <a:solidFill>
                  <a:schemeClr val="bg1"/>
                </a:solidFill>
                <a:latin typeface="&amp;quot"/>
              </a:rPr>
              <a:t>a light for the nations</a:t>
            </a:r>
            <a:r>
              <a:rPr lang="en-US" sz="3200" dirty="0">
                <a:solidFill>
                  <a:schemeClr val="bg1"/>
                </a:solidFill>
                <a:latin typeface="&amp;quot"/>
              </a:rPr>
              <a:t>,</a:t>
            </a:r>
            <a:br>
              <a:rPr lang="en-US" sz="3200" dirty="0">
                <a:solidFill>
                  <a:schemeClr val="bg1"/>
                </a:solidFill>
                <a:latin typeface="&amp;quot"/>
              </a:rPr>
            </a:br>
            <a:r>
              <a:rPr lang="en-US" sz="3200" dirty="0">
                <a:solidFill>
                  <a:schemeClr val="bg1"/>
                </a:solidFill>
                <a:latin typeface="&amp;quot"/>
              </a:rPr>
              <a:t>  that my salvation may reach to the end of the earth.”</a:t>
            </a:r>
          </a:p>
          <a:p>
            <a:r>
              <a:rPr lang="en-US" sz="3200" i="1" dirty="0">
                <a:solidFill>
                  <a:schemeClr val="bg1"/>
                </a:solidFill>
                <a:latin typeface="&amp;quot"/>
              </a:rPr>
              <a:t>															Isaiah 49:6</a:t>
            </a:r>
          </a:p>
        </p:txBody>
      </p:sp>
    </p:spTree>
    <p:extLst>
      <p:ext uri="{BB962C8B-B14F-4D97-AF65-F5344CB8AC3E}">
        <p14:creationId xmlns:p14="http://schemas.microsoft.com/office/powerpoint/2010/main" val="2926743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9BE5957-FC64-4C09-A68F-8B536A5B23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227" y="3712817"/>
            <a:ext cx="4717774" cy="3145183"/>
          </a:xfrm>
          <a:prstGeom prst="rect">
            <a:avLst/>
          </a:prstGeom>
        </p:spPr>
      </p:pic>
      <p:sp>
        <p:nvSpPr>
          <p:cNvPr id="4" name="Rectangle 3">
            <a:extLst>
              <a:ext uri="{FF2B5EF4-FFF2-40B4-BE49-F238E27FC236}">
                <a16:creationId xmlns:a16="http://schemas.microsoft.com/office/drawing/2014/main" xmlns="" id="{EBF58D7C-001C-4C59-8F9E-F1EAB94735F2}"/>
              </a:ext>
            </a:extLst>
          </p:cNvPr>
          <p:cNvSpPr/>
          <p:nvPr/>
        </p:nvSpPr>
        <p:spPr>
          <a:xfrm>
            <a:off x="0" y="0"/>
            <a:ext cx="9144000" cy="2554545"/>
          </a:xfrm>
          <a:prstGeom prst="rect">
            <a:avLst/>
          </a:prstGeom>
        </p:spPr>
        <p:txBody>
          <a:bodyPr wrap="square">
            <a:spAutoFit/>
          </a:bodyPr>
          <a:lstStyle/>
          <a:p>
            <a:r>
              <a:rPr lang="en-US" sz="3200" dirty="0">
                <a:solidFill>
                  <a:schemeClr val="bg1"/>
                </a:solidFill>
              </a:rPr>
              <a:t>the people dwelling in darkness</a:t>
            </a:r>
            <a:br>
              <a:rPr lang="en-US" sz="3200" dirty="0">
                <a:solidFill>
                  <a:schemeClr val="bg1"/>
                </a:solidFill>
              </a:rPr>
            </a:br>
            <a:r>
              <a:rPr lang="en-US" sz="3200" dirty="0">
                <a:solidFill>
                  <a:schemeClr val="bg1"/>
                </a:solidFill>
              </a:rPr>
              <a:t>    have seen a great light,</a:t>
            </a:r>
            <a:br>
              <a:rPr lang="en-US" sz="3200" dirty="0">
                <a:solidFill>
                  <a:schemeClr val="bg1"/>
                </a:solidFill>
              </a:rPr>
            </a:br>
            <a:r>
              <a:rPr lang="en-US" sz="3200" dirty="0">
                <a:solidFill>
                  <a:schemeClr val="bg1"/>
                </a:solidFill>
              </a:rPr>
              <a:t>and for those dwelling in the region and shadow of death, on them a light has dawned.”                         											</a:t>
            </a:r>
            <a:r>
              <a:rPr lang="en-US" sz="3200" i="1" dirty="0">
                <a:solidFill>
                  <a:schemeClr val="bg1"/>
                </a:solidFill>
              </a:rPr>
              <a:t>Matt 4:16 (Isaiah 9:2)</a:t>
            </a:r>
          </a:p>
        </p:txBody>
      </p:sp>
    </p:spTree>
    <p:extLst>
      <p:ext uri="{BB962C8B-B14F-4D97-AF65-F5344CB8AC3E}">
        <p14:creationId xmlns:p14="http://schemas.microsoft.com/office/powerpoint/2010/main" val="27241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9BE5957-FC64-4C09-A68F-8B536A5B23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227" y="3712817"/>
            <a:ext cx="4717774" cy="3145183"/>
          </a:xfrm>
          <a:prstGeom prst="rect">
            <a:avLst/>
          </a:prstGeom>
        </p:spPr>
      </p:pic>
      <p:sp>
        <p:nvSpPr>
          <p:cNvPr id="4" name="Rectangle 3">
            <a:extLst>
              <a:ext uri="{FF2B5EF4-FFF2-40B4-BE49-F238E27FC236}">
                <a16:creationId xmlns:a16="http://schemas.microsoft.com/office/drawing/2014/main" xmlns="" id="{EBF58D7C-001C-4C59-8F9E-F1EAB94735F2}"/>
              </a:ext>
            </a:extLst>
          </p:cNvPr>
          <p:cNvSpPr/>
          <p:nvPr/>
        </p:nvSpPr>
        <p:spPr>
          <a:xfrm>
            <a:off x="0" y="0"/>
            <a:ext cx="9144000" cy="3539430"/>
          </a:xfrm>
          <a:prstGeom prst="rect">
            <a:avLst/>
          </a:prstGeom>
        </p:spPr>
        <p:txBody>
          <a:bodyPr wrap="square">
            <a:spAutoFit/>
          </a:bodyPr>
          <a:lstStyle/>
          <a:p>
            <a:r>
              <a:rPr lang="en-US" sz="3200" dirty="0">
                <a:solidFill>
                  <a:schemeClr val="bg1"/>
                </a:solidFill>
              </a:rPr>
              <a:t>You are the light of the world. A city set on a hill cannot be hidden. Nor do people light a lamp and put it under a basket, but on a stand, and it gives light to all in the house. In the same way, let your light shine before others, so that</a:t>
            </a:r>
            <a:r>
              <a:rPr lang="en-US" sz="3200" baseline="30000" dirty="0">
                <a:solidFill>
                  <a:schemeClr val="bg1"/>
                </a:solidFill>
              </a:rPr>
              <a:t> </a:t>
            </a:r>
            <a:r>
              <a:rPr lang="en-US" sz="3200" dirty="0">
                <a:solidFill>
                  <a:schemeClr val="bg1"/>
                </a:solidFill>
              </a:rPr>
              <a:t> they may see your good works and give glory to your Father who is in heaven.               														Matt 5:14-16</a:t>
            </a:r>
            <a:endParaRPr lang="en-US" sz="3200" i="1" dirty="0">
              <a:solidFill>
                <a:schemeClr val="bg1"/>
              </a:solidFill>
            </a:endParaRPr>
          </a:p>
        </p:txBody>
      </p:sp>
    </p:spTree>
    <p:extLst>
      <p:ext uri="{BB962C8B-B14F-4D97-AF65-F5344CB8AC3E}">
        <p14:creationId xmlns:p14="http://schemas.microsoft.com/office/powerpoint/2010/main" val="254549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9BE5957-FC64-4C09-A68F-8B536A5B23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227" y="3712817"/>
            <a:ext cx="4717774" cy="3145183"/>
          </a:xfrm>
          <a:prstGeom prst="rect">
            <a:avLst/>
          </a:prstGeom>
        </p:spPr>
      </p:pic>
      <p:sp>
        <p:nvSpPr>
          <p:cNvPr id="4" name="Rectangle 3">
            <a:extLst>
              <a:ext uri="{FF2B5EF4-FFF2-40B4-BE49-F238E27FC236}">
                <a16:creationId xmlns:a16="http://schemas.microsoft.com/office/drawing/2014/main" xmlns="" id="{EBF58D7C-001C-4C59-8F9E-F1EAB94735F2}"/>
              </a:ext>
            </a:extLst>
          </p:cNvPr>
          <p:cNvSpPr/>
          <p:nvPr/>
        </p:nvSpPr>
        <p:spPr>
          <a:xfrm>
            <a:off x="0" y="0"/>
            <a:ext cx="9144000" cy="3539430"/>
          </a:xfrm>
          <a:prstGeom prst="rect">
            <a:avLst/>
          </a:prstGeom>
        </p:spPr>
        <p:txBody>
          <a:bodyPr wrap="square">
            <a:spAutoFit/>
          </a:bodyPr>
          <a:lstStyle/>
          <a:p>
            <a:r>
              <a:rPr lang="en-US" sz="3200" dirty="0">
                <a:solidFill>
                  <a:schemeClr val="bg1"/>
                </a:solidFill>
              </a:rPr>
              <a:t>You are the light of the world. </a:t>
            </a:r>
            <a:r>
              <a:rPr lang="en-US" sz="3200" b="1" dirty="0">
                <a:solidFill>
                  <a:srgbClr val="FFFF00"/>
                </a:solidFill>
              </a:rPr>
              <a:t>A city set on a hill cannot be hidden</a:t>
            </a:r>
            <a:r>
              <a:rPr lang="en-US" sz="3200" dirty="0">
                <a:solidFill>
                  <a:schemeClr val="bg1"/>
                </a:solidFill>
              </a:rPr>
              <a:t>. Nor do people light a lamp and put it under a basket, but on a stand, and it gives light to all in the house. In the same way, let your light shine before others, so that</a:t>
            </a:r>
            <a:r>
              <a:rPr lang="en-US" sz="3200" baseline="30000" dirty="0">
                <a:solidFill>
                  <a:schemeClr val="bg1"/>
                </a:solidFill>
              </a:rPr>
              <a:t> </a:t>
            </a:r>
            <a:r>
              <a:rPr lang="en-US" sz="3200" dirty="0">
                <a:solidFill>
                  <a:schemeClr val="bg1"/>
                </a:solidFill>
              </a:rPr>
              <a:t> they may see your good works and give glory to your Father who is in heaven.               														</a:t>
            </a:r>
            <a:r>
              <a:rPr lang="en-US" sz="3200" i="1" dirty="0">
                <a:solidFill>
                  <a:schemeClr val="bg1"/>
                </a:solidFill>
              </a:rPr>
              <a:t>Matt 5:14-16</a:t>
            </a:r>
          </a:p>
        </p:txBody>
      </p:sp>
    </p:spTree>
    <p:extLst>
      <p:ext uri="{BB962C8B-B14F-4D97-AF65-F5344CB8AC3E}">
        <p14:creationId xmlns:p14="http://schemas.microsoft.com/office/powerpoint/2010/main" val="4242534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9BE5957-FC64-4C09-A68F-8B536A5B23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227" y="3712817"/>
            <a:ext cx="4717774" cy="3145183"/>
          </a:xfrm>
          <a:prstGeom prst="rect">
            <a:avLst/>
          </a:prstGeom>
        </p:spPr>
      </p:pic>
      <p:sp>
        <p:nvSpPr>
          <p:cNvPr id="4" name="Rectangle 3">
            <a:extLst>
              <a:ext uri="{FF2B5EF4-FFF2-40B4-BE49-F238E27FC236}">
                <a16:creationId xmlns:a16="http://schemas.microsoft.com/office/drawing/2014/main" xmlns="" id="{EBF58D7C-001C-4C59-8F9E-F1EAB94735F2}"/>
              </a:ext>
            </a:extLst>
          </p:cNvPr>
          <p:cNvSpPr/>
          <p:nvPr/>
        </p:nvSpPr>
        <p:spPr>
          <a:xfrm>
            <a:off x="0" y="0"/>
            <a:ext cx="9144000" cy="4031873"/>
          </a:xfrm>
          <a:prstGeom prst="rect">
            <a:avLst/>
          </a:prstGeom>
        </p:spPr>
        <p:txBody>
          <a:bodyPr wrap="square">
            <a:spAutoFit/>
          </a:bodyPr>
          <a:lstStyle/>
          <a:p>
            <a:r>
              <a:rPr lang="en-US" sz="3200" dirty="0">
                <a:solidFill>
                  <a:schemeClr val="bg1"/>
                </a:solidFill>
              </a:rPr>
              <a:t>You are the light of the world. A city set on a hill cannot be hidden. </a:t>
            </a:r>
            <a:r>
              <a:rPr lang="en-US" sz="3200" b="1" dirty="0">
                <a:solidFill>
                  <a:srgbClr val="FFFF00"/>
                </a:solidFill>
              </a:rPr>
              <a:t>Nor do people light a lamp and put it under a basket, but on a stand, and it gives light to all in the house</a:t>
            </a:r>
            <a:r>
              <a:rPr lang="en-US" sz="3200" dirty="0">
                <a:solidFill>
                  <a:schemeClr val="bg1"/>
                </a:solidFill>
              </a:rPr>
              <a:t>. In the same way, let your light shine before others, so that</a:t>
            </a:r>
            <a:r>
              <a:rPr lang="en-US" sz="3200" baseline="30000" dirty="0">
                <a:solidFill>
                  <a:schemeClr val="bg1"/>
                </a:solidFill>
              </a:rPr>
              <a:t> </a:t>
            </a:r>
            <a:r>
              <a:rPr lang="en-US" sz="3200" dirty="0">
                <a:solidFill>
                  <a:schemeClr val="bg1"/>
                </a:solidFill>
              </a:rPr>
              <a:t> they may see your good works and give glory to your Father who is in heaven.               																												</a:t>
            </a:r>
            <a:r>
              <a:rPr lang="en-US" sz="3200" i="1" dirty="0">
                <a:solidFill>
                  <a:schemeClr val="bg1"/>
                </a:solidFill>
              </a:rPr>
              <a:t>Matt 5:14-16</a:t>
            </a:r>
          </a:p>
        </p:txBody>
      </p:sp>
    </p:spTree>
    <p:extLst>
      <p:ext uri="{BB962C8B-B14F-4D97-AF65-F5344CB8AC3E}">
        <p14:creationId xmlns:p14="http://schemas.microsoft.com/office/powerpoint/2010/main" val="959752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9BE5957-FC64-4C09-A68F-8B536A5B23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6227" y="3712817"/>
            <a:ext cx="4717774" cy="3145183"/>
          </a:xfrm>
          <a:prstGeom prst="rect">
            <a:avLst/>
          </a:prstGeom>
        </p:spPr>
      </p:pic>
      <p:sp>
        <p:nvSpPr>
          <p:cNvPr id="4" name="Rectangle 3">
            <a:extLst>
              <a:ext uri="{FF2B5EF4-FFF2-40B4-BE49-F238E27FC236}">
                <a16:creationId xmlns:a16="http://schemas.microsoft.com/office/drawing/2014/main" xmlns="" id="{EBF58D7C-001C-4C59-8F9E-F1EAB94735F2}"/>
              </a:ext>
            </a:extLst>
          </p:cNvPr>
          <p:cNvSpPr/>
          <p:nvPr/>
        </p:nvSpPr>
        <p:spPr>
          <a:xfrm>
            <a:off x="0" y="0"/>
            <a:ext cx="9144000" cy="3539430"/>
          </a:xfrm>
          <a:prstGeom prst="rect">
            <a:avLst/>
          </a:prstGeom>
        </p:spPr>
        <p:txBody>
          <a:bodyPr wrap="square">
            <a:spAutoFit/>
          </a:bodyPr>
          <a:lstStyle/>
          <a:p>
            <a:r>
              <a:rPr lang="en-US" sz="3200" dirty="0">
                <a:solidFill>
                  <a:schemeClr val="bg1"/>
                </a:solidFill>
              </a:rPr>
              <a:t>You are the light of the world. A city set on a hill cannot be hidden. Nor do people light a lamp and put it under a basket, but on a stand, and it gives light to all in the house. In the same way, </a:t>
            </a:r>
            <a:r>
              <a:rPr lang="en-US" sz="3200" b="1" dirty="0">
                <a:solidFill>
                  <a:srgbClr val="FFFF00"/>
                </a:solidFill>
              </a:rPr>
              <a:t>let your light shine before others</a:t>
            </a:r>
            <a:r>
              <a:rPr lang="en-US" sz="3200" dirty="0">
                <a:solidFill>
                  <a:schemeClr val="bg1"/>
                </a:solidFill>
              </a:rPr>
              <a:t>, so </a:t>
            </a:r>
            <a:r>
              <a:rPr lang="en-US" sz="3200" b="1" dirty="0">
                <a:solidFill>
                  <a:srgbClr val="99FF66"/>
                </a:solidFill>
              </a:rPr>
              <a:t>that</a:t>
            </a:r>
            <a:r>
              <a:rPr lang="en-US" sz="3200" b="1" baseline="30000" dirty="0">
                <a:solidFill>
                  <a:srgbClr val="99FF66"/>
                </a:solidFill>
              </a:rPr>
              <a:t> </a:t>
            </a:r>
            <a:r>
              <a:rPr lang="en-US" sz="3200" b="1" dirty="0">
                <a:solidFill>
                  <a:srgbClr val="99FF66"/>
                </a:solidFill>
              </a:rPr>
              <a:t> they may see your good works </a:t>
            </a:r>
            <a:r>
              <a:rPr lang="en-US" sz="3200" dirty="0">
                <a:solidFill>
                  <a:schemeClr val="bg1"/>
                </a:solidFill>
              </a:rPr>
              <a:t>and </a:t>
            </a:r>
            <a:r>
              <a:rPr lang="en-US" sz="3200" b="1" dirty="0">
                <a:solidFill>
                  <a:srgbClr val="FFC000"/>
                </a:solidFill>
              </a:rPr>
              <a:t>give glory to your Father who is in heaven</a:t>
            </a:r>
            <a:r>
              <a:rPr lang="en-US" sz="3200" dirty="0">
                <a:solidFill>
                  <a:schemeClr val="bg1"/>
                </a:solidFill>
              </a:rPr>
              <a:t>.               														</a:t>
            </a:r>
            <a:r>
              <a:rPr lang="en-US" sz="3200" i="1" dirty="0">
                <a:solidFill>
                  <a:schemeClr val="bg1"/>
                </a:solidFill>
              </a:rPr>
              <a:t>Matt 5:14-16</a:t>
            </a:r>
          </a:p>
        </p:txBody>
      </p:sp>
    </p:spTree>
    <p:extLst>
      <p:ext uri="{BB962C8B-B14F-4D97-AF65-F5344CB8AC3E}">
        <p14:creationId xmlns:p14="http://schemas.microsoft.com/office/powerpoint/2010/main" val="258194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1" name="Rectangle 17">
            <a:extLst>
              <a:ext uri="{FF2B5EF4-FFF2-40B4-BE49-F238E27FC236}">
                <a16:creationId xmlns:a16="http://schemas.microsoft.com/office/drawing/2014/main" xmlns="" id="{A2509F26-B5DC-4BA7-B476-4CB044237A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20" name="Rectangle 19">
            <a:extLst>
              <a:ext uri="{FF2B5EF4-FFF2-40B4-BE49-F238E27FC236}">
                <a16:creationId xmlns:a16="http://schemas.microsoft.com/office/drawing/2014/main" xmlns="" id="{DB103EB1-B135-4526-B883-33228FC27F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3" name="Picture 2">
            <a:extLst>
              <a:ext uri="{FF2B5EF4-FFF2-40B4-BE49-F238E27FC236}">
                <a16:creationId xmlns:a16="http://schemas.microsoft.com/office/drawing/2014/main" xmlns="" id="{78F7F006-76C6-4CFE-BC21-61F40885DEEA}"/>
              </a:ext>
            </a:extLst>
          </p:cNvPr>
          <p:cNvPicPr>
            <a:picLocks noChangeAspect="1"/>
          </p:cNvPicPr>
          <p:nvPr/>
        </p:nvPicPr>
        <p:blipFill rotWithShape="1">
          <a:blip r:embed="rId2">
            <a:extLst>
              <a:ext uri="{28A0092B-C50C-407E-A947-70E740481C1C}">
                <a14:useLocalDpi xmlns:a14="http://schemas.microsoft.com/office/drawing/2010/main" val="0"/>
              </a:ext>
            </a:extLst>
          </a:blip>
          <a:srcRect l="983" r="11210"/>
          <a:stretch/>
        </p:blipFill>
        <p:spPr>
          <a:xfrm rot="21480000">
            <a:off x="853377" y="1003258"/>
            <a:ext cx="7437246" cy="4764396"/>
          </a:xfrm>
          <a:prstGeom prst="rect">
            <a:avLst/>
          </a:prstGeom>
        </p:spPr>
      </p:pic>
    </p:spTree>
    <p:extLst>
      <p:ext uri="{BB962C8B-B14F-4D97-AF65-F5344CB8AC3E}">
        <p14:creationId xmlns:p14="http://schemas.microsoft.com/office/powerpoint/2010/main" val="4155615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ECE96D9-8827-4AD4-BB3F-ECCBE02AB715}"/>
              </a:ext>
            </a:extLst>
          </p:cNvPr>
          <p:cNvSpPr/>
          <p:nvPr/>
        </p:nvSpPr>
        <p:spPr>
          <a:xfrm>
            <a:off x="0" y="0"/>
            <a:ext cx="9144000" cy="6755696"/>
          </a:xfrm>
          <a:prstGeom prst="rect">
            <a:avLst/>
          </a:prstGeom>
        </p:spPr>
        <p:txBody>
          <a:bodyPr wrap="square">
            <a:spAutoFit/>
          </a:bodyPr>
          <a:lstStyle/>
          <a:p>
            <a:r>
              <a:rPr lang="en-US" sz="3100" b="1" baseline="30000" dirty="0"/>
              <a:t>3 </a:t>
            </a:r>
            <a:r>
              <a:rPr lang="en-US" sz="3100" dirty="0"/>
              <a:t>“Blessed are the poor in spirit, </a:t>
            </a:r>
            <a:r>
              <a:rPr lang="en-US" sz="3100" dirty="0">
                <a:solidFill>
                  <a:srgbClr val="0070C0"/>
                </a:solidFill>
              </a:rPr>
              <a:t>for theirs is the kingdom of heaven</a:t>
            </a:r>
            <a:r>
              <a:rPr lang="en-US" sz="3100" dirty="0"/>
              <a:t>.</a:t>
            </a:r>
          </a:p>
          <a:p>
            <a:r>
              <a:rPr lang="en-US" sz="3100" b="1" baseline="30000" dirty="0"/>
              <a:t>4 </a:t>
            </a:r>
            <a:r>
              <a:rPr lang="en-US" sz="3100" dirty="0"/>
              <a:t>“Blessed are those who mourn, for they shall be comforted.</a:t>
            </a:r>
          </a:p>
          <a:p>
            <a:r>
              <a:rPr lang="en-US" sz="3100" b="1" baseline="30000" dirty="0"/>
              <a:t>5 </a:t>
            </a:r>
            <a:r>
              <a:rPr lang="en-US" sz="3100" dirty="0"/>
              <a:t>“Blessed are the meek, for they shall inherit the earth.</a:t>
            </a:r>
          </a:p>
          <a:p>
            <a:r>
              <a:rPr lang="en-US" sz="3100" b="1" baseline="30000" dirty="0"/>
              <a:t>6 </a:t>
            </a:r>
            <a:r>
              <a:rPr lang="en-US" sz="3100" dirty="0"/>
              <a:t>“Blessed are those who hunger and thirst for righteousness, for they shall be satisfied.</a:t>
            </a:r>
          </a:p>
          <a:p>
            <a:r>
              <a:rPr lang="en-US" sz="3100" b="1" baseline="30000" dirty="0"/>
              <a:t>7 </a:t>
            </a:r>
            <a:r>
              <a:rPr lang="en-US" sz="3100" dirty="0"/>
              <a:t>“Blessed are the merciful, for they shall receive mercy.</a:t>
            </a:r>
          </a:p>
          <a:p>
            <a:r>
              <a:rPr lang="en-US" sz="3100" b="1" baseline="30000" dirty="0"/>
              <a:t>8 </a:t>
            </a:r>
            <a:r>
              <a:rPr lang="en-US" sz="3100" dirty="0"/>
              <a:t>“Blessed are the pure in heart, for they shall see God.</a:t>
            </a:r>
          </a:p>
          <a:p>
            <a:r>
              <a:rPr lang="en-US" sz="3100" b="1" baseline="30000" dirty="0"/>
              <a:t>9 </a:t>
            </a:r>
            <a:r>
              <a:rPr lang="en-US" sz="3100" dirty="0"/>
              <a:t>“Blessed are the peacemakers, for they shall be called sons</a:t>
            </a:r>
            <a:r>
              <a:rPr lang="en-US" sz="3100" baseline="30000" dirty="0"/>
              <a:t>  </a:t>
            </a:r>
            <a:r>
              <a:rPr lang="en-US" sz="3100" dirty="0"/>
              <a:t>of God.</a:t>
            </a:r>
          </a:p>
          <a:p>
            <a:r>
              <a:rPr lang="en-US" sz="3100" b="1" baseline="30000" dirty="0"/>
              <a:t>10 </a:t>
            </a:r>
            <a:r>
              <a:rPr lang="en-US" sz="3100" dirty="0"/>
              <a:t>“Blessed are those who are persecuted for righteousness' sake, </a:t>
            </a:r>
            <a:r>
              <a:rPr lang="en-US" sz="3100" dirty="0">
                <a:solidFill>
                  <a:srgbClr val="0070C0"/>
                </a:solidFill>
              </a:rPr>
              <a:t>for theirs is the kingdom of heaven</a:t>
            </a:r>
            <a:r>
              <a:rPr lang="en-US" sz="3100" dirty="0"/>
              <a:t>.</a:t>
            </a:r>
          </a:p>
          <a:p>
            <a:r>
              <a:rPr lang="en-US" sz="3000" b="1" i="1" dirty="0"/>
              <a:t>	</a:t>
            </a:r>
            <a:r>
              <a:rPr lang="en-US" sz="3000" i="1" dirty="0"/>
              <a:t>											                Matt 5:3-10</a:t>
            </a:r>
          </a:p>
        </p:txBody>
      </p:sp>
    </p:spTree>
    <p:extLst>
      <p:ext uri="{BB962C8B-B14F-4D97-AF65-F5344CB8AC3E}">
        <p14:creationId xmlns:p14="http://schemas.microsoft.com/office/powerpoint/2010/main" val="78480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ECE96D9-8827-4AD4-BB3F-ECCBE02AB715}"/>
              </a:ext>
            </a:extLst>
          </p:cNvPr>
          <p:cNvSpPr/>
          <p:nvPr/>
        </p:nvSpPr>
        <p:spPr>
          <a:xfrm>
            <a:off x="0" y="1775121"/>
            <a:ext cx="9144000" cy="3016210"/>
          </a:xfrm>
          <a:prstGeom prst="rect">
            <a:avLst/>
          </a:prstGeom>
        </p:spPr>
        <p:txBody>
          <a:bodyPr wrap="square">
            <a:spAutoFit/>
          </a:bodyPr>
          <a:lstStyle/>
          <a:p>
            <a:r>
              <a:rPr lang="en-US" sz="3200" dirty="0"/>
              <a:t>Blessed are </a:t>
            </a:r>
            <a:r>
              <a:rPr lang="en-US" sz="3200" b="1" dirty="0">
                <a:solidFill>
                  <a:srgbClr val="0070C0"/>
                </a:solidFill>
              </a:rPr>
              <a:t>you</a:t>
            </a:r>
            <a:r>
              <a:rPr lang="en-US" sz="3200" dirty="0"/>
              <a:t> when others revile</a:t>
            </a:r>
            <a:r>
              <a:rPr lang="en-US" sz="3200" b="1" dirty="0">
                <a:solidFill>
                  <a:srgbClr val="0070C0"/>
                </a:solidFill>
              </a:rPr>
              <a:t> you </a:t>
            </a:r>
            <a:r>
              <a:rPr lang="en-US" sz="3200" dirty="0"/>
              <a:t>and persecute </a:t>
            </a:r>
            <a:r>
              <a:rPr lang="en-US" sz="3200" b="1" dirty="0">
                <a:solidFill>
                  <a:srgbClr val="0070C0"/>
                </a:solidFill>
              </a:rPr>
              <a:t>you</a:t>
            </a:r>
            <a:r>
              <a:rPr lang="en-US" sz="3200" dirty="0"/>
              <a:t> and utter all kinds of evil against </a:t>
            </a:r>
            <a:r>
              <a:rPr lang="en-US" sz="3200" b="1" dirty="0">
                <a:solidFill>
                  <a:srgbClr val="0070C0"/>
                </a:solidFill>
              </a:rPr>
              <a:t>you</a:t>
            </a:r>
            <a:r>
              <a:rPr lang="en-US" sz="3200" dirty="0"/>
              <a:t> falsely on my account. Rejoice and be glad, for </a:t>
            </a:r>
            <a:r>
              <a:rPr lang="en-US" sz="3200" b="1" dirty="0">
                <a:solidFill>
                  <a:srgbClr val="0070C0"/>
                </a:solidFill>
              </a:rPr>
              <a:t>your</a:t>
            </a:r>
            <a:r>
              <a:rPr lang="en-US" sz="3200" dirty="0"/>
              <a:t> reward is great in heaven, for so they persecuted the prophets who were before </a:t>
            </a:r>
            <a:r>
              <a:rPr lang="en-US" sz="3200" b="1" dirty="0">
                <a:solidFill>
                  <a:srgbClr val="0070C0"/>
                </a:solidFill>
              </a:rPr>
              <a:t>you</a:t>
            </a:r>
            <a:r>
              <a:rPr lang="en-US" sz="3200" dirty="0"/>
              <a:t>.</a:t>
            </a:r>
            <a:r>
              <a:rPr lang="en-US" sz="3200" b="1" i="1" dirty="0"/>
              <a:t>	</a:t>
            </a:r>
            <a:r>
              <a:rPr lang="en-US" sz="3200" i="1" dirty="0"/>
              <a:t>	</a:t>
            </a:r>
            <a:r>
              <a:rPr lang="en-US" sz="3000" i="1" dirty="0"/>
              <a:t>										                															Matt 5:11-12</a:t>
            </a:r>
          </a:p>
        </p:txBody>
      </p:sp>
    </p:spTree>
    <p:extLst>
      <p:ext uri="{BB962C8B-B14F-4D97-AF65-F5344CB8AC3E}">
        <p14:creationId xmlns:p14="http://schemas.microsoft.com/office/powerpoint/2010/main" val="264680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21" name="Rectangle 17">
            <a:extLst>
              <a:ext uri="{FF2B5EF4-FFF2-40B4-BE49-F238E27FC236}">
                <a16:creationId xmlns:a16="http://schemas.microsoft.com/office/drawing/2014/main" xmlns="" id="{A2509F26-B5DC-4BA7-B476-4CB044237A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20" name="Rectangle 19">
            <a:extLst>
              <a:ext uri="{FF2B5EF4-FFF2-40B4-BE49-F238E27FC236}">
                <a16:creationId xmlns:a16="http://schemas.microsoft.com/office/drawing/2014/main" xmlns="" id="{DB103EB1-B135-4526-B883-33228FC27F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3" name="Picture 2">
            <a:extLst>
              <a:ext uri="{FF2B5EF4-FFF2-40B4-BE49-F238E27FC236}">
                <a16:creationId xmlns:a16="http://schemas.microsoft.com/office/drawing/2014/main" xmlns="" id="{78F7F006-76C6-4CFE-BC21-61F40885DEEA}"/>
              </a:ext>
            </a:extLst>
          </p:cNvPr>
          <p:cNvPicPr>
            <a:picLocks noChangeAspect="1"/>
          </p:cNvPicPr>
          <p:nvPr/>
        </p:nvPicPr>
        <p:blipFill rotWithShape="1">
          <a:blip r:embed="rId2">
            <a:extLst>
              <a:ext uri="{28A0092B-C50C-407E-A947-70E740481C1C}">
                <a14:useLocalDpi xmlns:a14="http://schemas.microsoft.com/office/drawing/2010/main" val="0"/>
              </a:ext>
            </a:extLst>
          </a:blip>
          <a:srcRect l="983" r="11210"/>
          <a:stretch/>
        </p:blipFill>
        <p:spPr>
          <a:xfrm rot="21480000">
            <a:off x="853377" y="1003258"/>
            <a:ext cx="7437246" cy="4764396"/>
          </a:xfrm>
          <a:prstGeom prst="rect">
            <a:avLst/>
          </a:prstGeom>
        </p:spPr>
      </p:pic>
    </p:spTree>
    <p:extLst>
      <p:ext uri="{BB962C8B-B14F-4D97-AF65-F5344CB8AC3E}">
        <p14:creationId xmlns:p14="http://schemas.microsoft.com/office/powerpoint/2010/main" val="14312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CA8FA1D-0222-4FF3-96F1-7E86926539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1200" y="3622081"/>
            <a:ext cx="5892800" cy="3235919"/>
          </a:xfrm>
          <a:prstGeom prst="rect">
            <a:avLst/>
          </a:prstGeom>
        </p:spPr>
      </p:pic>
      <p:sp>
        <p:nvSpPr>
          <p:cNvPr id="4" name="Rectangle 3">
            <a:extLst>
              <a:ext uri="{FF2B5EF4-FFF2-40B4-BE49-F238E27FC236}">
                <a16:creationId xmlns:a16="http://schemas.microsoft.com/office/drawing/2014/main" xmlns="" id="{A7A8C43A-F708-4C01-AE3F-E8A2C9F619A0}"/>
              </a:ext>
            </a:extLst>
          </p:cNvPr>
          <p:cNvSpPr/>
          <p:nvPr/>
        </p:nvSpPr>
        <p:spPr>
          <a:xfrm>
            <a:off x="227811" y="923330"/>
            <a:ext cx="8171543" cy="1569660"/>
          </a:xfrm>
          <a:prstGeom prst="rect">
            <a:avLst/>
          </a:prstGeom>
        </p:spPr>
        <p:txBody>
          <a:bodyPr wrap="square">
            <a:spAutoFit/>
          </a:bodyPr>
          <a:lstStyle/>
          <a:p>
            <a:r>
              <a:rPr lang="en-US" sz="3200" dirty="0"/>
              <a:t>“Can something tasteless be eaten without </a:t>
            </a:r>
            <a:r>
              <a:rPr lang="en-US" sz="3200" b="1" dirty="0"/>
              <a:t>salt</a:t>
            </a:r>
            <a:r>
              <a:rPr lang="en-US" sz="3200" dirty="0"/>
              <a:t>,</a:t>
            </a:r>
            <a:br>
              <a:rPr lang="en-US" sz="3200" dirty="0"/>
            </a:br>
            <a:r>
              <a:rPr lang="en-US" sz="3200" dirty="0"/>
              <a:t>Or is there any taste in the white of an egg? 																</a:t>
            </a:r>
            <a:r>
              <a:rPr lang="en-US" sz="3200" i="1" dirty="0"/>
              <a:t>Job 6:6</a:t>
            </a:r>
          </a:p>
        </p:txBody>
      </p:sp>
      <p:sp>
        <p:nvSpPr>
          <p:cNvPr id="5" name="Rectangle 4">
            <a:extLst>
              <a:ext uri="{FF2B5EF4-FFF2-40B4-BE49-F238E27FC236}">
                <a16:creationId xmlns:a16="http://schemas.microsoft.com/office/drawing/2014/main" xmlns="" id="{F9E160E4-E40F-42E8-AC97-6E4CA8F6D6E3}"/>
              </a:ext>
            </a:extLst>
          </p:cNvPr>
          <p:cNvSpPr/>
          <p:nvPr/>
        </p:nvSpPr>
        <p:spPr>
          <a:xfrm>
            <a:off x="0" y="0"/>
            <a:ext cx="3026791"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Seasoning</a:t>
            </a:r>
          </a:p>
        </p:txBody>
      </p:sp>
      <p:sp>
        <p:nvSpPr>
          <p:cNvPr id="6" name="Rectangle 5">
            <a:extLst>
              <a:ext uri="{FF2B5EF4-FFF2-40B4-BE49-F238E27FC236}">
                <a16:creationId xmlns:a16="http://schemas.microsoft.com/office/drawing/2014/main" xmlns="" id="{41AA1CBF-4B16-42E6-B9EB-C56D7AE809E2}"/>
              </a:ext>
            </a:extLst>
          </p:cNvPr>
          <p:cNvSpPr/>
          <p:nvPr/>
        </p:nvSpPr>
        <p:spPr>
          <a:xfrm>
            <a:off x="227811" y="2492990"/>
            <a:ext cx="8706678" cy="2062103"/>
          </a:xfrm>
          <a:prstGeom prst="rect">
            <a:avLst/>
          </a:prstGeom>
        </p:spPr>
        <p:txBody>
          <a:bodyPr wrap="square">
            <a:spAutoFit/>
          </a:bodyPr>
          <a:lstStyle/>
          <a:p>
            <a:r>
              <a:rPr lang="en-US" sz="3200" dirty="0">
                <a:solidFill>
                  <a:srgbClr val="000000"/>
                </a:solidFill>
              </a:rPr>
              <a:t>Let your speech always be gracious, seasoned with </a:t>
            </a:r>
            <a:r>
              <a:rPr lang="en-US" sz="3200" b="1" dirty="0">
                <a:solidFill>
                  <a:srgbClr val="000000"/>
                </a:solidFill>
              </a:rPr>
              <a:t>salt</a:t>
            </a:r>
            <a:r>
              <a:rPr lang="en-US" sz="3200" dirty="0">
                <a:solidFill>
                  <a:srgbClr val="000000"/>
                </a:solidFill>
              </a:rPr>
              <a:t>, so that you may know how you ought to answer each person. </a:t>
            </a:r>
          </a:p>
          <a:p>
            <a:r>
              <a:rPr lang="en-US" sz="3200" dirty="0">
                <a:solidFill>
                  <a:srgbClr val="000000"/>
                </a:solidFill>
              </a:rPr>
              <a:t>														</a:t>
            </a:r>
            <a:r>
              <a:rPr lang="en-US" sz="3200" i="1" dirty="0">
                <a:solidFill>
                  <a:srgbClr val="000000"/>
                </a:solidFill>
              </a:rPr>
              <a:t>Col 4:6</a:t>
            </a:r>
            <a:endParaRPr lang="en-US" sz="3200" i="1" dirty="0"/>
          </a:p>
        </p:txBody>
      </p:sp>
    </p:spTree>
    <p:extLst>
      <p:ext uri="{BB962C8B-B14F-4D97-AF65-F5344CB8AC3E}">
        <p14:creationId xmlns:p14="http://schemas.microsoft.com/office/powerpoint/2010/main" val="186628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CA8FA1D-0222-4FF3-96F1-7E86926539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1200" y="3622081"/>
            <a:ext cx="5892800" cy="3235919"/>
          </a:xfrm>
          <a:prstGeom prst="rect">
            <a:avLst/>
          </a:prstGeom>
        </p:spPr>
      </p:pic>
      <p:sp>
        <p:nvSpPr>
          <p:cNvPr id="4" name="Rectangle 3">
            <a:extLst>
              <a:ext uri="{FF2B5EF4-FFF2-40B4-BE49-F238E27FC236}">
                <a16:creationId xmlns:a16="http://schemas.microsoft.com/office/drawing/2014/main" xmlns="" id="{A7A8C43A-F708-4C01-AE3F-E8A2C9F619A0}"/>
              </a:ext>
            </a:extLst>
          </p:cNvPr>
          <p:cNvSpPr/>
          <p:nvPr/>
        </p:nvSpPr>
        <p:spPr>
          <a:xfrm>
            <a:off x="227811" y="923330"/>
            <a:ext cx="8598137" cy="2554545"/>
          </a:xfrm>
          <a:prstGeom prst="rect">
            <a:avLst/>
          </a:prstGeom>
        </p:spPr>
        <p:txBody>
          <a:bodyPr wrap="square">
            <a:spAutoFit/>
          </a:bodyPr>
          <a:lstStyle/>
          <a:p>
            <a:r>
              <a:rPr lang="en-US" sz="3200" dirty="0"/>
              <a:t>You shall season all your grain offerings with </a:t>
            </a:r>
            <a:r>
              <a:rPr lang="en-US" sz="3200" b="1" dirty="0"/>
              <a:t>salt</a:t>
            </a:r>
            <a:r>
              <a:rPr lang="en-US" sz="3200" dirty="0"/>
              <a:t>. You shall not let the </a:t>
            </a:r>
            <a:r>
              <a:rPr lang="en-US" sz="3200" b="1" dirty="0"/>
              <a:t>salt</a:t>
            </a:r>
            <a:r>
              <a:rPr lang="en-US" sz="3200" dirty="0"/>
              <a:t> of the covenant with your God be missing from your grain offering; with all your offerings you shall offer </a:t>
            </a:r>
            <a:r>
              <a:rPr lang="en-US" sz="3200" b="1" dirty="0"/>
              <a:t>salt</a:t>
            </a:r>
            <a:r>
              <a:rPr lang="en-US" sz="3200" dirty="0"/>
              <a:t>. </a:t>
            </a:r>
          </a:p>
          <a:p>
            <a:r>
              <a:rPr lang="en-US" sz="3200" i="1" dirty="0"/>
              <a:t>															Lev 2:13</a:t>
            </a:r>
          </a:p>
        </p:txBody>
      </p:sp>
      <p:sp>
        <p:nvSpPr>
          <p:cNvPr id="5" name="Rectangle 4">
            <a:extLst>
              <a:ext uri="{FF2B5EF4-FFF2-40B4-BE49-F238E27FC236}">
                <a16:creationId xmlns:a16="http://schemas.microsoft.com/office/drawing/2014/main" xmlns="" id="{F9E160E4-E40F-42E8-AC97-6E4CA8F6D6E3}"/>
              </a:ext>
            </a:extLst>
          </p:cNvPr>
          <p:cNvSpPr/>
          <p:nvPr/>
        </p:nvSpPr>
        <p:spPr>
          <a:xfrm>
            <a:off x="109808" y="0"/>
            <a:ext cx="2807180"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Sacrifices</a:t>
            </a:r>
          </a:p>
        </p:txBody>
      </p:sp>
    </p:spTree>
    <p:extLst>
      <p:ext uri="{BB962C8B-B14F-4D97-AF65-F5344CB8AC3E}">
        <p14:creationId xmlns:p14="http://schemas.microsoft.com/office/powerpoint/2010/main" val="17250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6CA8FA1D-0222-4FF3-96F1-7E86926539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1200" y="3622081"/>
            <a:ext cx="5892800" cy="3235919"/>
          </a:xfrm>
          <a:prstGeom prst="rect">
            <a:avLst/>
          </a:prstGeom>
        </p:spPr>
      </p:pic>
      <p:sp>
        <p:nvSpPr>
          <p:cNvPr id="4" name="Rectangle 3">
            <a:extLst>
              <a:ext uri="{FF2B5EF4-FFF2-40B4-BE49-F238E27FC236}">
                <a16:creationId xmlns:a16="http://schemas.microsoft.com/office/drawing/2014/main" xmlns="" id="{A7A8C43A-F708-4C01-AE3F-E8A2C9F619A0}"/>
              </a:ext>
            </a:extLst>
          </p:cNvPr>
          <p:cNvSpPr/>
          <p:nvPr/>
        </p:nvSpPr>
        <p:spPr>
          <a:xfrm>
            <a:off x="227811" y="923330"/>
            <a:ext cx="8598137" cy="2554545"/>
          </a:xfrm>
          <a:prstGeom prst="rect">
            <a:avLst/>
          </a:prstGeom>
        </p:spPr>
        <p:txBody>
          <a:bodyPr wrap="square">
            <a:spAutoFit/>
          </a:bodyPr>
          <a:lstStyle/>
          <a:p>
            <a:r>
              <a:rPr lang="en-US" sz="3200" dirty="0"/>
              <a:t>You shall season all your grain offerings with salt. You shall not let the </a:t>
            </a:r>
            <a:r>
              <a:rPr lang="en-US" sz="3200" b="1" dirty="0"/>
              <a:t>salt of the covenant </a:t>
            </a:r>
            <a:r>
              <a:rPr lang="en-US" sz="3200" dirty="0"/>
              <a:t>with your God be missing from your grain offering; with all your offerings you shall offer salt. </a:t>
            </a:r>
          </a:p>
          <a:p>
            <a:r>
              <a:rPr lang="en-US" sz="3200" i="1" dirty="0"/>
              <a:t>															Lev 2:13</a:t>
            </a:r>
          </a:p>
        </p:txBody>
      </p:sp>
      <p:sp>
        <p:nvSpPr>
          <p:cNvPr id="5" name="Rectangle 4">
            <a:extLst>
              <a:ext uri="{FF2B5EF4-FFF2-40B4-BE49-F238E27FC236}">
                <a16:creationId xmlns:a16="http://schemas.microsoft.com/office/drawing/2014/main" xmlns="" id="{F9E160E4-E40F-42E8-AC97-6E4CA8F6D6E3}"/>
              </a:ext>
            </a:extLst>
          </p:cNvPr>
          <p:cNvSpPr/>
          <p:nvPr/>
        </p:nvSpPr>
        <p:spPr>
          <a:xfrm>
            <a:off x="0" y="0"/>
            <a:ext cx="3732112"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Preservation</a:t>
            </a:r>
          </a:p>
        </p:txBody>
      </p:sp>
      <p:sp>
        <p:nvSpPr>
          <p:cNvPr id="6" name="Rectangle 5">
            <a:extLst>
              <a:ext uri="{FF2B5EF4-FFF2-40B4-BE49-F238E27FC236}">
                <a16:creationId xmlns:a16="http://schemas.microsoft.com/office/drawing/2014/main" xmlns="" id="{BFAED78B-07E9-4BA2-B46A-AAB0DD44C5FC}"/>
              </a:ext>
            </a:extLst>
          </p:cNvPr>
          <p:cNvSpPr/>
          <p:nvPr/>
        </p:nvSpPr>
        <p:spPr>
          <a:xfrm>
            <a:off x="183053" y="3477875"/>
            <a:ext cx="8598137" cy="2554545"/>
          </a:xfrm>
          <a:prstGeom prst="rect">
            <a:avLst/>
          </a:prstGeom>
          <a:solidFill>
            <a:schemeClr val="bg1">
              <a:lumMod val="95000"/>
              <a:alpha val="37000"/>
            </a:schemeClr>
          </a:solidFill>
        </p:spPr>
        <p:txBody>
          <a:bodyPr wrap="square">
            <a:spAutoFit/>
          </a:bodyPr>
          <a:lstStyle/>
          <a:p>
            <a:r>
              <a:rPr lang="en-US" sz="3200" dirty="0"/>
              <a:t>All the holy contributions that the people of Israel present to the </a:t>
            </a:r>
            <a:r>
              <a:rPr lang="en-US" sz="3200" cap="small" dirty="0"/>
              <a:t>Lord</a:t>
            </a:r>
            <a:r>
              <a:rPr lang="en-US" sz="3200" dirty="0"/>
              <a:t> I give to you, and to your sons and daughters with you, as a perpetual due. It is a </a:t>
            </a:r>
            <a:r>
              <a:rPr lang="en-US" sz="3200" b="1" dirty="0"/>
              <a:t>covenant of salt </a:t>
            </a:r>
            <a:r>
              <a:rPr lang="en-US" sz="3200" dirty="0"/>
              <a:t>forever before the </a:t>
            </a:r>
            <a:r>
              <a:rPr lang="en-US" sz="3200" cap="small" dirty="0"/>
              <a:t>Lord</a:t>
            </a:r>
            <a:r>
              <a:rPr lang="en-US" sz="3200" dirty="0"/>
              <a:t> for you and for your offspring with you. </a:t>
            </a:r>
            <a:r>
              <a:rPr lang="en-US" sz="3200" i="1" dirty="0"/>
              <a:t>Num 18:19</a:t>
            </a:r>
            <a:endParaRPr lang="en-US" sz="4800" i="1" dirty="0"/>
          </a:p>
        </p:txBody>
      </p:sp>
    </p:spTree>
    <p:extLst>
      <p:ext uri="{BB962C8B-B14F-4D97-AF65-F5344CB8AC3E}">
        <p14:creationId xmlns:p14="http://schemas.microsoft.com/office/powerpoint/2010/main" val="21737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12C369B-194F-49CB-9A73-F6ACBF9B3F4E}"/>
              </a:ext>
            </a:extLst>
          </p:cNvPr>
          <p:cNvSpPr/>
          <p:nvPr/>
        </p:nvSpPr>
        <p:spPr>
          <a:xfrm>
            <a:off x="215348" y="0"/>
            <a:ext cx="8713304" cy="2062103"/>
          </a:xfrm>
          <a:prstGeom prst="rect">
            <a:avLst/>
          </a:prstGeom>
        </p:spPr>
        <p:txBody>
          <a:bodyPr wrap="square">
            <a:spAutoFit/>
          </a:bodyPr>
          <a:lstStyle/>
          <a:p>
            <a:r>
              <a:rPr lang="en-US" sz="3200" dirty="0">
                <a:solidFill>
                  <a:srgbClr val="000000"/>
                </a:solidFill>
                <a:latin typeface="&amp;quot"/>
              </a:rPr>
              <a:t>“Salt is good, but if salt has lost its taste, how shall its saltiness be restored?</a:t>
            </a:r>
            <a:r>
              <a:rPr lang="en-US" sz="3200" dirty="0">
                <a:solidFill>
                  <a:srgbClr val="000000"/>
                </a:solidFill>
                <a:latin typeface="Helvetica Neue"/>
              </a:rPr>
              <a:t> </a:t>
            </a:r>
            <a:r>
              <a:rPr lang="en-US" sz="3200" dirty="0">
                <a:solidFill>
                  <a:srgbClr val="000000"/>
                </a:solidFill>
                <a:latin typeface="&amp;quot"/>
              </a:rPr>
              <a:t>It is of no use either for the soil or for the manure pile. It is thrown away. He who has ears to hear, let him hear.” </a:t>
            </a:r>
            <a:r>
              <a:rPr lang="en-US" sz="3200" i="1" dirty="0">
                <a:solidFill>
                  <a:srgbClr val="000000"/>
                </a:solidFill>
                <a:latin typeface="&amp;quot"/>
              </a:rPr>
              <a:t>Lk 14:34-35</a:t>
            </a:r>
            <a:endParaRPr lang="en-US" sz="3200" i="1" dirty="0"/>
          </a:p>
        </p:txBody>
      </p:sp>
      <p:pic>
        <p:nvPicPr>
          <p:cNvPr id="3" name="Picture 2">
            <a:extLst>
              <a:ext uri="{FF2B5EF4-FFF2-40B4-BE49-F238E27FC236}">
                <a16:creationId xmlns:a16="http://schemas.microsoft.com/office/drawing/2014/main" xmlns="" id="{D7C0CA79-3E39-4CF8-9F14-A5BCD9034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1200" y="3622081"/>
            <a:ext cx="5892800" cy="3235919"/>
          </a:xfrm>
          <a:prstGeom prst="rect">
            <a:avLst/>
          </a:prstGeom>
        </p:spPr>
      </p:pic>
    </p:spTree>
    <p:extLst>
      <p:ext uri="{BB962C8B-B14F-4D97-AF65-F5344CB8AC3E}">
        <p14:creationId xmlns:p14="http://schemas.microsoft.com/office/powerpoint/2010/main" val="109552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12C369B-194F-49CB-9A73-F6ACBF9B3F4E}"/>
              </a:ext>
            </a:extLst>
          </p:cNvPr>
          <p:cNvSpPr/>
          <p:nvPr/>
        </p:nvSpPr>
        <p:spPr>
          <a:xfrm>
            <a:off x="215348" y="0"/>
            <a:ext cx="8713304" cy="4031873"/>
          </a:xfrm>
          <a:prstGeom prst="rect">
            <a:avLst/>
          </a:prstGeom>
        </p:spPr>
        <p:txBody>
          <a:bodyPr wrap="square">
            <a:spAutoFit/>
          </a:bodyPr>
          <a:lstStyle/>
          <a:p>
            <a:r>
              <a:rPr lang="en-US" sz="3200" dirty="0"/>
              <a:t>And if your eye causes you to sin, tear it out. It is better for you to enter the kingdom of God with one eye than with two eyes to be thrown into hell, ‘where their worm does not die and the fire is not quenched.’ For everyone will be salted with fire.</a:t>
            </a:r>
            <a:r>
              <a:rPr lang="en-US" sz="3200" baseline="30000" dirty="0"/>
              <a:t>  </a:t>
            </a:r>
            <a:r>
              <a:rPr lang="en-US" sz="3200" dirty="0"/>
              <a:t>Salt is good, but if the salt has lost its saltiness, how will you make it salty again? Have salt in yourselves, and be at peace with one another.” </a:t>
            </a:r>
            <a:r>
              <a:rPr lang="en-US" sz="3200" i="1" dirty="0"/>
              <a:t>Mark 9:47-50</a:t>
            </a:r>
            <a:endParaRPr lang="en-US" sz="4800" i="1" dirty="0"/>
          </a:p>
        </p:txBody>
      </p:sp>
      <p:pic>
        <p:nvPicPr>
          <p:cNvPr id="3" name="Picture 2">
            <a:extLst>
              <a:ext uri="{FF2B5EF4-FFF2-40B4-BE49-F238E27FC236}">
                <a16:creationId xmlns:a16="http://schemas.microsoft.com/office/drawing/2014/main" xmlns="" id="{D7C0CA79-3E39-4CF8-9F14-A5BCD9034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9878" y="3939851"/>
            <a:ext cx="5314122" cy="2918149"/>
          </a:xfrm>
          <a:prstGeom prst="rect">
            <a:avLst/>
          </a:prstGeom>
        </p:spPr>
      </p:pic>
    </p:spTree>
    <p:extLst>
      <p:ext uri="{BB962C8B-B14F-4D97-AF65-F5344CB8AC3E}">
        <p14:creationId xmlns:p14="http://schemas.microsoft.com/office/powerpoint/2010/main" val="1265726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740</Words>
  <Application>Microsoft Office PowerPoint</Application>
  <PresentationFormat>On-screen Show (4:3)</PresentationFormat>
  <Paragraphs>34</Paragraphs>
  <Slides>17</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&amp;quot</vt:lpstr>
      <vt:lpstr>Arial</vt:lpstr>
      <vt:lpstr>Calibri</vt:lpstr>
      <vt:lpstr>Calibri Light</vt:lpstr>
      <vt:lpstr>Courier New</vt:lpstr>
      <vt:lpstr>Helvetica Neue</vt:lpstr>
      <vt:lpstr>Impact</vt:lpstr>
      <vt:lpstr>Wingdings</vt:lpstr>
      <vt:lpstr>Office Theme</vt:lpstr>
      <vt:lpstr>1_Sample presentation slides(2)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JD Souder</cp:lastModifiedBy>
  <cp:revision>10</cp:revision>
  <dcterms:created xsi:type="dcterms:W3CDTF">2019-01-17T18:10:33Z</dcterms:created>
  <dcterms:modified xsi:type="dcterms:W3CDTF">2019-02-19T12:44:36Z</dcterms:modified>
</cp:coreProperties>
</file>