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Lst>
  <p:notesMasterIdLst>
    <p:notesMasterId r:id="rId32"/>
  </p:notesMasterIdLst>
  <p:sldIdLst>
    <p:sldId id="258" r:id="rId3"/>
    <p:sldId id="256" r:id="rId4"/>
    <p:sldId id="257" r:id="rId5"/>
    <p:sldId id="259" r:id="rId6"/>
    <p:sldId id="261" r:id="rId7"/>
    <p:sldId id="262" r:id="rId8"/>
    <p:sldId id="260" r:id="rId9"/>
    <p:sldId id="263" r:id="rId10"/>
    <p:sldId id="264" r:id="rId11"/>
    <p:sldId id="265" r:id="rId12"/>
    <p:sldId id="266" r:id="rId13"/>
    <p:sldId id="267" r:id="rId14"/>
    <p:sldId id="268" r:id="rId15"/>
    <p:sldId id="269" r:id="rId16"/>
    <p:sldId id="271" r:id="rId17"/>
    <p:sldId id="270"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8" d="100"/>
          <a:sy n="78" d="100"/>
        </p:scale>
        <p:origin x="1200" y="54"/>
      </p:cViewPr>
      <p:guideLst/>
    </p:cSldViewPr>
  </p:slideViewPr>
  <p:notesTextViewPr>
    <p:cViewPr>
      <p:scale>
        <a:sx n="3" d="2"/>
        <a:sy n="3" d="2"/>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87D9DC-2F8E-4267-BF8A-7E3D4B9C96BE}" type="datetimeFigureOut">
              <a:rPr lang="en-US" smtClean="0"/>
              <a:t>2/24/2019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E0180-2153-4DF1-B10C-807E4B0AB8C4}" type="slidenum">
              <a:rPr lang="en-US" smtClean="0"/>
              <a:t>‹#›</a:t>
            </a:fld>
            <a:endParaRPr lang="en-US"/>
          </a:p>
        </p:txBody>
      </p:sp>
    </p:spTree>
    <p:extLst>
      <p:ext uri="{BB962C8B-B14F-4D97-AF65-F5344CB8AC3E}">
        <p14:creationId xmlns:p14="http://schemas.microsoft.com/office/powerpoint/2010/main" val="2614356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20778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05325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738512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5084169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824865688"/>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50599472"/>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8854785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5025556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1675343"/>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92433864"/>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5061960"/>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B1EE2E-6C10-47CB-B76A-431EF0DA47C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93019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500121"/>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01180585"/>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extLst>
      <p:ext uri="{BB962C8B-B14F-4D97-AF65-F5344CB8AC3E}">
        <p14:creationId xmlns:p14="http://schemas.microsoft.com/office/powerpoint/2010/main" val="231613137"/>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2608189106"/>
      </p:ext>
    </p:extLst>
  </p:cSld>
  <p:clrMapOvr>
    <a:masterClrMapping/>
  </p:clrMapOvr>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B1EE2E-6C10-47CB-B76A-431EF0DA47C7}" type="datetimeFigureOut">
              <a:rPr lang="en-US" smtClean="0"/>
              <a:t>2/24/2019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073650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B1EE2E-6C10-47CB-B76A-431EF0DA47C7}"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557766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B1EE2E-6C10-47CB-B76A-431EF0DA47C7}" type="datetimeFigureOut">
              <a:rPr lang="en-US" smtClean="0"/>
              <a:t>2/24/2019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2052760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1EE2E-6C10-47CB-B76A-431EF0DA47C7}" type="datetimeFigureOut">
              <a:rPr lang="en-US" smtClean="0"/>
              <a:t>2/24/2019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156741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1EE2E-6C10-47CB-B76A-431EF0DA47C7}" type="datetimeFigureOut">
              <a:rPr lang="en-US" smtClean="0"/>
              <a:t>2/24/2019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4271627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1EE2E-6C10-47CB-B76A-431EF0DA47C7}"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668781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B1EE2E-6C10-47CB-B76A-431EF0DA47C7}" type="datetimeFigureOut">
              <a:rPr lang="en-US" smtClean="0"/>
              <a:t>2/24/2019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780F5-400E-4544-906D-1FAC727848CD}" type="slidenum">
              <a:rPr lang="en-US" smtClean="0"/>
              <a:t>‹#›</a:t>
            </a:fld>
            <a:endParaRPr lang="en-US"/>
          </a:p>
        </p:txBody>
      </p:sp>
    </p:spTree>
    <p:extLst>
      <p:ext uri="{BB962C8B-B14F-4D97-AF65-F5344CB8AC3E}">
        <p14:creationId xmlns:p14="http://schemas.microsoft.com/office/powerpoint/2010/main" val="320339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1EE2E-6C10-47CB-B76A-431EF0DA47C7}" type="datetimeFigureOut">
              <a:rPr lang="en-US" smtClean="0"/>
              <a:t>2/24/2019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780F5-400E-4544-906D-1FAC727848CD}" type="slidenum">
              <a:rPr lang="en-US" smtClean="0"/>
              <a:t>‹#›</a:t>
            </a:fld>
            <a:endParaRPr lang="en-US"/>
          </a:p>
        </p:txBody>
      </p:sp>
    </p:spTree>
    <p:extLst>
      <p:ext uri="{BB962C8B-B14F-4D97-AF65-F5344CB8AC3E}">
        <p14:creationId xmlns:p14="http://schemas.microsoft.com/office/powerpoint/2010/main" val="3575328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4199669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mc:AlternateContent xmlns:mc="http://schemas.openxmlformats.org/markup-compatibility/2006" xmlns:p14="http://schemas.microsoft.com/office/powerpoint/2010/main">
    <mc:Choice Requires="p14">
      <p:transition spd="slow" p14:dur="2250">
        <p14:reveal/>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3553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8A4EFB-F437-40D7-8DCD-B319FE02839B}"/>
              </a:ext>
            </a:extLst>
          </p:cNvPr>
          <p:cNvSpPr/>
          <p:nvPr/>
        </p:nvSpPr>
        <p:spPr>
          <a:xfrm>
            <a:off x="0" y="428178"/>
            <a:ext cx="9144000" cy="2554545"/>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And on the Sabbath day we went outside the gate to the riverside, where we supposed there was </a:t>
            </a:r>
            <a:r>
              <a:rPr lang="en-US" sz="3200" dirty="0">
                <a:latin typeface="Times New Roman" panose="02020603050405020304" pitchFamily="18" charset="0"/>
                <a:cs typeface="Times New Roman" panose="02020603050405020304" pitchFamily="18" charset="0"/>
              </a:rPr>
              <a:t>a </a:t>
            </a:r>
            <a:r>
              <a:rPr lang="en-US" sz="3200" dirty="0">
                <a:solidFill>
                  <a:srgbClr val="FF0000"/>
                </a:solidFill>
                <a:latin typeface="Times New Roman" panose="02020603050405020304" pitchFamily="18" charset="0"/>
                <a:cs typeface="Times New Roman" panose="02020603050405020304" pitchFamily="18" charset="0"/>
              </a:rPr>
              <a:t>place of prayer</a:t>
            </a:r>
            <a:r>
              <a:rPr lang="en-US" sz="3200" dirty="0">
                <a:solidFill>
                  <a:srgbClr val="000000"/>
                </a:solidFill>
                <a:latin typeface="Times New Roman" panose="02020603050405020304" pitchFamily="18" charset="0"/>
                <a:cs typeface="Times New Roman" panose="02020603050405020304" pitchFamily="18" charset="0"/>
              </a:rPr>
              <a:t>, and we sat down and spoke to the women who had come togethe</a:t>
            </a:r>
            <a:r>
              <a:rPr lang="en-US" sz="3200" dirty="0">
                <a:latin typeface="Times New Roman" panose="02020603050405020304" pitchFamily="18" charset="0"/>
                <a:cs typeface="Times New Roman" panose="02020603050405020304" pitchFamily="18" charset="0"/>
              </a:rPr>
              <a:t>r. 											</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16:13</a:t>
            </a:r>
            <a:endParaRPr lang="en-US" sz="3200" i="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164737B-F7BF-4619-8871-E1D9A176FE5B}"/>
              </a:ext>
            </a:extLst>
          </p:cNvPr>
          <p:cNvSpPr/>
          <p:nvPr/>
        </p:nvSpPr>
        <p:spPr>
          <a:xfrm>
            <a:off x="0" y="3973135"/>
            <a:ext cx="9144000" cy="1077218"/>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As we were going to the </a:t>
            </a:r>
            <a:r>
              <a:rPr lang="en-US" sz="3200" dirty="0">
                <a:solidFill>
                  <a:srgbClr val="FF0000"/>
                </a:solidFill>
                <a:latin typeface="Times New Roman" panose="02020603050405020304" pitchFamily="18" charset="0"/>
                <a:cs typeface="Times New Roman" panose="02020603050405020304" pitchFamily="18" charset="0"/>
              </a:rPr>
              <a:t>place of prayer</a:t>
            </a:r>
            <a:r>
              <a:rPr lang="en-US" sz="3200" dirty="0">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943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slave girl who had a spirit of divination and brought her owners much gain by fortune-telling. </a:t>
            </a:r>
            <a:r>
              <a:rPr lang="en-US" sz="3200" b="1" baseline="30000" dirty="0">
                <a:solidFill>
                  <a:srgbClr val="000000"/>
                </a:solidFill>
                <a:latin typeface="Times New Roman" panose="02020603050405020304" pitchFamily="18" charset="0"/>
                <a:cs typeface="Times New Roman" panose="02020603050405020304" pitchFamily="18" charset="0"/>
              </a:rPr>
              <a:t>17 </a:t>
            </a:r>
            <a:r>
              <a:rPr lang="en-US" sz="3200" dirty="0">
                <a:solidFill>
                  <a:srgbClr val="000000"/>
                </a:solidFill>
                <a:latin typeface="Times New Roman" panose="02020603050405020304" pitchFamily="18" charset="0"/>
                <a:cs typeface="Times New Roman" panose="02020603050405020304" pitchFamily="18" charset="0"/>
              </a:rPr>
              <a:t>She followed Paul and us, crying out, “These men are servants of the Most High God, who proclaim to you the way of salvation.”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3952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b="1" dirty="0">
                <a:solidFill>
                  <a:srgbClr val="000000"/>
                </a:solidFill>
                <a:latin typeface="Times New Roman" panose="02020603050405020304" pitchFamily="18" charset="0"/>
                <a:cs typeface="Times New Roman" panose="02020603050405020304" pitchFamily="18" charset="0"/>
              </a:rPr>
              <a:t>slave girl </a:t>
            </a:r>
            <a:r>
              <a:rPr lang="en-US" sz="3200" dirty="0">
                <a:solidFill>
                  <a:srgbClr val="000000"/>
                </a:solidFill>
                <a:latin typeface="Times New Roman" panose="02020603050405020304" pitchFamily="18" charset="0"/>
                <a:cs typeface="Times New Roman" panose="02020603050405020304" pitchFamily="18" charset="0"/>
              </a:rPr>
              <a:t>who had a spirit of divination and </a:t>
            </a:r>
            <a:r>
              <a:rPr lang="en-US" sz="3200" b="1" dirty="0">
                <a:latin typeface="Times New Roman" panose="02020603050405020304" pitchFamily="18" charset="0"/>
                <a:cs typeface="Times New Roman" panose="02020603050405020304" pitchFamily="18" charset="0"/>
              </a:rPr>
              <a:t>brought her owners much gain </a:t>
            </a:r>
            <a:r>
              <a:rPr lang="en-US" sz="3200" dirty="0">
                <a:solidFill>
                  <a:srgbClr val="000000"/>
                </a:solidFill>
                <a:latin typeface="Times New Roman" panose="02020603050405020304" pitchFamily="18" charset="0"/>
                <a:cs typeface="Times New Roman" panose="02020603050405020304" pitchFamily="18" charset="0"/>
              </a:rPr>
              <a:t>by fortune-telling. </a:t>
            </a:r>
            <a:r>
              <a:rPr lang="en-US" sz="3200" b="1" baseline="30000" dirty="0">
                <a:solidFill>
                  <a:srgbClr val="000000"/>
                </a:solidFill>
                <a:latin typeface="Times New Roman" panose="02020603050405020304" pitchFamily="18" charset="0"/>
                <a:cs typeface="Times New Roman" panose="02020603050405020304" pitchFamily="18" charset="0"/>
              </a:rPr>
              <a:t>17 </a:t>
            </a:r>
            <a:r>
              <a:rPr lang="en-US" sz="3200" dirty="0">
                <a:solidFill>
                  <a:srgbClr val="000000"/>
                </a:solidFill>
                <a:latin typeface="Times New Roman" panose="02020603050405020304" pitchFamily="18" charset="0"/>
                <a:cs typeface="Times New Roman" panose="02020603050405020304" pitchFamily="18" charset="0"/>
              </a:rPr>
              <a:t>She followed Paul and us, crying out, “These men are servants of the Most High God, who proclaim to you the way of salvation.”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64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b="1" dirty="0">
                <a:solidFill>
                  <a:srgbClr val="000000"/>
                </a:solidFill>
                <a:latin typeface="Times New Roman" panose="02020603050405020304" pitchFamily="18" charset="0"/>
                <a:cs typeface="Times New Roman" panose="02020603050405020304" pitchFamily="18" charset="0"/>
              </a:rPr>
              <a:t>slave girl </a:t>
            </a:r>
            <a:r>
              <a:rPr lang="en-US" sz="3200" dirty="0">
                <a:solidFill>
                  <a:srgbClr val="000000"/>
                </a:solidFill>
                <a:latin typeface="Times New Roman" panose="02020603050405020304" pitchFamily="18" charset="0"/>
                <a:cs typeface="Times New Roman" panose="02020603050405020304" pitchFamily="18" charset="0"/>
              </a:rPr>
              <a:t>who had a </a:t>
            </a:r>
            <a:r>
              <a:rPr lang="en-US" sz="3200" dirty="0">
                <a:solidFill>
                  <a:srgbClr val="FF0000"/>
                </a:solidFill>
                <a:latin typeface="Times New Roman" panose="02020603050405020304" pitchFamily="18" charset="0"/>
                <a:cs typeface="Times New Roman" panose="02020603050405020304" pitchFamily="18" charset="0"/>
              </a:rPr>
              <a:t>spirit of divination </a:t>
            </a:r>
            <a:r>
              <a:rPr lang="en-US" sz="3200" dirty="0">
                <a:solidFill>
                  <a:srgbClr val="000000"/>
                </a:solidFill>
                <a:latin typeface="Times New Roman" panose="02020603050405020304" pitchFamily="18" charset="0"/>
                <a:cs typeface="Times New Roman" panose="02020603050405020304" pitchFamily="18" charset="0"/>
              </a:rPr>
              <a:t>and </a:t>
            </a:r>
            <a:r>
              <a:rPr lang="en-US" sz="3200" b="1" dirty="0">
                <a:latin typeface="Times New Roman" panose="02020603050405020304" pitchFamily="18" charset="0"/>
                <a:cs typeface="Times New Roman" panose="02020603050405020304" pitchFamily="18" charset="0"/>
              </a:rPr>
              <a:t>brought her owners much gain </a:t>
            </a:r>
            <a:r>
              <a:rPr lang="en-US" sz="3200" dirty="0">
                <a:solidFill>
                  <a:srgbClr val="000000"/>
                </a:solidFill>
                <a:latin typeface="Times New Roman" panose="02020603050405020304" pitchFamily="18" charset="0"/>
                <a:cs typeface="Times New Roman" panose="02020603050405020304" pitchFamily="18" charset="0"/>
              </a:rPr>
              <a:t>by </a:t>
            </a:r>
            <a:r>
              <a:rPr lang="en-US" sz="3200" dirty="0">
                <a:solidFill>
                  <a:srgbClr val="FF0000"/>
                </a:solidFill>
                <a:latin typeface="Times New Roman" panose="02020603050405020304" pitchFamily="18" charset="0"/>
                <a:cs typeface="Times New Roman" panose="02020603050405020304" pitchFamily="18" charset="0"/>
              </a:rPr>
              <a:t>fortune-telling</a:t>
            </a:r>
            <a:r>
              <a:rPr lang="en-US" sz="3200" dirty="0">
                <a:solidFill>
                  <a:srgbClr val="000000"/>
                </a:solidFill>
                <a:latin typeface="Times New Roman" panose="02020603050405020304" pitchFamily="18" charset="0"/>
                <a:cs typeface="Times New Roman" panose="02020603050405020304" pitchFamily="18" charset="0"/>
              </a:rPr>
              <a:t>. </a:t>
            </a:r>
            <a:r>
              <a:rPr lang="en-US" sz="3200" b="1" baseline="30000" dirty="0">
                <a:solidFill>
                  <a:srgbClr val="000000"/>
                </a:solidFill>
                <a:latin typeface="Times New Roman" panose="02020603050405020304" pitchFamily="18" charset="0"/>
                <a:cs typeface="Times New Roman" panose="02020603050405020304" pitchFamily="18" charset="0"/>
              </a:rPr>
              <a:t>17 </a:t>
            </a:r>
            <a:r>
              <a:rPr lang="en-US" sz="3200" dirty="0">
                <a:solidFill>
                  <a:srgbClr val="000000"/>
                </a:solidFill>
                <a:latin typeface="Times New Roman" panose="02020603050405020304" pitchFamily="18" charset="0"/>
                <a:cs typeface="Times New Roman" panose="02020603050405020304" pitchFamily="18" charset="0"/>
              </a:rPr>
              <a:t>She followed Paul and us, crying out, “These men are servants of the Most High God, who proclaim to you the way of salvation.”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07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dirty="0">
                <a:latin typeface="Times New Roman" panose="02020603050405020304" pitchFamily="18" charset="0"/>
                <a:cs typeface="Times New Roman" panose="02020603050405020304" pitchFamily="18" charset="0"/>
              </a:rPr>
              <a:t>slave girl who had a spirit of divination and brought her owners much gain by fortune-telling. </a:t>
            </a:r>
            <a:r>
              <a:rPr lang="en-US" sz="3200"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She followed Paul and us, crying out</a:t>
            </a:r>
            <a:r>
              <a:rPr lang="en-US" sz="3200" dirty="0">
                <a:solidFill>
                  <a:srgbClr val="000000"/>
                </a:solidFill>
                <a:latin typeface="Times New Roman" panose="02020603050405020304" pitchFamily="18" charset="0"/>
                <a:cs typeface="Times New Roman" panose="02020603050405020304" pitchFamily="18" charset="0"/>
              </a:rPr>
              <a:t>, “</a:t>
            </a:r>
            <a:r>
              <a:rPr lang="en-US" sz="3200" b="1" dirty="0">
                <a:solidFill>
                  <a:srgbClr val="000000"/>
                </a:solidFill>
                <a:latin typeface="Times New Roman" panose="02020603050405020304" pitchFamily="18" charset="0"/>
                <a:cs typeface="Times New Roman" panose="02020603050405020304" pitchFamily="18" charset="0"/>
              </a:rPr>
              <a:t>These men are servants of the Most High God, who proclaim to you the way of salvation</a:t>
            </a:r>
            <a:r>
              <a:rPr lang="en-US" sz="3200" dirty="0">
                <a:solidFill>
                  <a:srgbClr val="000000"/>
                </a:solidFill>
                <a:latin typeface="Times New Roman" panose="02020603050405020304" pitchFamily="18" charset="0"/>
                <a:cs typeface="Times New Roman" panose="02020603050405020304" pitchFamily="18" charset="0"/>
              </a:rPr>
              <a:t>.”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697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0"/>
            <a:ext cx="9144000" cy="4524315"/>
          </a:xfrm>
          <a:prstGeom prst="rect">
            <a:avLst/>
          </a:prstGeom>
        </p:spPr>
        <p:txBody>
          <a:bodyPr wrap="square">
            <a:spAutoFit/>
          </a:bodyPr>
          <a:lstStyle/>
          <a:p>
            <a:r>
              <a:rPr lang="en-US" sz="3200" b="1" baseline="30000" dirty="0">
                <a:latin typeface="Times New Roman" panose="02020603050405020304" pitchFamily="18" charset="0"/>
                <a:cs typeface="Times New Roman" panose="02020603050405020304" pitchFamily="18" charset="0"/>
              </a:rPr>
              <a:t>33 </a:t>
            </a:r>
            <a:r>
              <a:rPr lang="en-US" sz="3200" dirty="0">
                <a:latin typeface="Times New Roman" panose="02020603050405020304" pitchFamily="18" charset="0"/>
                <a:cs typeface="Times New Roman" panose="02020603050405020304" pitchFamily="18" charset="0"/>
              </a:rPr>
              <a:t>And in the synagogue there was a man who had the spirit of an unclean demon, and he cried out with a loud voice, </a:t>
            </a:r>
            <a:r>
              <a:rPr lang="en-US" sz="3200" b="1" baseline="30000" dirty="0">
                <a:latin typeface="Times New Roman" panose="02020603050405020304" pitchFamily="18" charset="0"/>
                <a:cs typeface="Times New Roman" panose="02020603050405020304" pitchFamily="18" charset="0"/>
              </a:rPr>
              <a:t>34 </a:t>
            </a:r>
            <a:r>
              <a:rPr lang="en-US" sz="3200" dirty="0">
                <a:latin typeface="Times New Roman" panose="02020603050405020304" pitchFamily="18" charset="0"/>
                <a:cs typeface="Times New Roman" panose="02020603050405020304" pitchFamily="18" charset="0"/>
              </a:rPr>
              <a:t>“Ha!</a:t>
            </a:r>
            <a:r>
              <a:rPr lang="en-US" sz="3200" baseline="30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What have you to do with us, Jesus of Nazareth? Have you come to destroy us?   I know who you are—the Holy One of God.” </a:t>
            </a:r>
            <a:r>
              <a:rPr lang="en-US" sz="3200" b="1" baseline="30000" dirty="0">
                <a:latin typeface="Times New Roman" panose="02020603050405020304" pitchFamily="18" charset="0"/>
                <a:cs typeface="Times New Roman" panose="02020603050405020304" pitchFamily="18" charset="0"/>
              </a:rPr>
              <a:t>35 </a:t>
            </a:r>
            <a:r>
              <a:rPr lang="en-US" sz="3200" dirty="0">
                <a:latin typeface="Times New Roman" panose="02020603050405020304" pitchFamily="18" charset="0"/>
                <a:cs typeface="Times New Roman" panose="02020603050405020304" pitchFamily="18" charset="0"/>
              </a:rPr>
              <a:t>But Jesus rebuked him, saying, “Be silent and come out of him!” And when the demon had thrown him down in their midst, he came out of him, having done him no harm.</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Luke 4:33-35</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67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0"/>
            <a:ext cx="9144000" cy="4524315"/>
          </a:xfrm>
          <a:prstGeom prst="rect">
            <a:avLst/>
          </a:prstGeom>
        </p:spPr>
        <p:txBody>
          <a:bodyPr wrap="square">
            <a:spAutoFit/>
          </a:bodyPr>
          <a:lstStyle/>
          <a:p>
            <a:r>
              <a:rPr lang="en-US" sz="3200" b="1" baseline="30000" dirty="0">
                <a:latin typeface="Times New Roman" panose="02020603050405020304" pitchFamily="18" charset="0"/>
                <a:cs typeface="Times New Roman" panose="02020603050405020304" pitchFamily="18" charset="0"/>
              </a:rPr>
              <a:t>33 </a:t>
            </a:r>
            <a:r>
              <a:rPr lang="en-US" sz="3200" dirty="0">
                <a:latin typeface="Times New Roman" panose="02020603050405020304" pitchFamily="18" charset="0"/>
                <a:cs typeface="Times New Roman" panose="02020603050405020304" pitchFamily="18" charset="0"/>
              </a:rPr>
              <a:t>And in the synagogue there was a man who had the spirit of an unclean demon, and he cried out with a loud voice, </a:t>
            </a:r>
            <a:r>
              <a:rPr lang="en-US" sz="3200" b="1" baseline="30000" dirty="0">
                <a:latin typeface="Times New Roman" panose="02020603050405020304" pitchFamily="18" charset="0"/>
                <a:cs typeface="Times New Roman" panose="02020603050405020304" pitchFamily="18" charset="0"/>
              </a:rPr>
              <a:t>34 </a:t>
            </a:r>
            <a:r>
              <a:rPr lang="en-US" sz="3200"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Ha!</a:t>
            </a:r>
            <a:r>
              <a:rPr lang="en-US" sz="3200" b="1" baseline="300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What have you to do with us, Jesus of Nazareth? Have you come to destroy us?   </a:t>
            </a:r>
            <a:r>
              <a:rPr lang="en-US" sz="3200" b="1" dirty="0">
                <a:solidFill>
                  <a:srgbClr val="FF0000"/>
                </a:solidFill>
                <a:latin typeface="Times New Roman" panose="02020603050405020304" pitchFamily="18" charset="0"/>
                <a:cs typeface="Times New Roman" panose="02020603050405020304" pitchFamily="18" charset="0"/>
              </a:rPr>
              <a:t>I know who you are—the Holy One of God</a:t>
            </a:r>
            <a:r>
              <a:rPr lang="en-US" sz="3200" b="1" dirty="0">
                <a:latin typeface="Times New Roman" panose="02020603050405020304" pitchFamily="18" charset="0"/>
                <a:cs typeface="Times New Roman" panose="02020603050405020304" pitchFamily="18" charset="0"/>
              </a:rPr>
              <a:t>.” </a:t>
            </a:r>
            <a:r>
              <a:rPr lang="en-US" sz="3200" b="1" baseline="30000" dirty="0">
                <a:latin typeface="Times New Roman" panose="02020603050405020304" pitchFamily="18" charset="0"/>
                <a:cs typeface="Times New Roman" panose="02020603050405020304" pitchFamily="18" charset="0"/>
              </a:rPr>
              <a:t>35 </a:t>
            </a:r>
            <a:r>
              <a:rPr lang="en-US" sz="3200" dirty="0">
                <a:latin typeface="Times New Roman" panose="02020603050405020304" pitchFamily="18" charset="0"/>
                <a:cs typeface="Times New Roman" panose="02020603050405020304" pitchFamily="18" charset="0"/>
              </a:rPr>
              <a:t>But Jesus rebuked him, saying, “Be silent and come out of him!” And when the demon had thrown him down in their midst, he came out of him, having done him no harm.</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Luke 4:33-35</a:t>
            </a:r>
            <a:endParaRPr lang="en-US" sz="3200" i="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EE74F39-3E09-43F7-8B17-110D5FA61B95}"/>
              </a:ext>
            </a:extLst>
          </p:cNvPr>
          <p:cNvSpPr/>
          <p:nvPr/>
        </p:nvSpPr>
        <p:spPr>
          <a:xfrm>
            <a:off x="0" y="4734960"/>
            <a:ext cx="9144000" cy="2062103"/>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And demons also came out of many, crying, “</a:t>
            </a:r>
            <a:r>
              <a:rPr lang="en-US" sz="3200" b="1" dirty="0">
                <a:solidFill>
                  <a:srgbClr val="FF0000"/>
                </a:solidFill>
                <a:latin typeface="Times New Roman" panose="02020603050405020304" pitchFamily="18" charset="0"/>
                <a:cs typeface="Times New Roman" panose="02020603050405020304" pitchFamily="18" charset="0"/>
              </a:rPr>
              <a:t>You are the Son of God!</a:t>
            </a:r>
            <a:r>
              <a:rPr lang="en-US" sz="3200" dirty="0">
                <a:solidFill>
                  <a:srgbClr val="000000"/>
                </a:solidFill>
                <a:latin typeface="Times New Roman" panose="02020603050405020304" pitchFamily="18" charset="0"/>
                <a:cs typeface="Times New Roman" panose="02020603050405020304" pitchFamily="18" charset="0"/>
              </a:rPr>
              <a:t>”</a:t>
            </a:r>
            <a:r>
              <a:rPr lang="en-US" sz="3200" b="1" dirty="0">
                <a:solidFill>
                  <a:srgbClr val="000000"/>
                </a:solidFill>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But he rebuked them and would not allow them to speak, because they knew that he was the Christ. 											</a:t>
            </a:r>
            <a:r>
              <a:rPr lang="en-US" sz="3200" i="1" dirty="0">
                <a:solidFill>
                  <a:srgbClr val="000000"/>
                </a:solidFill>
                <a:latin typeface="Times New Roman" panose="02020603050405020304" pitchFamily="18" charset="0"/>
                <a:cs typeface="Times New Roman" panose="02020603050405020304" pitchFamily="18" charset="0"/>
              </a:rPr>
              <a:t>Luke 4:41</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32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0"/>
            <a:ext cx="9144000" cy="4524315"/>
          </a:xfrm>
          <a:prstGeom prst="rect">
            <a:avLst/>
          </a:prstGeom>
        </p:spPr>
        <p:txBody>
          <a:bodyPr wrap="square">
            <a:spAutoFit/>
          </a:bodyPr>
          <a:lstStyle/>
          <a:p>
            <a:r>
              <a:rPr lang="en-US" sz="3200" b="1" baseline="30000" dirty="0">
                <a:latin typeface="Times New Roman" panose="02020603050405020304" pitchFamily="18" charset="0"/>
                <a:cs typeface="Times New Roman" panose="02020603050405020304" pitchFamily="18" charset="0"/>
              </a:rPr>
              <a:t>33 </a:t>
            </a:r>
            <a:r>
              <a:rPr lang="en-US" sz="3200" dirty="0">
                <a:latin typeface="Times New Roman" panose="02020603050405020304" pitchFamily="18" charset="0"/>
                <a:cs typeface="Times New Roman" panose="02020603050405020304" pitchFamily="18" charset="0"/>
              </a:rPr>
              <a:t>And in the synagogue there was a man who had the spirit of an unclean demon, and he cried out with a loud voice, </a:t>
            </a:r>
            <a:r>
              <a:rPr lang="en-US" sz="3200" b="1" baseline="30000" dirty="0">
                <a:latin typeface="Times New Roman" panose="02020603050405020304" pitchFamily="18" charset="0"/>
                <a:cs typeface="Times New Roman" panose="02020603050405020304" pitchFamily="18" charset="0"/>
              </a:rPr>
              <a:t>34 </a:t>
            </a:r>
            <a:r>
              <a:rPr lang="en-US" sz="3200" dirty="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Ha!</a:t>
            </a:r>
            <a:r>
              <a:rPr lang="en-US" sz="3200" b="1" baseline="300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What have you to do with us, Jesus of Nazareth? Have you come to destroy us?   </a:t>
            </a:r>
            <a:r>
              <a:rPr lang="en-US" sz="3200" b="1" dirty="0">
                <a:solidFill>
                  <a:srgbClr val="FF0000"/>
                </a:solidFill>
                <a:latin typeface="Times New Roman" panose="02020603050405020304" pitchFamily="18" charset="0"/>
                <a:cs typeface="Times New Roman" panose="02020603050405020304" pitchFamily="18" charset="0"/>
              </a:rPr>
              <a:t>I know who you are—the Holy One of God</a:t>
            </a:r>
            <a:r>
              <a:rPr lang="en-US" sz="3200" b="1" dirty="0">
                <a:latin typeface="Times New Roman" panose="02020603050405020304" pitchFamily="18" charset="0"/>
                <a:cs typeface="Times New Roman" panose="02020603050405020304" pitchFamily="18" charset="0"/>
              </a:rPr>
              <a:t>.” </a:t>
            </a:r>
            <a:r>
              <a:rPr lang="en-US" sz="3200" b="1" baseline="30000" dirty="0">
                <a:latin typeface="Times New Roman" panose="02020603050405020304" pitchFamily="18" charset="0"/>
                <a:cs typeface="Times New Roman" panose="02020603050405020304" pitchFamily="18" charset="0"/>
              </a:rPr>
              <a:t>35 </a:t>
            </a:r>
            <a:r>
              <a:rPr lang="en-US" sz="3200" dirty="0">
                <a:latin typeface="Times New Roman" panose="02020603050405020304" pitchFamily="18" charset="0"/>
                <a:cs typeface="Times New Roman" panose="02020603050405020304" pitchFamily="18" charset="0"/>
              </a:rPr>
              <a:t>But </a:t>
            </a:r>
            <a:r>
              <a:rPr lang="en-US" sz="3200" dirty="0">
                <a:solidFill>
                  <a:srgbClr val="0070C0"/>
                </a:solidFill>
                <a:latin typeface="Times New Roman" panose="02020603050405020304" pitchFamily="18" charset="0"/>
                <a:cs typeface="Times New Roman" panose="02020603050405020304" pitchFamily="18" charset="0"/>
              </a:rPr>
              <a:t>Jesus rebuked him, saying, “Be silent </a:t>
            </a:r>
            <a:r>
              <a:rPr lang="en-US" sz="3200" dirty="0">
                <a:latin typeface="Times New Roman" panose="02020603050405020304" pitchFamily="18" charset="0"/>
                <a:cs typeface="Times New Roman" panose="02020603050405020304" pitchFamily="18" charset="0"/>
              </a:rPr>
              <a:t>and come out of him!” And when the demon had thrown him down in their midst, he came out of him, having done him no harm.</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Luke 4:33-35</a:t>
            </a:r>
            <a:endParaRPr lang="en-US" sz="3200" i="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EE74F39-3E09-43F7-8B17-110D5FA61B95}"/>
              </a:ext>
            </a:extLst>
          </p:cNvPr>
          <p:cNvSpPr/>
          <p:nvPr/>
        </p:nvSpPr>
        <p:spPr>
          <a:xfrm>
            <a:off x="0" y="4734960"/>
            <a:ext cx="9144000" cy="2062103"/>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And demons also came out of many, crying, “</a:t>
            </a:r>
            <a:r>
              <a:rPr lang="en-US" sz="3200" b="1" dirty="0">
                <a:solidFill>
                  <a:srgbClr val="FF0000"/>
                </a:solidFill>
                <a:latin typeface="Times New Roman" panose="02020603050405020304" pitchFamily="18" charset="0"/>
                <a:cs typeface="Times New Roman" panose="02020603050405020304" pitchFamily="18" charset="0"/>
              </a:rPr>
              <a:t>You are the Son of God!</a:t>
            </a:r>
            <a:r>
              <a:rPr lang="en-US" sz="3200" dirty="0">
                <a:solidFill>
                  <a:srgbClr val="000000"/>
                </a:solidFill>
                <a:latin typeface="Times New Roman" panose="02020603050405020304" pitchFamily="18" charset="0"/>
                <a:cs typeface="Times New Roman" panose="02020603050405020304" pitchFamily="18" charset="0"/>
              </a:rPr>
              <a:t>”</a:t>
            </a:r>
            <a:r>
              <a:rPr lang="en-US" sz="3200" b="1" dirty="0">
                <a:solidFill>
                  <a:srgbClr val="000000"/>
                </a:solidFill>
                <a:latin typeface="Times New Roman" panose="02020603050405020304" pitchFamily="18" charset="0"/>
                <a:cs typeface="Times New Roman" panose="02020603050405020304" pitchFamily="18" charset="0"/>
              </a:rPr>
              <a:t> </a:t>
            </a:r>
            <a:r>
              <a:rPr lang="en-US" sz="3200" dirty="0">
                <a:solidFill>
                  <a:srgbClr val="0070C0"/>
                </a:solidFill>
                <a:latin typeface="Times New Roman" panose="02020603050405020304" pitchFamily="18" charset="0"/>
                <a:cs typeface="Times New Roman" panose="02020603050405020304" pitchFamily="18" charset="0"/>
              </a:rPr>
              <a:t>But he rebuked them and would not allow them to speak</a:t>
            </a:r>
            <a:r>
              <a:rPr lang="en-US" sz="3200" dirty="0">
                <a:solidFill>
                  <a:srgbClr val="000000"/>
                </a:solidFill>
                <a:latin typeface="Times New Roman" panose="02020603050405020304" pitchFamily="18" charset="0"/>
                <a:cs typeface="Times New Roman" panose="02020603050405020304" pitchFamily="18" charset="0"/>
              </a:rPr>
              <a:t>, because they knew that he was the Christ. 											</a:t>
            </a:r>
            <a:r>
              <a:rPr lang="en-US" sz="3200" i="1" dirty="0">
                <a:solidFill>
                  <a:srgbClr val="000000"/>
                </a:solidFill>
                <a:latin typeface="Times New Roman" panose="02020603050405020304" pitchFamily="18" charset="0"/>
                <a:cs typeface="Times New Roman" panose="02020603050405020304" pitchFamily="18" charset="0"/>
              </a:rPr>
              <a:t>Luke 4:41</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31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0"/>
            <a:ext cx="9144000" cy="6986528"/>
          </a:xfrm>
          <a:prstGeom prst="rect">
            <a:avLst/>
          </a:prstGeom>
        </p:spPr>
        <p:txBody>
          <a:bodyPr wrap="square">
            <a:spAutoFit/>
          </a:bodyPr>
          <a:lstStyle/>
          <a:p>
            <a:r>
              <a:rPr lang="en-US" sz="3200" b="1" baseline="30000" dirty="0">
                <a:latin typeface="Times New Roman" panose="02020603050405020304" pitchFamily="18" charset="0"/>
                <a:cs typeface="Times New Roman" panose="02020603050405020304" pitchFamily="18" charset="0"/>
              </a:rPr>
              <a:t>26 </a:t>
            </a:r>
            <a:r>
              <a:rPr lang="en-US" sz="3200" dirty="0">
                <a:latin typeface="Times New Roman" panose="02020603050405020304" pitchFamily="18" charset="0"/>
                <a:cs typeface="Times New Roman" panose="02020603050405020304" pitchFamily="18" charset="0"/>
              </a:rPr>
              <a:t>Then they sailed to the country of the </a:t>
            </a:r>
            <a:r>
              <a:rPr lang="en-US" sz="3200" dirty="0" err="1">
                <a:latin typeface="Times New Roman" panose="02020603050405020304" pitchFamily="18" charset="0"/>
                <a:cs typeface="Times New Roman" panose="02020603050405020304" pitchFamily="18" charset="0"/>
              </a:rPr>
              <a:t>Gerasenes</a:t>
            </a:r>
            <a:r>
              <a:rPr lang="en-US" sz="3200" dirty="0">
                <a:latin typeface="Times New Roman" panose="02020603050405020304" pitchFamily="18" charset="0"/>
                <a:cs typeface="Times New Roman" panose="02020603050405020304" pitchFamily="18" charset="0"/>
              </a:rPr>
              <a:t>, which is opposite Galilee. </a:t>
            </a:r>
            <a:r>
              <a:rPr lang="en-US" sz="3200" b="1" baseline="30000" dirty="0">
                <a:latin typeface="Times New Roman" panose="02020603050405020304" pitchFamily="18" charset="0"/>
                <a:cs typeface="Times New Roman" panose="02020603050405020304" pitchFamily="18" charset="0"/>
              </a:rPr>
              <a:t>27 </a:t>
            </a:r>
            <a:r>
              <a:rPr lang="en-US" sz="3200" dirty="0">
                <a:latin typeface="Times New Roman" panose="02020603050405020304" pitchFamily="18" charset="0"/>
                <a:cs typeface="Times New Roman" panose="02020603050405020304" pitchFamily="18" charset="0"/>
              </a:rPr>
              <a:t>When Jesus</a:t>
            </a:r>
            <a:r>
              <a:rPr lang="en-US" sz="3200" baseline="30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had stepped out on land, there met him a man from the city who had demons. For a long time he had worn no clothes, and he had not lived in a house but among the tombs. </a:t>
            </a:r>
            <a:r>
              <a:rPr lang="en-US" sz="3200" b="1" baseline="30000" dirty="0">
                <a:latin typeface="Times New Roman" panose="02020603050405020304" pitchFamily="18" charset="0"/>
                <a:cs typeface="Times New Roman" panose="02020603050405020304" pitchFamily="18" charset="0"/>
              </a:rPr>
              <a:t>28 </a:t>
            </a:r>
            <a:r>
              <a:rPr lang="en-US" sz="3200" dirty="0">
                <a:latin typeface="Times New Roman" panose="02020603050405020304" pitchFamily="18" charset="0"/>
                <a:cs typeface="Times New Roman" panose="02020603050405020304" pitchFamily="18" charset="0"/>
              </a:rPr>
              <a:t>When he saw Jesus, he cried out and fell down before him and said with a loud voice, “What have you to do with me, Jesus, Son of the Most High God? I beg you, do not torment me.” </a:t>
            </a:r>
            <a:r>
              <a:rPr lang="en-US" sz="3200" b="1" baseline="30000" dirty="0">
                <a:latin typeface="Times New Roman" panose="02020603050405020304" pitchFamily="18" charset="0"/>
                <a:cs typeface="Times New Roman" panose="02020603050405020304" pitchFamily="18" charset="0"/>
              </a:rPr>
              <a:t>29 </a:t>
            </a:r>
            <a:r>
              <a:rPr lang="en-US" sz="3200" dirty="0">
                <a:latin typeface="Times New Roman" panose="02020603050405020304" pitchFamily="18" charset="0"/>
                <a:cs typeface="Times New Roman" panose="02020603050405020304" pitchFamily="18" charset="0"/>
              </a:rPr>
              <a:t>For he had commanded the unclean spirit to come out of the man. (For many a time it had seized him. He was kept under guard and bound with chains and shackles, but he would break the bonds and be driven by the demon into the desert.) 									</a:t>
            </a:r>
            <a:r>
              <a:rPr lang="en-US" sz="3200" i="1" dirty="0">
                <a:latin typeface="Times New Roman" panose="02020603050405020304" pitchFamily="18" charset="0"/>
                <a:cs typeface="Times New Roman" panose="02020603050405020304" pitchFamily="18" charset="0"/>
              </a:rPr>
              <a:t>Luke 8:26-29</a:t>
            </a:r>
          </a:p>
        </p:txBody>
      </p:sp>
    </p:spTree>
    <p:extLst>
      <p:ext uri="{BB962C8B-B14F-4D97-AF65-F5344CB8AC3E}">
        <p14:creationId xmlns:p14="http://schemas.microsoft.com/office/powerpoint/2010/main" val="2520559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0"/>
            <a:ext cx="9144000" cy="6986528"/>
          </a:xfrm>
          <a:prstGeom prst="rect">
            <a:avLst/>
          </a:prstGeom>
        </p:spPr>
        <p:txBody>
          <a:bodyPr wrap="square">
            <a:spAutoFit/>
          </a:bodyPr>
          <a:lstStyle/>
          <a:p>
            <a:r>
              <a:rPr lang="en-US" sz="3200" b="1" baseline="30000" dirty="0">
                <a:latin typeface="Times New Roman" panose="02020603050405020304" pitchFamily="18" charset="0"/>
                <a:cs typeface="Times New Roman" panose="02020603050405020304" pitchFamily="18" charset="0"/>
              </a:rPr>
              <a:t>26 </a:t>
            </a:r>
            <a:r>
              <a:rPr lang="en-US" sz="3200" dirty="0">
                <a:latin typeface="Times New Roman" panose="02020603050405020304" pitchFamily="18" charset="0"/>
                <a:cs typeface="Times New Roman" panose="02020603050405020304" pitchFamily="18" charset="0"/>
              </a:rPr>
              <a:t>Then they sailed to the country of the </a:t>
            </a:r>
            <a:r>
              <a:rPr lang="en-US" sz="3200" dirty="0" err="1">
                <a:latin typeface="Times New Roman" panose="02020603050405020304" pitchFamily="18" charset="0"/>
                <a:cs typeface="Times New Roman" panose="02020603050405020304" pitchFamily="18" charset="0"/>
              </a:rPr>
              <a:t>Gerasenes</a:t>
            </a:r>
            <a:r>
              <a:rPr lang="en-US" sz="3200" dirty="0">
                <a:latin typeface="Times New Roman" panose="02020603050405020304" pitchFamily="18" charset="0"/>
                <a:cs typeface="Times New Roman" panose="02020603050405020304" pitchFamily="18" charset="0"/>
              </a:rPr>
              <a:t>, which is opposite Galilee. </a:t>
            </a:r>
            <a:r>
              <a:rPr lang="en-US" sz="3200" b="1" baseline="30000" dirty="0">
                <a:latin typeface="Times New Roman" panose="02020603050405020304" pitchFamily="18" charset="0"/>
                <a:cs typeface="Times New Roman" panose="02020603050405020304" pitchFamily="18" charset="0"/>
              </a:rPr>
              <a:t>27 </a:t>
            </a:r>
            <a:r>
              <a:rPr lang="en-US" sz="3200" dirty="0">
                <a:latin typeface="Times New Roman" panose="02020603050405020304" pitchFamily="18" charset="0"/>
                <a:cs typeface="Times New Roman" panose="02020603050405020304" pitchFamily="18" charset="0"/>
              </a:rPr>
              <a:t>When Jesus</a:t>
            </a:r>
            <a:r>
              <a:rPr lang="en-US" sz="3200" baseline="30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had stepped out on land, there met him a man from the city who had demons. For a long time he had worn no clothes, and he had not lived in a house but among the tombs. </a:t>
            </a:r>
            <a:r>
              <a:rPr lang="en-US" sz="3200" b="1" baseline="30000" dirty="0">
                <a:latin typeface="Times New Roman" panose="02020603050405020304" pitchFamily="18" charset="0"/>
                <a:cs typeface="Times New Roman" panose="02020603050405020304" pitchFamily="18" charset="0"/>
              </a:rPr>
              <a:t>28 </a:t>
            </a:r>
            <a:r>
              <a:rPr lang="en-US" sz="3200" dirty="0">
                <a:latin typeface="Times New Roman" panose="02020603050405020304" pitchFamily="18" charset="0"/>
                <a:cs typeface="Times New Roman" panose="02020603050405020304" pitchFamily="18" charset="0"/>
              </a:rPr>
              <a:t>When he saw Jesus, he cried out and fell down before him and said with a loud voice, “</a:t>
            </a:r>
            <a:r>
              <a:rPr lang="en-US" sz="3200" b="1" dirty="0">
                <a:solidFill>
                  <a:srgbClr val="FF0000"/>
                </a:solidFill>
                <a:latin typeface="Times New Roman" panose="02020603050405020304" pitchFamily="18" charset="0"/>
                <a:cs typeface="Times New Roman" panose="02020603050405020304" pitchFamily="18" charset="0"/>
              </a:rPr>
              <a:t>What have you to do with me, Jesus, Son of </a:t>
            </a:r>
            <a:r>
              <a:rPr lang="en-US" sz="3200" b="1" u="sng" dirty="0">
                <a:solidFill>
                  <a:srgbClr val="FF0000"/>
                </a:solidFill>
                <a:latin typeface="Times New Roman" panose="02020603050405020304" pitchFamily="18" charset="0"/>
                <a:cs typeface="Times New Roman" panose="02020603050405020304" pitchFamily="18" charset="0"/>
              </a:rPr>
              <a:t>the Most High God</a:t>
            </a:r>
            <a:r>
              <a:rPr lang="en-US" sz="3200" b="1" dirty="0">
                <a:solidFill>
                  <a:srgbClr val="FF0000"/>
                </a:solidFill>
                <a:latin typeface="Times New Roman" panose="02020603050405020304" pitchFamily="18" charset="0"/>
                <a:cs typeface="Times New Roman" panose="02020603050405020304" pitchFamily="18" charset="0"/>
              </a:rPr>
              <a:t>? I beg you, do not torment me</a:t>
            </a:r>
            <a:r>
              <a:rPr lang="en-US" sz="3200" dirty="0">
                <a:latin typeface="Times New Roman" panose="02020603050405020304" pitchFamily="18" charset="0"/>
                <a:cs typeface="Times New Roman" panose="02020603050405020304" pitchFamily="18" charset="0"/>
              </a:rPr>
              <a:t>.” </a:t>
            </a:r>
            <a:r>
              <a:rPr lang="en-US" sz="3200" b="1" baseline="30000" dirty="0">
                <a:latin typeface="Times New Roman" panose="02020603050405020304" pitchFamily="18" charset="0"/>
                <a:cs typeface="Times New Roman" panose="02020603050405020304" pitchFamily="18" charset="0"/>
              </a:rPr>
              <a:t>29 </a:t>
            </a:r>
            <a:r>
              <a:rPr lang="en-US" sz="3200" dirty="0">
                <a:latin typeface="Times New Roman" panose="02020603050405020304" pitchFamily="18" charset="0"/>
                <a:cs typeface="Times New Roman" panose="02020603050405020304" pitchFamily="18" charset="0"/>
              </a:rPr>
              <a:t>For he had commanded the unclean spirit to come out of the man. (For many a time it had seized him. He was kept under guard and bound with chains and shackles, but he would break the bonds and be driven by the demon into the desert.) 									</a:t>
            </a:r>
            <a:r>
              <a:rPr lang="en-US" sz="3200" i="1" dirty="0">
                <a:latin typeface="Times New Roman" panose="02020603050405020304" pitchFamily="18" charset="0"/>
                <a:cs typeface="Times New Roman" panose="02020603050405020304" pitchFamily="18" charset="0"/>
              </a:rPr>
              <a:t>Luke 8:26-29</a:t>
            </a:r>
          </a:p>
        </p:txBody>
      </p:sp>
    </p:spTree>
    <p:extLst>
      <p:ext uri="{BB962C8B-B14F-4D97-AF65-F5344CB8AC3E}">
        <p14:creationId xmlns:p14="http://schemas.microsoft.com/office/powerpoint/2010/main" val="3202324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dirty="0">
                <a:solidFill>
                  <a:srgbClr val="404040"/>
                </a:solidFill>
              </a:rPr>
              <a:t>Noticing the Marginal Characters </a:t>
            </a:r>
          </a:p>
        </p:txBody>
      </p:sp>
    </p:spTree>
    <p:extLst>
      <p:ext uri="{BB962C8B-B14F-4D97-AF65-F5344CB8AC3E}">
        <p14:creationId xmlns:p14="http://schemas.microsoft.com/office/powerpoint/2010/main" val="1038194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dirty="0">
                <a:latin typeface="Times New Roman" panose="02020603050405020304" pitchFamily="18" charset="0"/>
                <a:cs typeface="Times New Roman" panose="02020603050405020304" pitchFamily="18" charset="0"/>
              </a:rPr>
              <a:t>slave girl who had a spirit of divination and brought her owners much gain by fortune-telling. </a:t>
            </a:r>
            <a:r>
              <a:rPr lang="en-US" sz="3200"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She followed Paul and us, crying out</a:t>
            </a:r>
            <a:r>
              <a:rPr lang="en-US" sz="3200" dirty="0">
                <a:solidFill>
                  <a:srgbClr val="000000"/>
                </a:solidFill>
                <a:latin typeface="Times New Roman" panose="02020603050405020304" pitchFamily="18" charset="0"/>
                <a:cs typeface="Times New Roman" panose="02020603050405020304" pitchFamily="18" charset="0"/>
              </a:rPr>
              <a:t>, “</a:t>
            </a:r>
            <a:r>
              <a:rPr lang="en-US" sz="3200" b="1" dirty="0">
                <a:solidFill>
                  <a:srgbClr val="000000"/>
                </a:solidFill>
                <a:latin typeface="Times New Roman" panose="02020603050405020304" pitchFamily="18" charset="0"/>
                <a:cs typeface="Times New Roman" panose="02020603050405020304" pitchFamily="18" charset="0"/>
              </a:rPr>
              <a:t>These men are servants of the Most High God, who proclaim to you the way of salvation</a:t>
            </a:r>
            <a:r>
              <a:rPr lang="en-US" sz="3200" dirty="0">
                <a:solidFill>
                  <a:srgbClr val="000000"/>
                </a:solidFill>
                <a:latin typeface="Times New Roman" panose="02020603050405020304" pitchFamily="18" charset="0"/>
                <a:cs typeface="Times New Roman" panose="02020603050405020304" pitchFamily="18" charset="0"/>
              </a:rPr>
              <a:t>.”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64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dirty="0">
                <a:latin typeface="Times New Roman" panose="02020603050405020304" pitchFamily="18" charset="0"/>
                <a:cs typeface="Times New Roman" panose="02020603050405020304" pitchFamily="18" charset="0"/>
              </a:rPr>
              <a:t>slave girl who had a spirit of divination and brought her owners much gain by fortune-telling. </a:t>
            </a:r>
            <a:r>
              <a:rPr lang="en-US" sz="3200"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She followed Paul and us, crying out</a:t>
            </a:r>
            <a:r>
              <a:rPr lang="en-US" sz="3200" dirty="0">
                <a:solidFill>
                  <a:srgbClr val="000000"/>
                </a:solidFill>
                <a:latin typeface="Times New Roman" panose="02020603050405020304" pitchFamily="18" charset="0"/>
                <a:cs typeface="Times New Roman" panose="02020603050405020304" pitchFamily="18" charset="0"/>
              </a:rPr>
              <a:t>, “</a:t>
            </a:r>
            <a:r>
              <a:rPr lang="en-US" sz="3200" b="1" dirty="0">
                <a:solidFill>
                  <a:srgbClr val="000000"/>
                </a:solidFill>
                <a:latin typeface="Times New Roman" panose="02020603050405020304" pitchFamily="18" charset="0"/>
                <a:cs typeface="Times New Roman" panose="02020603050405020304" pitchFamily="18" charset="0"/>
              </a:rPr>
              <a:t>These men are </a:t>
            </a:r>
            <a:r>
              <a:rPr lang="en-US" sz="3200" b="1" dirty="0">
                <a:solidFill>
                  <a:srgbClr val="FF0000"/>
                </a:solidFill>
                <a:latin typeface="Times New Roman" panose="02020603050405020304" pitchFamily="18" charset="0"/>
                <a:cs typeface="Times New Roman" panose="02020603050405020304" pitchFamily="18" charset="0"/>
              </a:rPr>
              <a:t>servants</a:t>
            </a:r>
            <a:r>
              <a:rPr lang="en-US" sz="3200" b="1" dirty="0">
                <a:solidFill>
                  <a:srgbClr val="000000"/>
                </a:solidFill>
                <a:latin typeface="Times New Roman" panose="02020603050405020304" pitchFamily="18" charset="0"/>
                <a:cs typeface="Times New Roman" panose="02020603050405020304" pitchFamily="18" charset="0"/>
              </a:rPr>
              <a:t> of the Most High God, who proclaim to you the way of salvation</a:t>
            </a:r>
            <a:r>
              <a:rPr lang="en-US" sz="3200" dirty="0">
                <a:solidFill>
                  <a:srgbClr val="000000"/>
                </a:solidFill>
                <a:latin typeface="Times New Roman" panose="02020603050405020304" pitchFamily="18" charset="0"/>
                <a:cs typeface="Times New Roman" panose="02020603050405020304" pitchFamily="18" charset="0"/>
              </a:rPr>
              <a:t>.”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597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dirty="0">
                <a:latin typeface="Times New Roman" panose="02020603050405020304" pitchFamily="18" charset="0"/>
                <a:cs typeface="Times New Roman" panose="02020603050405020304" pitchFamily="18" charset="0"/>
              </a:rPr>
              <a:t>slave girl who had a spirit of divination and brought her owners much gain by fortune-telling. </a:t>
            </a:r>
            <a:r>
              <a:rPr lang="en-US" sz="3200"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She followed Paul and us, crying out</a:t>
            </a:r>
            <a:r>
              <a:rPr lang="en-US" sz="3200" dirty="0">
                <a:solidFill>
                  <a:srgbClr val="000000"/>
                </a:solidFill>
                <a:latin typeface="Times New Roman" panose="02020603050405020304" pitchFamily="18" charset="0"/>
                <a:cs typeface="Times New Roman" panose="02020603050405020304" pitchFamily="18" charset="0"/>
              </a:rPr>
              <a:t>, “</a:t>
            </a:r>
            <a:r>
              <a:rPr lang="en-US" sz="3200" b="1" dirty="0">
                <a:solidFill>
                  <a:srgbClr val="000000"/>
                </a:solidFill>
                <a:latin typeface="Times New Roman" panose="02020603050405020304" pitchFamily="18" charset="0"/>
                <a:cs typeface="Times New Roman" panose="02020603050405020304" pitchFamily="18" charset="0"/>
              </a:rPr>
              <a:t>These men are </a:t>
            </a:r>
            <a:r>
              <a:rPr lang="en-US" sz="3200" b="1" dirty="0">
                <a:latin typeface="Times New Roman" panose="02020603050405020304" pitchFamily="18" charset="0"/>
                <a:cs typeface="Times New Roman" panose="02020603050405020304" pitchFamily="18" charset="0"/>
              </a:rPr>
              <a:t>servants</a:t>
            </a:r>
            <a:r>
              <a:rPr lang="en-US" sz="3200" b="1" dirty="0">
                <a:solidFill>
                  <a:srgbClr val="000000"/>
                </a:solidFill>
                <a:latin typeface="Times New Roman" panose="02020603050405020304" pitchFamily="18" charset="0"/>
                <a:cs typeface="Times New Roman" panose="02020603050405020304" pitchFamily="18" charset="0"/>
              </a:rPr>
              <a:t> of </a:t>
            </a:r>
            <a:r>
              <a:rPr lang="en-US" sz="3200" b="1" dirty="0">
                <a:solidFill>
                  <a:srgbClr val="FF0000"/>
                </a:solidFill>
                <a:latin typeface="Times New Roman" panose="02020603050405020304" pitchFamily="18" charset="0"/>
                <a:cs typeface="Times New Roman" panose="02020603050405020304" pitchFamily="18" charset="0"/>
              </a:rPr>
              <a:t>the Most High God</a:t>
            </a:r>
            <a:r>
              <a:rPr lang="en-US" sz="3200" b="1" dirty="0">
                <a:solidFill>
                  <a:srgbClr val="000000"/>
                </a:solidFill>
                <a:latin typeface="Times New Roman" panose="02020603050405020304" pitchFamily="18" charset="0"/>
                <a:cs typeface="Times New Roman" panose="02020603050405020304" pitchFamily="18" charset="0"/>
              </a:rPr>
              <a:t>, who proclaim to you the way of salvation</a:t>
            </a:r>
            <a:r>
              <a:rPr lang="en-US" sz="3200" dirty="0">
                <a:solidFill>
                  <a:srgbClr val="000000"/>
                </a:solidFill>
                <a:latin typeface="Times New Roman" panose="02020603050405020304" pitchFamily="18" charset="0"/>
                <a:cs typeface="Times New Roman" panose="02020603050405020304" pitchFamily="18" charset="0"/>
              </a:rPr>
              <a:t>.”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881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dirty="0">
                <a:latin typeface="Times New Roman" panose="02020603050405020304" pitchFamily="18" charset="0"/>
                <a:cs typeface="Times New Roman" panose="02020603050405020304" pitchFamily="18" charset="0"/>
              </a:rPr>
              <a:t>slave girl who had a spirit of divination and brought her owners much gain by fortune-telling. </a:t>
            </a:r>
            <a:r>
              <a:rPr lang="en-US" sz="3200"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She followed Paul and us, crying out</a:t>
            </a:r>
            <a:r>
              <a:rPr lang="en-US" sz="3200" dirty="0">
                <a:solidFill>
                  <a:srgbClr val="000000"/>
                </a:solidFill>
                <a:latin typeface="Times New Roman" panose="02020603050405020304" pitchFamily="18" charset="0"/>
                <a:cs typeface="Times New Roman" panose="02020603050405020304" pitchFamily="18" charset="0"/>
              </a:rPr>
              <a:t>, “</a:t>
            </a:r>
            <a:r>
              <a:rPr lang="en-US" sz="3200" b="1" dirty="0">
                <a:solidFill>
                  <a:srgbClr val="000000"/>
                </a:solidFill>
                <a:latin typeface="Times New Roman" panose="02020603050405020304" pitchFamily="18" charset="0"/>
                <a:cs typeface="Times New Roman" panose="02020603050405020304" pitchFamily="18" charset="0"/>
              </a:rPr>
              <a:t>These men are </a:t>
            </a:r>
            <a:r>
              <a:rPr lang="en-US" sz="3200" b="1" dirty="0">
                <a:latin typeface="Times New Roman" panose="02020603050405020304" pitchFamily="18" charset="0"/>
                <a:cs typeface="Times New Roman" panose="02020603050405020304" pitchFamily="18" charset="0"/>
              </a:rPr>
              <a:t>servants</a:t>
            </a:r>
            <a:r>
              <a:rPr lang="en-US" sz="3200" b="1" dirty="0">
                <a:solidFill>
                  <a:srgbClr val="000000"/>
                </a:solidFill>
                <a:latin typeface="Times New Roman" panose="02020603050405020304" pitchFamily="18" charset="0"/>
                <a:cs typeface="Times New Roman" panose="02020603050405020304" pitchFamily="18" charset="0"/>
              </a:rPr>
              <a:t> of </a:t>
            </a:r>
            <a:r>
              <a:rPr lang="en-US" sz="3200" b="1" dirty="0">
                <a:latin typeface="Times New Roman" panose="02020603050405020304" pitchFamily="18" charset="0"/>
                <a:cs typeface="Times New Roman" panose="02020603050405020304" pitchFamily="18" charset="0"/>
              </a:rPr>
              <a:t>the Most High God</a:t>
            </a:r>
            <a:r>
              <a:rPr lang="en-US" sz="3200" b="1" dirty="0">
                <a:solidFill>
                  <a:srgbClr val="000000"/>
                </a:solidFill>
                <a:latin typeface="Times New Roman" panose="02020603050405020304" pitchFamily="18" charset="0"/>
                <a:cs typeface="Times New Roman" panose="02020603050405020304" pitchFamily="18" charset="0"/>
              </a:rPr>
              <a:t>, who proclaim to you </a:t>
            </a:r>
            <a:r>
              <a:rPr lang="en-US" sz="3200" b="1" dirty="0">
                <a:solidFill>
                  <a:srgbClr val="FF0000"/>
                </a:solidFill>
                <a:latin typeface="Times New Roman" panose="02020603050405020304" pitchFamily="18" charset="0"/>
                <a:cs typeface="Times New Roman" panose="02020603050405020304" pitchFamily="18" charset="0"/>
              </a:rPr>
              <a:t>the way </a:t>
            </a:r>
            <a:r>
              <a:rPr lang="en-US" sz="3200" b="1" dirty="0">
                <a:solidFill>
                  <a:srgbClr val="000000"/>
                </a:solidFill>
                <a:latin typeface="Times New Roman" panose="02020603050405020304" pitchFamily="18" charset="0"/>
                <a:cs typeface="Times New Roman" panose="02020603050405020304" pitchFamily="18" charset="0"/>
              </a:rPr>
              <a:t>of salvation</a:t>
            </a:r>
            <a:r>
              <a:rPr lang="en-US" sz="3200" dirty="0">
                <a:solidFill>
                  <a:srgbClr val="000000"/>
                </a:solidFill>
                <a:latin typeface="Times New Roman" panose="02020603050405020304" pitchFamily="18" charset="0"/>
                <a:cs typeface="Times New Roman" panose="02020603050405020304" pitchFamily="18" charset="0"/>
              </a:rPr>
              <a:t>.”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392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0"/>
            <a:ext cx="9144000" cy="3046988"/>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But Saul, still breathing threats and murder against the disciples of the Lord, went to the high priest and asked him for letters to the synagogues at Damascus, so that if he found any belonging to </a:t>
            </a:r>
            <a:r>
              <a:rPr lang="en-US" sz="3200" b="1" dirty="0">
                <a:solidFill>
                  <a:srgbClr val="FF0000"/>
                </a:solidFill>
                <a:latin typeface="Times New Roman" panose="02020603050405020304" pitchFamily="18" charset="0"/>
                <a:cs typeface="Times New Roman" panose="02020603050405020304" pitchFamily="18" charset="0"/>
              </a:rPr>
              <a:t>the Way</a:t>
            </a:r>
            <a:r>
              <a:rPr lang="en-US" sz="3200" dirty="0">
                <a:latin typeface="Times New Roman" panose="02020603050405020304" pitchFamily="18" charset="0"/>
                <a:cs typeface="Times New Roman" panose="02020603050405020304" pitchFamily="18" charset="0"/>
              </a:rPr>
              <a:t>, men or women, he might bring them bound to Jerusalem.</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9:1-2</a:t>
            </a:r>
            <a:endParaRPr lang="en-US" sz="3200" i="1"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098F3ABE-860B-4410-8161-2A96EE68BB2A}"/>
              </a:ext>
            </a:extLst>
          </p:cNvPr>
          <p:cNvSpPr/>
          <p:nvPr/>
        </p:nvSpPr>
        <p:spPr>
          <a:xfrm>
            <a:off x="0" y="3319670"/>
            <a:ext cx="9144000" cy="1569660"/>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But when some became stubborn and continued in unbelief, speaking evil of </a:t>
            </a:r>
            <a:r>
              <a:rPr lang="en-US" sz="3200" b="1" dirty="0">
                <a:solidFill>
                  <a:srgbClr val="FF0000"/>
                </a:solidFill>
                <a:latin typeface="Times New Roman" panose="02020603050405020304" pitchFamily="18" charset="0"/>
                <a:cs typeface="Times New Roman" panose="02020603050405020304" pitchFamily="18" charset="0"/>
              </a:rPr>
              <a:t>the Way</a:t>
            </a:r>
            <a:r>
              <a:rPr lang="en-US" sz="3200" dirty="0">
                <a:latin typeface="Times New Roman" panose="02020603050405020304" pitchFamily="18" charset="0"/>
                <a:cs typeface="Times New Roman" panose="02020603050405020304" pitchFamily="18" charset="0"/>
              </a:rPr>
              <a:t>…</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19:9</a:t>
            </a:r>
            <a:endParaRPr lang="en-US" sz="3200" i="1"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B3D3CB35-067E-4546-A549-C4E81BC413D2}"/>
              </a:ext>
            </a:extLst>
          </p:cNvPr>
          <p:cNvSpPr/>
          <p:nvPr/>
        </p:nvSpPr>
        <p:spPr>
          <a:xfrm>
            <a:off x="0" y="5162012"/>
            <a:ext cx="9144000" cy="1569660"/>
          </a:xfrm>
          <a:prstGeom prst="rect">
            <a:avLst/>
          </a:prstGeom>
        </p:spPr>
        <p:txBody>
          <a:bodyPr wrap="square">
            <a:spAutoFit/>
          </a:bodyPr>
          <a:lstStyle/>
          <a:p>
            <a:r>
              <a:rPr lang="en-US" sz="3200" dirty="0">
                <a:latin typeface="Times New Roman" panose="02020603050405020304" pitchFamily="18" charset="0"/>
                <a:cs typeface="Times New Roman" panose="02020603050405020304" pitchFamily="18" charset="0"/>
              </a:rPr>
              <a:t>About that time there arose no little disturbance concerning </a:t>
            </a:r>
            <a:r>
              <a:rPr lang="en-US" sz="3200" b="1" dirty="0">
                <a:solidFill>
                  <a:srgbClr val="FF0000"/>
                </a:solidFill>
                <a:latin typeface="Times New Roman" panose="02020603050405020304" pitchFamily="18" charset="0"/>
                <a:cs typeface="Times New Roman" panose="02020603050405020304" pitchFamily="18" charset="0"/>
              </a:rPr>
              <a:t>the Way</a:t>
            </a:r>
            <a:r>
              <a:rPr lang="en-US" sz="3200" dirty="0">
                <a:latin typeface="Times New Roman" panose="02020603050405020304" pitchFamily="18" charset="0"/>
                <a:cs typeface="Times New Roman" panose="02020603050405020304" pitchFamily="18" charset="0"/>
              </a:rPr>
              <a:t>.</a:t>
            </a:r>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19:23</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11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785082-D611-4734-B3E3-8AB9F9FDA096}"/>
              </a:ext>
            </a:extLst>
          </p:cNvPr>
          <p:cNvSpPr/>
          <p:nvPr/>
        </p:nvSpPr>
        <p:spPr>
          <a:xfrm>
            <a:off x="0" y="569843"/>
            <a:ext cx="9144000" cy="5509200"/>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16 </a:t>
            </a:r>
            <a:r>
              <a:rPr lang="en-US" sz="3200" dirty="0">
                <a:solidFill>
                  <a:srgbClr val="000000"/>
                </a:solidFill>
                <a:latin typeface="Times New Roman" panose="02020603050405020304" pitchFamily="18" charset="0"/>
                <a:cs typeface="Times New Roman" panose="02020603050405020304" pitchFamily="18" charset="0"/>
              </a:rPr>
              <a:t>As we were going to the place of prayer, we were met by a </a:t>
            </a:r>
            <a:r>
              <a:rPr lang="en-US" sz="3200" dirty="0">
                <a:latin typeface="Times New Roman" panose="02020603050405020304" pitchFamily="18" charset="0"/>
                <a:cs typeface="Times New Roman" panose="02020603050405020304" pitchFamily="18" charset="0"/>
              </a:rPr>
              <a:t>slave girl who had a spirit of divination and brought her owners much gain by fortune-telling. </a:t>
            </a:r>
            <a:r>
              <a:rPr lang="en-US" sz="3200" baseline="30000" dirty="0">
                <a:latin typeface="Times New Roman" panose="02020603050405020304" pitchFamily="18" charset="0"/>
                <a:cs typeface="Times New Roman" panose="02020603050405020304" pitchFamily="18" charset="0"/>
              </a:rPr>
              <a:t>17 </a:t>
            </a:r>
            <a:r>
              <a:rPr lang="en-US" sz="3200" dirty="0">
                <a:latin typeface="Times New Roman" panose="02020603050405020304" pitchFamily="18" charset="0"/>
                <a:cs typeface="Times New Roman" panose="02020603050405020304" pitchFamily="18" charset="0"/>
              </a:rPr>
              <a:t>She followed Paul and us, crying out, “These men are servants of the Most High God, who proclaim to you the way of salvation.” </a:t>
            </a:r>
            <a:r>
              <a:rPr lang="en-US" sz="3200" b="1" baseline="30000" dirty="0">
                <a:solidFill>
                  <a:srgbClr val="000000"/>
                </a:solidFill>
                <a:latin typeface="Times New Roman" panose="02020603050405020304" pitchFamily="18" charset="0"/>
                <a:cs typeface="Times New Roman" panose="02020603050405020304" pitchFamily="18" charset="0"/>
              </a:rPr>
              <a:t>18 </a:t>
            </a:r>
            <a:r>
              <a:rPr lang="en-US" sz="3200" dirty="0">
                <a:solidFill>
                  <a:srgbClr val="000000"/>
                </a:solidFill>
                <a:latin typeface="Times New Roman" panose="02020603050405020304" pitchFamily="18" charset="0"/>
                <a:cs typeface="Times New Roman" panose="02020603050405020304" pitchFamily="18" charset="0"/>
              </a:rPr>
              <a:t>And this she kept doing for many days. Paul, having become greatly annoyed, turned and said to the spirit, </a:t>
            </a:r>
            <a:r>
              <a:rPr lang="en-US" sz="3200" dirty="0">
                <a:solidFill>
                  <a:srgbClr val="FF0000"/>
                </a:solidFill>
                <a:latin typeface="Times New Roman" panose="02020603050405020304" pitchFamily="18" charset="0"/>
                <a:cs typeface="Times New Roman" panose="02020603050405020304" pitchFamily="18" charset="0"/>
              </a:rPr>
              <a:t>“I command you in the name of Jesus Christ to come out of her.” And it came out that very hour.</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16:16-18</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657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FEA21A8-E028-4C48-A07D-F4F68A49762E}"/>
              </a:ext>
            </a:extLst>
          </p:cNvPr>
          <p:cNvSpPr txBox="1"/>
          <p:nvPr/>
        </p:nvSpPr>
        <p:spPr>
          <a:xfrm>
            <a:off x="106016" y="4795897"/>
            <a:ext cx="3657601" cy="2062103"/>
          </a:xfrm>
          <a:prstGeom prst="rect">
            <a:avLst/>
          </a:prstGeom>
          <a:noFill/>
        </p:spPr>
        <p:txBody>
          <a:bodyPr wrap="square" rtlCol="0">
            <a:spAutoFit/>
          </a:bodyPr>
          <a:lstStyle/>
          <a:p>
            <a:r>
              <a:rPr lang="en-US" sz="3200" b="1" dirty="0">
                <a:solidFill>
                  <a:srgbClr val="7030A0"/>
                </a:solidFill>
              </a:rPr>
              <a:t>Lydia is converted and is hospitable </a:t>
            </a:r>
            <a:r>
              <a:rPr lang="en-US" sz="3200" dirty="0">
                <a:solidFill>
                  <a:srgbClr val="7030A0"/>
                </a:solidFill>
              </a:rPr>
              <a:t>(Acts 16:15)</a:t>
            </a:r>
          </a:p>
          <a:p>
            <a:r>
              <a:rPr lang="en-US" sz="3200" dirty="0">
                <a:solidFill>
                  <a:srgbClr val="7030A0"/>
                </a:solidFill>
              </a:rPr>
              <a:t>“come to my house”</a:t>
            </a:r>
          </a:p>
        </p:txBody>
      </p:sp>
      <p:sp>
        <p:nvSpPr>
          <p:cNvPr id="3" name="TextBox 2">
            <a:extLst>
              <a:ext uri="{FF2B5EF4-FFF2-40B4-BE49-F238E27FC236}">
                <a16:creationId xmlns:a16="http://schemas.microsoft.com/office/drawing/2014/main" id="{58D1C111-CC82-411F-8179-0ED28086C620}"/>
              </a:ext>
            </a:extLst>
          </p:cNvPr>
          <p:cNvSpPr txBox="1"/>
          <p:nvPr/>
        </p:nvSpPr>
        <p:spPr>
          <a:xfrm>
            <a:off x="5194853" y="0"/>
            <a:ext cx="3949148" cy="2554545"/>
          </a:xfrm>
          <a:prstGeom prst="rect">
            <a:avLst/>
          </a:prstGeom>
          <a:noFill/>
        </p:spPr>
        <p:txBody>
          <a:bodyPr wrap="square" rtlCol="0">
            <a:spAutoFit/>
          </a:bodyPr>
          <a:lstStyle/>
          <a:p>
            <a:r>
              <a:rPr lang="en-US" sz="3200" b="1" dirty="0"/>
              <a:t>The jailer is converted and is hospitable </a:t>
            </a:r>
            <a:r>
              <a:rPr lang="en-US" sz="3200" dirty="0"/>
              <a:t>(Acts 16:33-34)</a:t>
            </a:r>
          </a:p>
          <a:p>
            <a:r>
              <a:rPr lang="en-US" sz="3200" dirty="0"/>
              <a:t>“he brought them up into his house”</a:t>
            </a:r>
          </a:p>
        </p:txBody>
      </p:sp>
      <p:sp>
        <p:nvSpPr>
          <p:cNvPr id="4" name="TextBox 3">
            <a:extLst>
              <a:ext uri="{FF2B5EF4-FFF2-40B4-BE49-F238E27FC236}">
                <a16:creationId xmlns:a16="http://schemas.microsoft.com/office/drawing/2014/main" id="{55B4CF8F-AF08-4BDD-8F82-D3A0755B757F}"/>
              </a:ext>
            </a:extLst>
          </p:cNvPr>
          <p:cNvSpPr txBox="1"/>
          <p:nvPr/>
        </p:nvSpPr>
        <p:spPr>
          <a:xfrm rot="19072206">
            <a:off x="2062674" y="2890392"/>
            <a:ext cx="4382170" cy="1077218"/>
          </a:xfrm>
          <a:prstGeom prst="rect">
            <a:avLst/>
          </a:prstGeom>
          <a:noFill/>
        </p:spPr>
        <p:txBody>
          <a:bodyPr wrap="square" rtlCol="0">
            <a:spAutoFit/>
          </a:bodyPr>
          <a:lstStyle/>
          <a:p>
            <a:pPr algn="ctr"/>
            <a:r>
              <a:rPr lang="en-US" sz="3200" dirty="0">
                <a:solidFill>
                  <a:srgbClr val="FF0000"/>
                </a:solidFill>
              </a:rPr>
              <a:t>The slave girl </a:t>
            </a:r>
          </a:p>
          <a:p>
            <a:pPr algn="ctr"/>
            <a:r>
              <a:rPr lang="en-US" sz="3200" dirty="0">
                <a:solidFill>
                  <a:srgbClr val="FF0000"/>
                </a:solidFill>
              </a:rPr>
              <a:t>(Acts 16:16-18)</a:t>
            </a:r>
          </a:p>
        </p:txBody>
      </p:sp>
      <p:sp>
        <p:nvSpPr>
          <p:cNvPr id="5" name="Rectangle 4">
            <a:extLst>
              <a:ext uri="{FF2B5EF4-FFF2-40B4-BE49-F238E27FC236}">
                <a16:creationId xmlns:a16="http://schemas.microsoft.com/office/drawing/2014/main" id="{7C67C71A-4523-47C3-B8CE-1AD824FA63AE}"/>
              </a:ext>
            </a:extLst>
          </p:cNvPr>
          <p:cNvSpPr/>
          <p:nvPr/>
        </p:nvSpPr>
        <p:spPr>
          <a:xfrm rot="2816156">
            <a:off x="4642552" y="2113993"/>
            <a:ext cx="781878" cy="39800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44577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FB68667-4E70-46D7-BBD6-ED6F47EAF0F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1525816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E36478-B63F-440B-9A3D-DF1D4880E30B}"/>
              </a:ext>
            </a:extLst>
          </p:cNvPr>
          <p:cNvSpPr/>
          <p:nvPr/>
        </p:nvSpPr>
        <p:spPr>
          <a:xfrm>
            <a:off x="0" y="496551"/>
            <a:ext cx="9144000" cy="5016758"/>
          </a:xfrm>
          <a:prstGeom prst="rect">
            <a:avLst/>
          </a:prstGeom>
        </p:spPr>
        <p:txBody>
          <a:bodyPr wrap="square">
            <a:spAutoFit/>
          </a:bodyPr>
          <a:lstStyle/>
          <a:p>
            <a:r>
              <a:rPr lang="en-US" sz="3200" dirty="0">
                <a:solidFill>
                  <a:srgbClr val="000000"/>
                </a:solidFill>
                <a:latin typeface="Times New Roman" panose="02020603050405020304" pitchFamily="18" charset="0"/>
                <a:cs typeface="Times New Roman" panose="02020603050405020304" pitchFamily="18" charset="0"/>
              </a:rPr>
              <a:t>Soon afterward he went on through cities and villages, proclaiming and bringing the good news of the kingdom of God. And the twelve were with him,</a:t>
            </a:r>
            <a:r>
              <a:rPr lang="en-US" sz="3200" b="1" baseline="30000" dirty="0">
                <a:solidFill>
                  <a:srgbClr val="000000"/>
                </a:solidFill>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and also </a:t>
            </a:r>
            <a:r>
              <a:rPr lang="en-US" sz="3200" b="1" dirty="0">
                <a:solidFill>
                  <a:srgbClr val="FF0000"/>
                </a:solidFill>
                <a:latin typeface="Times New Roman" panose="02020603050405020304" pitchFamily="18" charset="0"/>
                <a:cs typeface="Times New Roman" panose="02020603050405020304" pitchFamily="18" charset="0"/>
              </a:rPr>
              <a:t>some women who had been healed of evil spirits </a:t>
            </a:r>
            <a:r>
              <a:rPr lang="en-US" sz="3200" dirty="0">
                <a:solidFill>
                  <a:srgbClr val="000000"/>
                </a:solidFill>
                <a:latin typeface="Times New Roman" panose="02020603050405020304" pitchFamily="18" charset="0"/>
                <a:cs typeface="Times New Roman" panose="02020603050405020304" pitchFamily="18" charset="0"/>
              </a:rPr>
              <a:t>and infirmities: Mary, called Magdalene, from whom seven demons had gone out, and Joanna, the wife of </a:t>
            </a:r>
            <a:r>
              <a:rPr lang="en-US" sz="3200" dirty="0" err="1">
                <a:solidFill>
                  <a:srgbClr val="000000"/>
                </a:solidFill>
                <a:latin typeface="Times New Roman" panose="02020603050405020304" pitchFamily="18" charset="0"/>
                <a:cs typeface="Times New Roman" panose="02020603050405020304" pitchFamily="18" charset="0"/>
              </a:rPr>
              <a:t>Chuza</a:t>
            </a:r>
            <a:r>
              <a:rPr lang="en-US" sz="3200" dirty="0">
                <a:solidFill>
                  <a:srgbClr val="000000"/>
                </a:solidFill>
                <a:latin typeface="Times New Roman" panose="02020603050405020304" pitchFamily="18" charset="0"/>
                <a:cs typeface="Times New Roman" panose="02020603050405020304" pitchFamily="18" charset="0"/>
              </a:rPr>
              <a:t>, Herod's household manager, and Susanna, and many others, who provided for them</a:t>
            </a:r>
            <a:r>
              <a:rPr lang="en-US" sz="3200" baseline="30000" dirty="0">
                <a:solidFill>
                  <a:srgbClr val="000000"/>
                </a:solidFill>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out of their means.</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Luke 8:1-3</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91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1491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6F0BBB-8CA6-48DC-85DD-11EF0E716C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5184" y="468977"/>
            <a:ext cx="5972173" cy="3539066"/>
          </a:xfrm>
          <a:prstGeom prst="rect">
            <a:avLst/>
          </a:prstGeom>
        </p:spPr>
      </p:pic>
      <p:sp>
        <p:nvSpPr>
          <p:cNvPr id="14"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A83B6-2B58-466A-93BE-DF9942F7515C}"/>
              </a:ext>
            </a:extLst>
          </p:cNvPr>
          <p:cNvSpPr>
            <a:spLocks noGrp="1"/>
          </p:cNvSpPr>
          <p:nvPr>
            <p:ph type="ctrTitle"/>
          </p:nvPr>
        </p:nvSpPr>
        <p:spPr>
          <a:xfrm>
            <a:off x="1200150" y="4269282"/>
            <a:ext cx="6743700" cy="1264762"/>
          </a:xfrm>
          <a:solidFill>
            <a:srgbClr val="FFFFFF"/>
          </a:solidFill>
          <a:ln w="38100">
            <a:solidFill>
              <a:srgbClr val="404040"/>
            </a:solidFill>
            <a:miter lim="800000"/>
          </a:ln>
        </p:spPr>
        <p:txBody>
          <a:bodyPr anchor="ctr">
            <a:normAutofit/>
          </a:bodyPr>
          <a:lstStyle/>
          <a:p>
            <a:r>
              <a:rPr lang="en-US" sz="3500" b="1" dirty="0">
                <a:solidFill>
                  <a:srgbClr val="404040"/>
                </a:solidFill>
              </a:rPr>
              <a:t>Noticing the Marginal Characters </a:t>
            </a:r>
          </a:p>
        </p:txBody>
      </p:sp>
      <p:sp>
        <p:nvSpPr>
          <p:cNvPr id="3" name="TextBox 2">
            <a:extLst>
              <a:ext uri="{FF2B5EF4-FFF2-40B4-BE49-F238E27FC236}">
                <a16:creationId xmlns:a16="http://schemas.microsoft.com/office/drawing/2014/main" id="{5BA56DBE-5F41-41CA-B883-C2C1F7941093}"/>
              </a:ext>
            </a:extLst>
          </p:cNvPr>
          <p:cNvSpPr txBox="1"/>
          <p:nvPr/>
        </p:nvSpPr>
        <p:spPr>
          <a:xfrm>
            <a:off x="1200150" y="5626635"/>
            <a:ext cx="6743700" cy="1138773"/>
          </a:xfrm>
          <a:prstGeom prst="rect">
            <a:avLst/>
          </a:prstGeom>
          <a:noFill/>
        </p:spPr>
        <p:txBody>
          <a:bodyPr wrap="square" rtlCol="0">
            <a:spAutoFit/>
          </a:bodyPr>
          <a:lstStyle/>
          <a:p>
            <a:pPr algn="ctr"/>
            <a:r>
              <a:rPr lang="en-US" sz="3600" b="1" dirty="0">
                <a:solidFill>
                  <a:schemeClr val="bg1"/>
                </a:solidFill>
              </a:rPr>
              <a:t>The Slave Girl</a:t>
            </a:r>
            <a:br>
              <a:rPr lang="en-US" sz="3600" b="1" dirty="0">
                <a:solidFill>
                  <a:schemeClr val="bg1"/>
                </a:solidFill>
              </a:rPr>
            </a:br>
            <a:r>
              <a:rPr lang="en-US" sz="3200" i="1" dirty="0">
                <a:solidFill>
                  <a:schemeClr val="bg1"/>
                </a:solidFill>
              </a:rPr>
              <a:t>Acts 16:16-18</a:t>
            </a:r>
            <a:endParaRPr lang="en-US" sz="3600" i="1" dirty="0">
              <a:solidFill>
                <a:schemeClr val="bg1"/>
              </a:solidFill>
            </a:endParaRPr>
          </a:p>
        </p:txBody>
      </p:sp>
    </p:spTree>
    <p:extLst>
      <p:ext uri="{BB962C8B-B14F-4D97-AF65-F5344CB8AC3E}">
        <p14:creationId xmlns:p14="http://schemas.microsoft.com/office/powerpoint/2010/main" val="2668917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8A4EFB-F437-40D7-8DCD-B319FE02839B}"/>
              </a:ext>
            </a:extLst>
          </p:cNvPr>
          <p:cNvSpPr/>
          <p:nvPr/>
        </p:nvSpPr>
        <p:spPr>
          <a:xfrm>
            <a:off x="0" y="0"/>
            <a:ext cx="9144000" cy="3046988"/>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11 </a:t>
            </a:r>
            <a:r>
              <a:rPr lang="en-US" sz="3200" dirty="0">
                <a:solidFill>
                  <a:srgbClr val="000000"/>
                </a:solidFill>
                <a:latin typeface="Times New Roman" panose="02020603050405020304" pitchFamily="18" charset="0"/>
                <a:cs typeface="Times New Roman" panose="02020603050405020304" pitchFamily="18" charset="0"/>
              </a:rPr>
              <a:t>So, setting sail from Troas, we made a direct voyage to Samothrace, and the following day to Neapolis, </a:t>
            </a:r>
            <a:r>
              <a:rPr lang="en-US" sz="3200" b="1" baseline="30000" dirty="0">
                <a:solidFill>
                  <a:srgbClr val="000000"/>
                </a:solidFill>
                <a:latin typeface="Times New Roman" panose="02020603050405020304" pitchFamily="18" charset="0"/>
                <a:cs typeface="Times New Roman" panose="02020603050405020304" pitchFamily="18" charset="0"/>
              </a:rPr>
              <a:t>12 </a:t>
            </a:r>
            <a:r>
              <a:rPr lang="en-US" sz="3200" dirty="0">
                <a:solidFill>
                  <a:srgbClr val="000000"/>
                </a:solidFill>
                <a:latin typeface="Times New Roman" panose="02020603050405020304" pitchFamily="18" charset="0"/>
                <a:cs typeface="Times New Roman" panose="02020603050405020304" pitchFamily="18" charset="0"/>
              </a:rPr>
              <a:t>and from there to Philippi, which is a leading city of the</a:t>
            </a:r>
            <a:r>
              <a:rPr lang="en-US" sz="3200" baseline="30000" dirty="0">
                <a:solidFill>
                  <a:srgbClr val="000000"/>
                </a:solidFill>
                <a:latin typeface="Times New Roman" panose="02020603050405020304" pitchFamily="18" charset="0"/>
                <a:cs typeface="Times New Roman" panose="02020603050405020304" pitchFamily="18" charset="0"/>
              </a:rPr>
              <a:t>  </a:t>
            </a:r>
            <a:r>
              <a:rPr lang="en-US" sz="3200" dirty="0">
                <a:solidFill>
                  <a:srgbClr val="000000"/>
                </a:solidFill>
                <a:latin typeface="Times New Roman" panose="02020603050405020304" pitchFamily="18" charset="0"/>
                <a:cs typeface="Times New Roman" panose="02020603050405020304" pitchFamily="18" charset="0"/>
              </a:rPr>
              <a:t>district of Macedonia and a Roman colony. We remained in this city some days. </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16:11-12</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32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8A4EFB-F437-40D7-8DCD-B319FE02839B}"/>
              </a:ext>
            </a:extLst>
          </p:cNvPr>
          <p:cNvSpPr/>
          <p:nvPr/>
        </p:nvSpPr>
        <p:spPr>
          <a:xfrm>
            <a:off x="0" y="0"/>
            <a:ext cx="9144000" cy="3046988"/>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11 </a:t>
            </a:r>
            <a:r>
              <a:rPr lang="en-US" sz="3200" dirty="0">
                <a:solidFill>
                  <a:srgbClr val="000000"/>
                </a:solidFill>
                <a:latin typeface="Times New Roman" panose="02020603050405020304" pitchFamily="18" charset="0"/>
                <a:cs typeface="Times New Roman" panose="02020603050405020304" pitchFamily="18" charset="0"/>
              </a:rPr>
              <a:t>So, setting sail from Troas, we made a direct voyage to Samothrace, and the following day to Neapolis, </a:t>
            </a:r>
            <a:r>
              <a:rPr lang="en-US" sz="3200" b="1" baseline="30000" dirty="0">
                <a:solidFill>
                  <a:srgbClr val="000000"/>
                </a:solidFill>
                <a:latin typeface="Times New Roman" panose="02020603050405020304" pitchFamily="18" charset="0"/>
                <a:cs typeface="Times New Roman" panose="02020603050405020304" pitchFamily="18" charset="0"/>
              </a:rPr>
              <a:t>12 </a:t>
            </a:r>
            <a:r>
              <a:rPr lang="en-US" sz="3200" dirty="0">
                <a:solidFill>
                  <a:srgbClr val="000000"/>
                </a:solidFill>
                <a:latin typeface="Times New Roman" panose="02020603050405020304" pitchFamily="18" charset="0"/>
                <a:cs typeface="Times New Roman" panose="02020603050405020304" pitchFamily="18" charset="0"/>
              </a:rPr>
              <a:t>and from there to </a:t>
            </a:r>
            <a:r>
              <a:rPr lang="en-US" sz="3200" b="1" u="sng" dirty="0">
                <a:solidFill>
                  <a:srgbClr val="000000"/>
                </a:solidFill>
                <a:latin typeface="Times New Roman" panose="02020603050405020304" pitchFamily="18" charset="0"/>
                <a:cs typeface="Times New Roman" panose="02020603050405020304" pitchFamily="18" charset="0"/>
              </a:rPr>
              <a:t>Philippi</a:t>
            </a:r>
            <a:r>
              <a:rPr lang="en-US" sz="3200" dirty="0">
                <a:solidFill>
                  <a:srgbClr val="000000"/>
                </a:solidFill>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which is a leading city of the</a:t>
            </a:r>
            <a:r>
              <a:rPr lang="en-US" sz="3200" baseline="30000" dirty="0">
                <a:solidFill>
                  <a:srgbClr val="FF0000"/>
                </a:solidFill>
                <a:latin typeface="Times New Roman" panose="02020603050405020304" pitchFamily="18" charset="0"/>
                <a:cs typeface="Times New Roman" panose="02020603050405020304" pitchFamily="18" charset="0"/>
              </a:rPr>
              <a:t>  </a:t>
            </a:r>
            <a:r>
              <a:rPr lang="en-US" sz="3200" dirty="0">
                <a:solidFill>
                  <a:srgbClr val="FF0000"/>
                </a:solidFill>
                <a:latin typeface="Times New Roman" panose="02020603050405020304" pitchFamily="18" charset="0"/>
                <a:cs typeface="Times New Roman" panose="02020603050405020304" pitchFamily="18" charset="0"/>
              </a:rPr>
              <a:t>district of Macedonia and a Roman colony</a:t>
            </a:r>
            <a:r>
              <a:rPr lang="en-US" sz="3200" dirty="0">
                <a:solidFill>
                  <a:srgbClr val="000000"/>
                </a:solidFill>
                <a:latin typeface="Times New Roman" panose="02020603050405020304" pitchFamily="18" charset="0"/>
                <a:cs typeface="Times New Roman" panose="02020603050405020304" pitchFamily="18" charset="0"/>
              </a:rPr>
              <a:t>. We remained in this city some days. </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16:11-12</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9875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4D39EF-1C40-4119-9F67-ED40583FBE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8054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8A4EFB-F437-40D7-8DCD-B319FE02839B}"/>
              </a:ext>
            </a:extLst>
          </p:cNvPr>
          <p:cNvSpPr/>
          <p:nvPr/>
        </p:nvSpPr>
        <p:spPr>
          <a:xfrm>
            <a:off x="0" y="428178"/>
            <a:ext cx="9144000" cy="6001643"/>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13 </a:t>
            </a:r>
            <a:r>
              <a:rPr lang="en-US" sz="3200" dirty="0">
                <a:solidFill>
                  <a:srgbClr val="000000"/>
                </a:solidFill>
                <a:latin typeface="Times New Roman" panose="02020603050405020304" pitchFamily="18" charset="0"/>
                <a:cs typeface="Times New Roman" panose="02020603050405020304" pitchFamily="18" charset="0"/>
              </a:rPr>
              <a:t>And on the Sabbath day we went outside the gate to the riverside, where we supposed there was a place of prayer, and we sat down and spoke to the women who had come togethe</a:t>
            </a:r>
            <a:r>
              <a:rPr lang="en-US" sz="3200" dirty="0">
                <a:latin typeface="Times New Roman" panose="02020603050405020304" pitchFamily="18" charset="0"/>
                <a:cs typeface="Times New Roman" panose="02020603050405020304" pitchFamily="18" charset="0"/>
              </a:rPr>
              <a:t>r. </a:t>
            </a:r>
            <a:r>
              <a:rPr lang="en-US" sz="3200" b="1" baseline="30000" dirty="0">
                <a:latin typeface="Times New Roman" panose="02020603050405020304" pitchFamily="18" charset="0"/>
                <a:cs typeface="Times New Roman" panose="02020603050405020304" pitchFamily="18" charset="0"/>
              </a:rPr>
              <a:t>14 </a:t>
            </a:r>
            <a:r>
              <a:rPr lang="en-US" sz="3200" dirty="0">
                <a:latin typeface="Times New Roman" panose="02020603050405020304" pitchFamily="18" charset="0"/>
                <a:cs typeface="Times New Roman" panose="02020603050405020304" pitchFamily="18" charset="0"/>
              </a:rPr>
              <a:t>One who heard us was a woman named </a:t>
            </a:r>
            <a:r>
              <a:rPr lang="en-US" sz="3200" b="1" u="sng" dirty="0">
                <a:latin typeface="Times New Roman" panose="02020603050405020304" pitchFamily="18" charset="0"/>
                <a:cs typeface="Times New Roman" panose="02020603050405020304" pitchFamily="18" charset="0"/>
              </a:rPr>
              <a:t>Lydia</a:t>
            </a:r>
            <a:r>
              <a:rPr lang="en-US" sz="3200" dirty="0">
                <a:latin typeface="Times New Roman" panose="02020603050405020304" pitchFamily="18" charset="0"/>
                <a:cs typeface="Times New Roman" panose="02020603050405020304" pitchFamily="18" charset="0"/>
              </a:rPr>
              <a:t>, from the city of Thyatira, a seller of purple goods</a:t>
            </a:r>
            <a:r>
              <a:rPr lang="en-US" sz="3200" dirty="0">
                <a:solidFill>
                  <a:srgbClr val="000000"/>
                </a:solidFill>
                <a:latin typeface="Times New Roman" panose="02020603050405020304" pitchFamily="18" charset="0"/>
                <a:cs typeface="Times New Roman" panose="02020603050405020304" pitchFamily="18" charset="0"/>
              </a:rPr>
              <a:t>, who was a worshiper of God. The Lord opened her heart to pay attention to what was said by Paul. </a:t>
            </a:r>
            <a:r>
              <a:rPr lang="en-US" sz="3200" b="1" baseline="30000" dirty="0">
                <a:solidFill>
                  <a:srgbClr val="000000"/>
                </a:solidFill>
                <a:latin typeface="Times New Roman" panose="02020603050405020304" pitchFamily="18" charset="0"/>
                <a:cs typeface="Times New Roman" panose="02020603050405020304" pitchFamily="18" charset="0"/>
              </a:rPr>
              <a:t>15 </a:t>
            </a:r>
            <a:r>
              <a:rPr lang="en-US" sz="3200" dirty="0">
                <a:solidFill>
                  <a:srgbClr val="000000"/>
                </a:solidFill>
                <a:latin typeface="Times New Roman" panose="02020603050405020304" pitchFamily="18" charset="0"/>
                <a:cs typeface="Times New Roman" panose="02020603050405020304" pitchFamily="18" charset="0"/>
              </a:rPr>
              <a:t>And after she was baptized, and her household as well, she urged us, saying, “If you have judged me to be faithful to the Lord, come to my house and stay.” And she prevailed upon us.</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16:13-15</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45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8A4EFB-F437-40D7-8DCD-B319FE02839B}"/>
              </a:ext>
            </a:extLst>
          </p:cNvPr>
          <p:cNvSpPr/>
          <p:nvPr/>
        </p:nvSpPr>
        <p:spPr>
          <a:xfrm>
            <a:off x="0" y="428178"/>
            <a:ext cx="9144000" cy="6001643"/>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13 </a:t>
            </a:r>
            <a:r>
              <a:rPr lang="en-US" sz="3200" dirty="0">
                <a:solidFill>
                  <a:srgbClr val="000000"/>
                </a:solidFill>
                <a:latin typeface="Times New Roman" panose="02020603050405020304" pitchFamily="18" charset="0"/>
                <a:cs typeface="Times New Roman" panose="02020603050405020304" pitchFamily="18" charset="0"/>
              </a:rPr>
              <a:t>And on the Sabbath day we went outside the gate to the riverside, where we supposed there was a place of prayer, and we sat down and spoke to the women who had come togethe</a:t>
            </a:r>
            <a:r>
              <a:rPr lang="en-US" sz="3200" dirty="0">
                <a:latin typeface="Times New Roman" panose="02020603050405020304" pitchFamily="18" charset="0"/>
                <a:cs typeface="Times New Roman" panose="02020603050405020304" pitchFamily="18" charset="0"/>
              </a:rPr>
              <a:t>r. </a:t>
            </a:r>
            <a:r>
              <a:rPr lang="en-US" sz="3200" b="1" baseline="30000" dirty="0">
                <a:latin typeface="Times New Roman" panose="02020603050405020304" pitchFamily="18" charset="0"/>
                <a:cs typeface="Times New Roman" panose="02020603050405020304" pitchFamily="18" charset="0"/>
              </a:rPr>
              <a:t>14 </a:t>
            </a:r>
            <a:r>
              <a:rPr lang="en-US" sz="3200" dirty="0">
                <a:latin typeface="Times New Roman" panose="02020603050405020304" pitchFamily="18" charset="0"/>
                <a:cs typeface="Times New Roman" panose="02020603050405020304" pitchFamily="18" charset="0"/>
              </a:rPr>
              <a:t>One who heard us was a woman named </a:t>
            </a:r>
            <a:r>
              <a:rPr lang="en-US" sz="3200" b="1" u="sng" dirty="0">
                <a:latin typeface="Times New Roman" panose="02020603050405020304" pitchFamily="18" charset="0"/>
                <a:cs typeface="Times New Roman" panose="02020603050405020304" pitchFamily="18" charset="0"/>
              </a:rPr>
              <a:t>Lydia</a:t>
            </a:r>
            <a:r>
              <a:rPr lang="en-US" sz="3200" dirty="0">
                <a:latin typeface="Times New Roman" panose="02020603050405020304" pitchFamily="18" charset="0"/>
                <a:cs typeface="Times New Roman" panose="02020603050405020304" pitchFamily="18" charset="0"/>
              </a:rPr>
              <a:t>, from the city of Thyatira, </a:t>
            </a:r>
            <a:r>
              <a:rPr lang="en-US" sz="3200" u="sng" dirty="0">
                <a:solidFill>
                  <a:srgbClr val="7030A0"/>
                </a:solidFill>
                <a:latin typeface="Times New Roman" panose="02020603050405020304" pitchFamily="18" charset="0"/>
                <a:cs typeface="Times New Roman" panose="02020603050405020304" pitchFamily="18" charset="0"/>
              </a:rPr>
              <a:t>a seller of purple goods</a:t>
            </a:r>
            <a:r>
              <a:rPr lang="en-US" sz="3200" dirty="0">
                <a:solidFill>
                  <a:srgbClr val="000000"/>
                </a:solidFill>
                <a:latin typeface="Times New Roman" panose="02020603050405020304" pitchFamily="18" charset="0"/>
                <a:cs typeface="Times New Roman" panose="02020603050405020304" pitchFamily="18" charset="0"/>
              </a:rPr>
              <a:t>, who was a worshiper of God. The Lord opened her heart to pay attention to what was said by Paul. </a:t>
            </a:r>
            <a:r>
              <a:rPr lang="en-US" sz="3200" b="1" baseline="30000" dirty="0">
                <a:solidFill>
                  <a:srgbClr val="000000"/>
                </a:solidFill>
                <a:latin typeface="Times New Roman" panose="02020603050405020304" pitchFamily="18" charset="0"/>
                <a:cs typeface="Times New Roman" panose="02020603050405020304" pitchFamily="18" charset="0"/>
              </a:rPr>
              <a:t>15 </a:t>
            </a:r>
            <a:r>
              <a:rPr lang="en-US" sz="3200" dirty="0">
                <a:solidFill>
                  <a:srgbClr val="000000"/>
                </a:solidFill>
                <a:latin typeface="Times New Roman" panose="02020603050405020304" pitchFamily="18" charset="0"/>
                <a:cs typeface="Times New Roman" panose="02020603050405020304" pitchFamily="18" charset="0"/>
              </a:rPr>
              <a:t>And after she was baptized, and her household as well, she urged us, saying, “If you have judged me to be faithful to the Lord, </a:t>
            </a:r>
            <a:r>
              <a:rPr lang="en-US" sz="3200" dirty="0">
                <a:latin typeface="Times New Roman" panose="02020603050405020304" pitchFamily="18" charset="0"/>
                <a:cs typeface="Times New Roman" panose="02020603050405020304" pitchFamily="18" charset="0"/>
              </a:rPr>
              <a:t>come to my house and stay</a:t>
            </a:r>
            <a:r>
              <a:rPr lang="en-US" sz="3200" dirty="0">
                <a:solidFill>
                  <a:srgbClr val="000000"/>
                </a:solidFill>
                <a:latin typeface="Times New Roman" panose="02020603050405020304" pitchFamily="18" charset="0"/>
                <a:cs typeface="Times New Roman" panose="02020603050405020304" pitchFamily="18" charset="0"/>
              </a:rPr>
              <a:t>.” And she prevailed upon us.</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16:13-15</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714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8A4EFB-F437-40D7-8DCD-B319FE02839B}"/>
              </a:ext>
            </a:extLst>
          </p:cNvPr>
          <p:cNvSpPr/>
          <p:nvPr/>
        </p:nvSpPr>
        <p:spPr>
          <a:xfrm>
            <a:off x="0" y="428178"/>
            <a:ext cx="9144000" cy="6001643"/>
          </a:xfrm>
          <a:prstGeom prst="rect">
            <a:avLst/>
          </a:prstGeom>
        </p:spPr>
        <p:txBody>
          <a:bodyPr wrap="square">
            <a:spAutoFit/>
          </a:bodyPr>
          <a:lstStyle/>
          <a:p>
            <a:r>
              <a:rPr lang="en-US" sz="3200" b="1" baseline="30000" dirty="0">
                <a:solidFill>
                  <a:srgbClr val="000000"/>
                </a:solidFill>
                <a:latin typeface="Times New Roman" panose="02020603050405020304" pitchFamily="18" charset="0"/>
                <a:cs typeface="Times New Roman" panose="02020603050405020304" pitchFamily="18" charset="0"/>
              </a:rPr>
              <a:t>13 </a:t>
            </a:r>
            <a:r>
              <a:rPr lang="en-US" sz="3200" dirty="0">
                <a:solidFill>
                  <a:srgbClr val="000000"/>
                </a:solidFill>
                <a:latin typeface="Times New Roman" panose="02020603050405020304" pitchFamily="18" charset="0"/>
                <a:cs typeface="Times New Roman" panose="02020603050405020304" pitchFamily="18" charset="0"/>
              </a:rPr>
              <a:t>And on the Sabbath day we went outside the gate to the riverside, where we supposed there was a place of prayer, and we sat down and spoke to the women who had come togethe</a:t>
            </a:r>
            <a:r>
              <a:rPr lang="en-US" sz="3200" dirty="0">
                <a:latin typeface="Times New Roman" panose="02020603050405020304" pitchFamily="18" charset="0"/>
                <a:cs typeface="Times New Roman" panose="02020603050405020304" pitchFamily="18" charset="0"/>
              </a:rPr>
              <a:t>r. </a:t>
            </a:r>
            <a:r>
              <a:rPr lang="en-US" sz="3200" b="1" baseline="30000" dirty="0">
                <a:latin typeface="Times New Roman" panose="02020603050405020304" pitchFamily="18" charset="0"/>
                <a:cs typeface="Times New Roman" panose="02020603050405020304" pitchFamily="18" charset="0"/>
              </a:rPr>
              <a:t>14 </a:t>
            </a:r>
            <a:r>
              <a:rPr lang="en-US" sz="3200" dirty="0">
                <a:latin typeface="Times New Roman" panose="02020603050405020304" pitchFamily="18" charset="0"/>
                <a:cs typeface="Times New Roman" panose="02020603050405020304" pitchFamily="18" charset="0"/>
              </a:rPr>
              <a:t>One who heard us was a woman named </a:t>
            </a:r>
            <a:r>
              <a:rPr lang="en-US" sz="3200" b="1" u="sng" dirty="0">
                <a:latin typeface="Times New Roman" panose="02020603050405020304" pitchFamily="18" charset="0"/>
                <a:cs typeface="Times New Roman" panose="02020603050405020304" pitchFamily="18" charset="0"/>
              </a:rPr>
              <a:t>Lydia</a:t>
            </a:r>
            <a:r>
              <a:rPr lang="en-US" sz="3200" dirty="0">
                <a:latin typeface="Times New Roman" panose="02020603050405020304" pitchFamily="18" charset="0"/>
                <a:cs typeface="Times New Roman" panose="02020603050405020304" pitchFamily="18" charset="0"/>
              </a:rPr>
              <a:t>, from the city of Thyatira, </a:t>
            </a:r>
            <a:r>
              <a:rPr lang="en-US" sz="3200" u="sng" dirty="0">
                <a:solidFill>
                  <a:srgbClr val="7030A0"/>
                </a:solidFill>
                <a:latin typeface="Times New Roman" panose="02020603050405020304" pitchFamily="18" charset="0"/>
                <a:cs typeface="Times New Roman" panose="02020603050405020304" pitchFamily="18" charset="0"/>
              </a:rPr>
              <a:t>a seller of purple goods</a:t>
            </a:r>
            <a:r>
              <a:rPr lang="en-US" sz="3200" dirty="0">
                <a:solidFill>
                  <a:srgbClr val="000000"/>
                </a:solidFill>
                <a:latin typeface="Times New Roman" panose="02020603050405020304" pitchFamily="18" charset="0"/>
                <a:cs typeface="Times New Roman" panose="02020603050405020304" pitchFamily="18" charset="0"/>
              </a:rPr>
              <a:t>, who was a worshiper of God. The Lord opened her heart to pay attention to what was said by Paul. </a:t>
            </a:r>
            <a:r>
              <a:rPr lang="en-US" sz="3200" b="1" baseline="30000" dirty="0">
                <a:solidFill>
                  <a:srgbClr val="000000"/>
                </a:solidFill>
                <a:latin typeface="Times New Roman" panose="02020603050405020304" pitchFamily="18" charset="0"/>
                <a:cs typeface="Times New Roman" panose="02020603050405020304" pitchFamily="18" charset="0"/>
              </a:rPr>
              <a:t>15 </a:t>
            </a:r>
            <a:r>
              <a:rPr lang="en-US" sz="3200" dirty="0">
                <a:solidFill>
                  <a:srgbClr val="000000"/>
                </a:solidFill>
                <a:latin typeface="Times New Roman" panose="02020603050405020304" pitchFamily="18" charset="0"/>
                <a:cs typeface="Times New Roman" panose="02020603050405020304" pitchFamily="18" charset="0"/>
              </a:rPr>
              <a:t>And after she was baptized, and her household as well, she urged us, saying, “If you have judged me to be faithful to the Lord, </a:t>
            </a:r>
            <a:r>
              <a:rPr lang="en-US" sz="3200" u="sng" dirty="0">
                <a:solidFill>
                  <a:srgbClr val="7030A0"/>
                </a:solidFill>
                <a:latin typeface="Times New Roman" panose="02020603050405020304" pitchFamily="18" charset="0"/>
                <a:cs typeface="Times New Roman" panose="02020603050405020304" pitchFamily="18" charset="0"/>
              </a:rPr>
              <a:t>come to my house and stay</a:t>
            </a:r>
            <a:r>
              <a:rPr lang="en-US" sz="3200" dirty="0">
                <a:solidFill>
                  <a:srgbClr val="000000"/>
                </a:solidFill>
                <a:latin typeface="Times New Roman" panose="02020603050405020304" pitchFamily="18" charset="0"/>
                <a:cs typeface="Times New Roman" panose="02020603050405020304" pitchFamily="18" charset="0"/>
              </a:rPr>
              <a:t>.” And she prevailed upon us.</a:t>
            </a:r>
          </a:p>
          <a:p>
            <a:r>
              <a:rPr lang="en-US" sz="3200" dirty="0">
                <a:solidFill>
                  <a:srgbClr val="000000"/>
                </a:solidFill>
                <a:latin typeface="Times New Roman" panose="02020603050405020304" pitchFamily="18" charset="0"/>
                <a:cs typeface="Times New Roman" panose="02020603050405020304" pitchFamily="18" charset="0"/>
              </a:rPr>
              <a:t>														</a:t>
            </a:r>
            <a:r>
              <a:rPr lang="en-US" sz="3200" i="1" dirty="0">
                <a:solidFill>
                  <a:srgbClr val="000000"/>
                </a:solidFill>
                <a:latin typeface="Times New Roman" panose="02020603050405020304" pitchFamily="18" charset="0"/>
                <a:cs typeface="Times New Roman" panose="02020603050405020304" pitchFamily="18" charset="0"/>
              </a:rPr>
              <a:t>Acts 16:13-15</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7593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ample presentation slides(2)">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1719</TotalTime>
  <Words>310</Words>
  <Application>Microsoft Office PowerPoint</Application>
  <PresentationFormat>On-screen Show (4:3)</PresentationFormat>
  <Paragraphs>51</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Calibri Light</vt:lpstr>
      <vt:lpstr>Times New Roman</vt:lpstr>
      <vt:lpstr>Wingdings</vt:lpstr>
      <vt:lpstr>Office Theme</vt:lpstr>
      <vt:lpstr>1_Sample presentation slides(2)</vt:lpstr>
      <vt:lpstr>PowerPoint Presentation</vt:lpstr>
      <vt:lpstr>Noticing the Marginal Characters </vt:lpstr>
      <vt:lpstr>Noticing the Marginal Characters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Noticing the Marginal Characters </dc:title>
  <dc:creator>Bryan Nash</dc:creator>
  <cp:lastModifiedBy>Eastview Church</cp:lastModifiedBy>
  <cp:revision>17</cp:revision>
  <dcterms:created xsi:type="dcterms:W3CDTF">2019-02-19T20:10:51Z</dcterms:created>
  <dcterms:modified xsi:type="dcterms:W3CDTF">2019-02-24T23:15:50Z</dcterms:modified>
</cp:coreProperties>
</file>