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Lst>
  <p:notesMasterIdLst>
    <p:notesMasterId r:id="rId24"/>
  </p:notesMasterIdLst>
  <p:sldIdLst>
    <p:sldId id="276" r:id="rId3"/>
    <p:sldId id="256" r:id="rId4"/>
    <p:sldId id="257" r:id="rId5"/>
    <p:sldId id="258" r:id="rId6"/>
    <p:sldId id="260" r:id="rId7"/>
    <p:sldId id="261" r:id="rId8"/>
    <p:sldId id="259" r:id="rId9"/>
    <p:sldId id="262" r:id="rId10"/>
    <p:sldId id="263" r:id="rId11"/>
    <p:sldId id="264" r:id="rId12"/>
    <p:sldId id="265" r:id="rId13"/>
    <p:sldId id="266" r:id="rId14"/>
    <p:sldId id="267" r:id="rId15"/>
    <p:sldId id="268" r:id="rId16"/>
    <p:sldId id="269" r:id="rId17"/>
    <p:sldId id="270" r:id="rId18"/>
    <p:sldId id="271" r:id="rId19"/>
    <p:sldId id="273" r:id="rId20"/>
    <p:sldId id="272" r:id="rId21"/>
    <p:sldId id="274" r:id="rId22"/>
    <p:sldId id="275"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2-14T19:09:42.363"/>
    </inkml:context>
    <inkml:brush xml:id="br0">
      <inkml:brushProperty name="width" value="0.05292" units="cm"/>
      <inkml:brushProperty name="height" value="0.05292" units="cm"/>
      <inkml:brushProperty name="color" value="#FF0000"/>
    </inkml:brush>
  </inkml:definitions>
  <inkml:trace contextRef="#ctx0" brushRef="#br0">2494 13770 0,'0'0'16,"0"0"-16,0 0 15,0 0-15,0 0 0,0 0 16,0 0-16,0 0 16,0 0-16,0 0 0,0 0 15,0 0-15,0 0 16,0 0-16,0 0 15,0 0-15,0 0 16,0 0-16,0 0 0,0 0 16,0 0-16,0-98 15,0 75-15,0-5 16,0 5-16,0-14 16,0 9-16,0-19 0,0 5 15,0-4-15,0 9 16,0-1-16,0-3 15,0-1-15,0-10 16,0 11-16,0-11 0,0 1 16,0 0-1,0-23-15,0 9 0,0 18 16,0 5-16,0 0 16,0 0-16,0 5 15,0-9-15,0 4 0,0-5 16,0-4-16,0 5 15,0-1-15,0 5 16,66 0-16,-58 0 16,9 1-16,-9 13 15,1 0-15,7 4 0,-8 6 16,1 4-16,16-5 16,-9 1-16,9-1 15,8 5-15,8-4 16,-8 4-16,9 9 0,-9-9 15,17 9-15,-9 1 16,-8-1-16,0 5 16,-8 0-16,8 0 15,8 0-15,1 0 0,-1 0 16,1 0 0,-1 0-16,9 0 0,-9-9 15,-8 9-15,0 0 16,-16-5-16,-1 5 15,1 0-15,-9 0 0,0 0 16,-8 0-16,9 0 16,-9 0-16,8 0 15,0 0-15,-8 0 47</inkml:trace>
  <inkml:trace contextRef="#ctx0" brushRef="#br0" timeOffset="1031.25">3363 11211 0,'0'0'0,"0"0"16,0 0-16,0 0 0,0 0 15,0 0-15,0 0 16,0 0-16,0 0 16,0 0-16,0 0 0,0 0 15,0 0-15,0 0 16,0 0-16,0 0 15,0 0-15,0 0 16,0 117-16,99-71 16,-66-13-16,9 4 0,-9-9 15,16 4-15,-16-4 16,9-4-16,-9 4 16,8-1-16,1 1 15,-1-4-15,-8-6 0,-16-8 16,-1-1-16,1 0 15,-1 0-15,-7-4 16,7 0-16,-8-1 16,1 6-16,-1-6 15,0 1-15,-8 0 0,8 4 16,1-4-16,-9-1 16,0 1-16,0 0 15,0-1-15,0 6 16,0-6-16,0 5 0,0-4 15,0 9-15,0 0 16,0 9-16,-91 10 16,49 4-16,-7 33 15,-9 4-15,-17 24 16,26-38-16,7 1 0,9-10 16,0-4-16,8-6 15,25-41 32</inkml:trace>
  <inkml:trace contextRef="#ctx0" brushRef="#br0" timeOffset="3093.542">1708 13207 0,'0'0'0,"0"0"16,0 0-16,0 0 16,0 0-16,0 0 15,0 0-15,0 0 0,0 0 16,0 0-16,0 0 15,0-144-15,0 79 16,0-19-16,0-9 16,0 9-16,0 14 0,0 1 15,0 4-15,0-19 16,0 23-16,0-18 16,0-28-16,0 23 15,0 10-15,0-10 0,0 10 16,0-10-16,0-14 15,83-50-15,-75 69 16,9 9-16,-1-42 16,1 33-16,-1 0 15,-8-9-15,9-6 0,-9 15 16,1 0-16,15-18 16,-15 36-16,-1 5 15,-8-9-15,0 9 16,0 1-16,0-15 0,0 14 15,0-5-15,0 6 16,0-1-16,0-5 16,0 6-16,0 17 15,0-8-15,0 4 16,0-5-16,0 6 0,0-6 16,0 10-16,0-14 15,0 18-15,0 0 16,0 6-16,0 3 15,0-4-15,0 5 0,0 5 16,0-6-16,0 1 16,0-14-16,8 0 15,9 9-15,-9 0 16,0 5-16,1-5 16,-1 4-16,0 6 0,0-1 15,1 5-15,-1-4 16,0 8-16,0-4 15,9 0-15,0 5 16,-9-5-16,17 5 0,-1-5 16,1 5-16,8-5 15,1 0-15,15 4 16,-16-4-16,17 5 16,-9 4-16,25 1 15,-8 4-15,9 0 0,15 0 16,1 0-16,25 0 15,-34 0-15,-8 0 16,9 0-16,8 0 16,-17 0-16,16 0 0,1 0 15,-17 0-15,9 0 16,8 37-16,-25-32 16,-1-1-16,26 10 15,-17-4-15,1 8 0,7-9 16,-16-4-16,16 0 15,1-1-15,-9-4 16,-8 5-16,0-5 16,8 5-16,-16-1 15,-1 1-15,1 4 0,0 5 16,-9-4-16,9-6 16,16 6-16,-16-6 15,7 1-15,1-5 16,0 0-16,0 0 15,-8 0-15,0 0 0,-9 0 16,0 0-16,9 0 16,-9 0-16,-8 0 15,0 0-15,17 0 16,-8 0-16,15 0 0,-7 0 16,0 0-16,-1 0 15,9 0-15,-16 0 16,-1 0-16,-8 0 15,0 0-15,-8 0 16,0 0-16,8-37 0,-8 37 16,8-10-16,8 6 15,-8-1-15,-8 0 16,8 5-16,-8-4 16,-8-1-16,7 0 0,-7 1 15,0-1-15,-9 0 16,8 5-16,-7-4 15,-1 4-15,-8 0 16,16-5-16,-16 5 47</inkml:trace>
  <inkml:trace contextRef="#ctx0" brushRef="#br0" timeOffset="20793.623">6615 8532 0,'0'0'0,"0"0"15,0 0-15,0 0 16,0 0-16,0 0 0,0 0 16,0 0-16,0 0 15,0 0-15,0 0 16,0 0-16,0 0 16,0 0-16,0 0 0,0 0 15,0 0-15,0 0 16,0 0-16,0 0 15,0 0-15,0 0 16,0 0-16,0 0 0,0 0 16,0 0-16,173 97 15,-156-83-15,-1 0 16,9 5-16,-8-5 16,-1 5-16,1-5 15,-1 9-15,-7-5 16,7 1-16,1 4 0,-9-4 15,0-5-15,9 9 16,-9-9-16,1 5 16,7-5-16,-8 0 15,1 4-15,-1-4 0,0 5 16,0-5-16,1 4 16,7-4-16,-7 5 15,-1-5-15,0 0 16,0-5-16,1 0 0,-1 1 15,-8-6-15,8 6 16,-8-6-16,8 1 16,-8 0-16,0-1 15,9 1-15,-9 0 0,0-1 16,8 1-16,-8 0 16,0-5-16,8 4 15,-8 1-15,0-1 16,0 1-16,0-5 15,9 5-15,-9-5 0,0 4 16,0 1-16,0-5 16,0 5-16,0-5 15,0 4-15,0-4 16,0 5-16,0-5 0,0 5 16,0-5-16,0 4 15,0 1-15,0-5 16,0 9-16,0-4 15,0 9-15,0-9 16,0 4-16,0-4 0,0 8 16,0-3-16,-75-1 15,59 5-15,-1 0 16,0 5-16,-7-5 16,7 4-16,-8 1 0,0 4 15,-8 10-15,0-5 16,8-1-16,-8-8 15,8 4-15,1-9 16,-1 0-16,8 0 16,-8 0-16,1-5 0,7 5 15,-8 0-15,9-4 16,-1-1-16,-8 0 16,9 1-16,-1 3 15,1-8-15,7 4 0,-7-4 16,16 0-16,-8-1 15,-1 1-15,1-5 16,8 5-16,-8-5 16,8 0-16,-9 4 0,9-4 15,-8 5-15,0-5 16,8 5-16,-8-1 16,-25 29-16,33-33 46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2D00DD-290E-4AF5-8423-6D99C9D1547E}" type="datetimeFigureOut">
              <a:rPr lang="en-US" smtClean="0"/>
              <a:t>2/19/2019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F0E90E-4999-4F67-AD76-188AA832BF9E}" type="slidenum">
              <a:rPr lang="en-US" smtClean="0"/>
              <a:t>‹#›</a:t>
            </a:fld>
            <a:endParaRPr lang="en-US"/>
          </a:p>
        </p:txBody>
      </p:sp>
    </p:spTree>
    <p:extLst>
      <p:ext uri="{BB962C8B-B14F-4D97-AF65-F5344CB8AC3E}">
        <p14:creationId xmlns:p14="http://schemas.microsoft.com/office/powerpoint/2010/main" val="4068456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46A0A2-C7F7-4860-9E99-71A01A1D7FFB}"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90461-BFC0-4F7B-B19D-B1B52425AED7}" type="slidenum">
              <a:rPr lang="en-US" smtClean="0"/>
              <a:t>‹#›</a:t>
            </a:fld>
            <a:endParaRPr lang="en-US"/>
          </a:p>
        </p:txBody>
      </p:sp>
    </p:spTree>
    <p:extLst>
      <p:ext uri="{BB962C8B-B14F-4D97-AF65-F5344CB8AC3E}">
        <p14:creationId xmlns:p14="http://schemas.microsoft.com/office/powerpoint/2010/main" val="1792260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46A0A2-C7F7-4860-9E99-71A01A1D7FFB}"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90461-BFC0-4F7B-B19D-B1B52425AED7}" type="slidenum">
              <a:rPr lang="en-US" smtClean="0"/>
              <a:t>‹#›</a:t>
            </a:fld>
            <a:endParaRPr lang="en-US"/>
          </a:p>
        </p:txBody>
      </p:sp>
    </p:spTree>
    <p:extLst>
      <p:ext uri="{BB962C8B-B14F-4D97-AF65-F5344CB8AC3E}">
        <p14:creationId xmlns:p14="http://schemas.microsoft.com/office/powerpoint/2010/main" val="2509959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46A0A2-C7F7-4860-9E99-71A01A1D7FFB}"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90461-BFC0-4F7B-B19D-B1B52425AED7}" type="slidenum">
              <a:rPr lang="en-US" smtClean="0"/>
              <a:t>‹#›</a:t>
            </a:fld>
            <a:endParaRPr lang="en-US"/>
          </a:p>
        </p:txBody>
      </p:sp>
    </p:spTree>
    <p:extLst>
      <p:ext uri="{BB962C8B-B14F-4D97-AF65-F5344CB8AC3E}">
        <p14:creationId xmlns:p14="http://schemas.microsoft.com/office/powerpoint/2010/main" val="3995196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29455736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65820127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8179113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2873640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4071108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026445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0961802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001793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46A0A2-C7F7-4860-9E99-71A01A1D7FFB}"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90461-BFC0-4F7B-B19D-B1B52425AED7}" type="slidenum">
              <a:rPr lang="en-US" smtClean="0"/>
              <a:t>‹#›</a:t>
            </a:fld>
            <a:endParaRPr lang="en-US"/>
          </a:p>
        </p:txBody>
      </p:sp>
    </p:spTree>
    <p:extLst>
      <p:ext uri="{BB962C8B-B14F-4D97-AF65-F5344CB8AC3E}">
        <p14:creationId xmlns:p14="http://schemas.microsoft.com/office/powerpoint/2010/main" val="1518634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93118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9162510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348508931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78581744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46A0A2-C7F7-4860-9E99-71A01A1D7FFB}"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90461-BFC0-4F7B-B19D-B1B52425AED7}" type="slidenum">
              <a:rPr lang="en-US" smtClean="0"/>
              <a:t>‹#›</a:t>
            </a:fld>
            <a:endParaRPr lang="en-US"/>
          </a:p>
        </p:txBody>
      </p:sp>
    </p:spTree>
    <p:extLst>
      <p:ext uri="{BB962C8B-B14F-4D97-AF65-F5344CB8AC3E}">
        <p14:creationId xmlns:p14="http://schemas.microsoft.com/office/powerpoint/2010/main" val="148354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46A0A2-C7F7-4860-9E99-71A01A1D7FFB}"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90461-BFC0-4F7B-B19D-B1B52425AED7}" type="slidenum">
              <a:rPr lang="en-US" smtClean="0"/>
              <a:t>‹#›</a:t>
            </a:fld>
            <a:endParaRPr lang="en-US"/>
          </a:p>
        </p:txBody>
      </p:sp>
    </p:spTree>
    <p:extLst>
      <p:ext uri="{BB962C8B-B14F-4D97-AF65-F5344CB8AC3E}">
        <p14:creationId xmlns:p14="http://schemas.microsoft.com/office/powerpoint/2010/main" val="189970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46A0A2-C7F7-4860-9E99-71A01A1D7FFB}"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490461-BFC0-4F7B-B19D-B1B52425AED7}" type="slidenum">
              <a:rPr lang="en-US" smtClean="0"/>
              <a:t>‹#›</a:t>
            </a:fld>
            <a:endParaRPr lang="en-US"/>
          </a:p>
        </p:txBody>
      </p:sp>
    </p:spTree>
    <p:extLst>
      <p:ext uri="{BB962C8B-B14F-4D97-AF65-F5344CB8AC3E}">
        <p14:creationId xmlns:p14="http://schemas.microsoft.com/office/powerpoint/2010/main" val="2842839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46A0A2-C7F7-4860-9E99-71A01A1D7FFB}"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490461-BFC0-4F7B-B19D-B1B52425AED7}" type="slidenum">
              <a:rPr lang="en-US" smtClean="0"/>
              <a:t>‹#›</a:t>
            </a:fld>
            <a:endParaRPr lang="en-US"/>
          </a:p>
        </p:txBody>
      </p:sp>
    </p:spTree>
    <p:extLst>
      <p:ext uri="{BB962C8B-B14F-4D97-AF65-F5344CB8AC3E}">
        <p14:creationId xmlns:p14="http://schemas.microsoft.com/office/powerpoint/2010/main" val="120880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6A0A2-C7F7-4860-9E99-71A01A1D7FFB}"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490461-BFC0-4F7B-B19D-B1B52425AED7}" type="slidenum">
              <a:rPr lang="en-US" smtClean="0"/>
              <a:t>‹#›</a:t>
            </a:fld>
            <a:endParaRPr lang="en-US"/>
          </a:p>
        </p:txBody>
      </p:sp>
    </p:spTree>
    <p:extLst>
      <p:ext uri="{BB962C8B-B14F-4D97-AF65-F5344CB8AC3E}">
        <p14:creationId xmlns:p14="http://schemas.microsoft.com/office/powerpoint/2010/main" val="209980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46A0A2-C7F7-4860-9E99-71A01A1D7FFB}"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90461-BFC0-4F7B-B19D-B1B52425AED7}" type="slidenum">
              <a:rPr lang="en-US" smtClean="0"/>
              <a:t>‹#›</a:t>
            </a:fld>
            <a:endParaRPr lang="en-US"/>
          </a:p>
        </p:txBody>
      </p:sp>
    </p:spTree>
    <p:extLst>
      <p:ext uri="{BB962C8B-B14F-4D97-AF65-F5344CB8AC3E}">
        <p14:creationId xmlns:p14="http://schemas.microsoft.com/office/powerpoint/2010/main" val="304968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46A0A2-C7F7-4860-9E99-71A01A1D7FFB}"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90461-BFC0-4F7B-B19D-B1B52425AED7}" type="slidenum">
              <a:rPr lang="en-US" smtClean="0"/>
              <a:t>‹#›</a:t>
            </a:fld>
            <a:endParaRPr lang="en-US"/>
          </a:p>
        </p:txBody>
      </p:sp>
    </p:spTree>
    <p:extLst>
      <p:ext uri="{BB962C8B-B14F-4D97-AF65-F5344CB8AC3E}">
        <p14:creationId xmlns:p14="http://schemas.microsoft.com/office/powerpoint/2010/main" val="1919874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6A0A2-C7F7-4860-9E99-71A01A1D7FFB}" type="datetimeFigureOut">
              <a:rPr lang="en-US" smtClean="0"/>
              <a:t>2/19/2019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90461-BFC0-4F7B-B19D-B1B52425AED7}" type="slidenum">
              <a:rPr lang="en-US" smtClean="0"/>
              <a:t>‹#›</a:t>
            </a:fld>
            <a:endParaRPr lang="en-US"/>
          </a:p>
        </p:txBody>
      </p:sp>
    </p:spTree>
    <p:extLst>
      <p:ext uri="{BB962C8B-B14F-4D97-AF65-F5344CB8AC3E}">
        <p14:creationId xmlns:p14="http://schemas.microsoft.com/office/powerpoint/2010/main" val="3034920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03035344"/>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9151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32F7BB2-DA5F-4940-A16F-F974AB25C492}"/>
              </a:ext>
            </a:extLst>
          </p:cNvPr>
          <p:cNvSpPr/>
          <p:nvPr/>
        </p:nvSpPr>
        <p:spPr>
          <a:xfrm>
            <a:off x="119270" y="263891"/>
            <a:ext cx="8905460" cy="2554545"/>
          </a:xfrm>
          <a:prstGeom prst="rect">
            <a:avLst/>
          </a:prstGeom>
        </p:spPr>
        <p:txBody>
          <a:bodyPr wrap="square">
            <a:spAutoFit/>
          </a:bodyPr>
          <a:lstStyle/>
          <a:p>
            <a:r>
              <a:rPr lang="en-US" sz="3200" b="1" dirty="0">
                <a:solidFill>
                  <a:srgbClr val="000000"/>
                </a:solidFill>
              </a:rPr>
              <a:t>“You have heard that it was said to those of old, </a:t>
            </a:r>
          </a:p>
          <a:p>
            <a:r>
              <a:rPr lang="en-US" sz="3200" b="1" dirty="0">
                <a:solidFill>
                  <a:srgbClr val="000000"/>
                </a:solidFill>
              </a:rPr>
              <a:t>‘</a:t>
            </a:r>
            <a:r>
              <a:rPr lang="en-US" sz="3200" b="1" dirty="0">
                <a:solidFill>
                  <a:srgbClr val="0070C0"/>
                </a:solidFill>
              </a:rPr>
              <a:t>You shall not murder</a:t>
            </a:r>
            <a:r>
              <a:rPr lang="en-US" sz="3200" b="1" dirty="0">
                <a:solidFill>
                  <a:srgbClr val="000000"/>
                </a:solidFill>
              </a:rPr>
              <a:t>; </a:t>
            </a:r>
          </a:p>
          <a:p>
            <a:r>
              <a:rPr lang="en-US" sz="3200" b="1" dirty="0">
                <a:solidFill>
                  <a:srgbClr val="000000"/>
                </a:solidFill>
              </a:rPr>
              <a:t>and </a:t>
            </a:r>
          </a:p>
          <a:p>
            <a:r>
              <a:rPr lang="en-US" sz="3200" b="1" dirty="0">
                <a:solidFill>
                  <a:srgbClr val="000000"/>
                </a:solidFill>
              </a:rPr>
              <a:t>whoever murders will be liable to judgment.’ </a:t>
            </a:r>
          </a:p>
          <a:p>
            <a:r>
              <a:rPr lang="en-US" sz="3200" dirty="0">
                <a:solidFill>
                  <a:srgbClr val="000000"/>
                </a:solidFill>
              </a:rPr>
              <a:t>															</a:t>
            </a:r>
            <a:r>
              <a:rPr lang="en-US" sz="3200" i="1" dirty="0">
                <a:solidFill>
                  <a:srgbClr val="000000"/>
                </a:solidFill>
              </a:rPr>
              <a:t>Matt 5:21</a:t>
            </a:r>
            <a:endParaRPr lang="en-US" sz="3200" i="1" dirty="0"/>
          </a:p>
        </p:txBody>
      </p:sp>
      <p:sp>
        <p:nvSpPr>
          <p:cNvPr id="3" name="TextBox 2">
            <a:extLst>
              <a:ext uri="{FF2B5EF4-FFF2-40B4-BE49-F238E27FC236}">
                <a16:creationId xmlns:a16="http://schemas.microsoft.com/office/drawing/2014/main" xmlns="" id="{A527F20F-761E-456C-8DFE-12BDEEA12CE2}"/>
              </a:ext>
            </a:extLst>
          </p:cNvPr>
          <p:cNvSpPr txBox="1"/>
          <p:nvPr/>
        </p:nvSpPr>
        <p:spPr>
          <a:xfrm>
            <a:off x="119270" y="3514208"/>
            <a:ext cx="8905460" cy="1077218"/>
          </a:xfrm>
          <a:prstGeom prst="rect">
            <a:avLst/>
          </a:prstGeom>
          <a:noFill/>
        </p:spPr>
        <p:txBody>
          <a:bodyPr wrap="square" rtlCol="0">
            <a:spAutoFit/>
          </a:bodyPr>
          <a:lstStyle/>
          <a:p>
            <a:pPr algn="ctr"/>
            <a:r>
              <a:rPr lang="en-US" sz="3200" dirty="0">
                <a:solidFill>
                  <a:srgbClr val="0070C0"/>
                </a:solidFill>
              </a:rPr>
              <a:t>You shall not murder.</a:t>
            </a:r>
          </a:p>
          <a:p>
            <a:pPr algn="ctr"/>
            <a:r>
              <a:rPr lang="en-US" sz="3200" i="1" dirty="0">
                <a:solidFill>
                  <a:srgbClr val="0070C0"/>
                </a:solidFill>
              </a:rPr>
              <a:t>Ex 20:13; Deut 5:17</a:t>
            </a:r>
          </a:p>
        </p:txBody>
      </p:sp>
    </p:spTree>
    <p:extLst>
      <p:ext uri="{BB962C8B-B14F-4D97-AF65-F5344CB8AC3E}">
        <p14:creationId xmlns:p14="http://schemas.microsoft.com/office/powerpoint/2010/main" val="418480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32F7BB2-DA5F-4940-A16F-F974AB25C492}"/>
              </a:ext>
            </a:extLst>
          </p:cNvPr>
          <p:cNvSpPr/>
          <p:nvPr/>
        </p:nvSpPr>
        <p:spPr>
          <a:xfrm>
            <a:off x="119270" y="263891"/>
            <a:ext cx="8905460" cy="2554545"/>
          </a:xfrm>
          <a:prstGeom prst="rect">
            <a:avLst/>
          </a:prstGeom>
        </p:spPr>
        <p:txBody>
          <a:bodyPr wrap="square">
            <a:spAutoFit/>
          </a:bodyPr>
          <a:lstStyle/>
          <a:p>
            <a:r>
              <a:rPr lang="en-US" sz="3200" b="1" dirty="0">
                <a:solidFill>
                  <a:srgbClr val="000000"/>
                </a:solidFill>
              </a:rPr>
              <a:t>“You have heard that it was said to those of old, </a:t>
            </a:r>
          </a:p>
          <a:p>
            <a:r>
              <a:rPr lang="en-US" sz="3200" b="1" dirty="0"/>
              <a:t>‘You shall not murder</a:t>
            </a:r>
            <a:r>
              <a:rPr lang="en-US" sz="3200" b="1" dirty="0">
                <a:solidFill>
                  <a:srgbClr val="000000"/>
                </a:solidFill>
              </a:rPr>
              <a:t>; </a:t>
            </a:r>
          </a:p>
          <a:p>
            <a:r>
              <a:rPr lang="en-US" sz="3200" b="1" dirty="0">
                <a:solidFill>
                  <a:srgbClr val="000000"/>
                </a:solidFill>
              </a:rPr>
              <a:t>and </a:t>
            </a:r>
          </a:p>
          <a:p>
            <a:r>
              <a:rPr lang="en-US" sz="3200" b="1" dirty="0">
                <a:solidFill>
                  <a:srgbClr val="0070C0"/>
                </a:solidFill>
              </a:rPr>
              <a:t>whoever murders will be liable to judgment</a:t>
            </a:r>
            <a:r>
              <a:rPr lang="en-US" sz="3200" b="1" dirty="0">
                <a:solidFill>
                  <a:srgbClr val="000000"/>
                </a:solidFill>
              </a:rPr>
              <a:t>.’ </a:t>
            </a:r>
          </a:p>
          <a:p>
            <a:r>
              <a:rPr lang="en-US" sz="3200" dirty="0">
                <a:solidFill>
                  <a:srgbClr val="000000"/>
                </a:solidFill>
              </a:rPr>
              <a:t>															</a:t>
            </a:r>
            <a:r>
              <a:rPr lang="en-US" sz="3200" i="1" dirty="0">
                <a:solidFill>
                  <a:srgbClr val="000000"/>
                </a:solidFill>
              </a:rPr>
              <a:t>Matt 5:21</a:t>
            </a:r>
            <a:endParaRPr lang="en-US" sz="3200" i="1" dirty="0"/>
          </a:p>
        </p:txBody>
      </p:sp>
      <p:sp>
        <p:nvSpPr>
          <p:cNvPr id="3" name="TextBox 2">
            <a:extLst>
              <a:ext uri="{FF2B5EF4-FFF2-40B4-BE49-F238E27FC236}">
                <a16:creationId xmlns:a16="http://schemas.microsoft.com/office/drawing/2014/main" xmlns="" id="{A527F20F-761E-456C-8DFE-12BDEEA12CE2}"/>
              </a:ext>
            </a:extLst>
          </p:cNvPr>
          <p:cNvSpPr txBox="1"/>
          <p:nvPr/>
        </p:nvSpPr>
        <p:spPr>
          <a:xfrm>
            <a:off x="1596887" y="3254735"/>
            <a:ext cx="5950226" cy="1569660"/>
          </a:xfrm>
          <a:prstGeom prst="rect">
            <a:avLst/>
          </a:prstGeom>
          <a:noFill/>
        </p:spPr>
        <p:txBody>
          <a:bodyPr wrap="square" rtlCol="0">
            <a:spAutoFit/>
          </a:bodyPr>
          <a:lstStyle/>
          <a:p>
            <a:pPr algn="ctr"/>
            <a:r>
              <a:rPr lang="en-US" sz="3200" dirty="0">
                <a:solidFill>
                  <a:srgbClr val="0070C0"/>
                </a:solidFill>
              </a:rPr>
              <a:t>Whoever strikes a man so that he dies shall be put to death.</a:t>
            </a:r>
          </a:p>
          <a:p>
            <a:pPr algn="ctr"/>
            <a:r>
              <a:rPr lang="en-US" sz="3200" i="1" dirty="0">
                <a:solidFill>
                  <a:srgbClr val="0070C0"/>
                </a:solidFill>
              </a:rPr>
              <a:t>Ex 21:12</a:t>
            </a:r>
          </a:p>
        </p:txBody>
      </p:sp>
      <p:sp>
        <p:nvSpPr>
          <p:cNvPr id="4" name="Rectangle 3">
            <a:extLst>
              <a:ext uri="{FF2B5EF4-FFF2-40B4-BE49-F238E27FC236}">
                <a16:creationId xmlns:a16="http://schemas.microsoft.com/office/drawing/2014/main" xmlns="" id="{F339123E-2786-403E-8C51-D0CC11318132}"/>
              </a:ext>
            </a:extLst>
          </p:cNvPr>
          <p:cNvSpPr/>
          <p:nvPr/>
        </p:nvSpPr>
        <p:spPr>
          <a:xfrm>
            <a:off x="1596887" y="5103543"/>
            <a:ext cx="6129130" cy="1569660"/>
          </a:xfrm>
          <a:prstGeom prst="rect">
            <a:avLst/>
          </a:prstGeom>
        </p:spPr>
        <p:txBody>
          <a:bodyPr wrap="square">
            <a:spAutoFit/>
          </a:bodyPr>
          <a:lstStyle/>
          <a:p>
            <a:pPr algn="ctr"/>
            <a:r>
              <a:rPr lang="en-US" sz="3200" dirty="0">
                <a:solidFill>
                  <a:srgbClr val="0070C0"/>
                </a:solidFill>
                <a:latin typeface="&amp;quot"/>
              </a:rPr>
              <a:t>Whoever takes a human life shall surely be put to death.</a:t>
            </a:r>
          </a:p>
          <a:p>
            <a:pPr algn="ctr"/>
            <a:r>
              <a:rPr lang="en-US" sz="3200" i="1" dirty="0">
                <a:solidFill>
                  <a:srgbClr val="0070C0"/>
                </a:solidFill>
                <a:latin typeface="&amp;quot"/>
              </a:rPr>
              <a:t>Lev 24:17</a:t>
            </a:r>
            <a:endParaRPr lang="en-US" sz="3200" i="1" dirty="0">
              <a:solidFill>
                <a:srgbClr val="0070C0"/>
              </a:solidFill>
            </a:endParaRPr>
          </a:p>
        </p:txBody>
      </p:sp>
    </p:spTree>
    <p:extLst>
      <p:ext uri="{BB962C8B-B14F-4D97-AF65-F5344CB8AC3E}">
        <p14:creationId xmlns:p14="http://schemas.microsoft.com/office/powerpoint/2010/main" val="1111129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849DBF5-68E2-4B5E-A136-10789DFC6483}"/>
              </a:ext>
            </a:extLst>
          </p:cNvPr>
          <p:cNvSpPr/>
          <p:nvPr/>
        </p:nvSpPr>
        <p:spPr>
          <a:xfrm>
            <a:off x="0" y="384458"/>
            <a:ext cx="9144000" cy="6001643"/>
          </a:xfrm>
          <a:prstGeom prst="rect">
            <a:avLst/>
          </a:prstGeom>
        </p:spPr>
        <p:txBody>
          <a:bodyPr wrap="square">
            <a:spAutoFit/>
          </a:bodyPr>
          <a:lstStyle/>
          <a:p>
            <a:r>
              <a:rPr lang="en-US" sz="3200" dirty="0">
                <a:solidFill>
                  <a:srgbClr val="000000"/>
                </a:solidFill>
              </a:rPr>
              <a:t>But I say to you</a:t>
            </a:r>
          </a:p>
          <a:p>
            <a:r>
              <a:rPr lang="en-US" sz="3200" dirty="0">
                <a:solidFill>
                  <a:srgbClr val="000000"/>
                </a:solidFill>
              </a:rPr>
              <a:t> </a:t>
            </a:r>
          </a:p>
          <a:p>
            <a:r>
              <a:rPr lang="en-US" sz="3200" dirty="0">
                <a:solidFill>
                  <a:srgbClr val="000000"/>
                </a:solidFill>
              </a:rPr>
              <a:t>	that everyone who is angry with his brother</a:t>
            </a:r>
            <a:r>
              <a:rPr lang="en-US" sz="3200" baseline="30000" dirty="0">
                <a:solidFill>
                  <a:srgbClr val="000000"/>
                </a:solidFill>
              </a:rPr>
              <a:t>                                  		</a:t>
            </a:r>
            <a:r>
              <a:rPr lang="en-US" sz="3200" dirty="0">
                <a:solidFill>
                  <a:srgbClr val="000000"/>
                </a:solidFill>
              </a:rPr>
              <a:t>will be liable to judgment; </a:t>
            </a:r>
          </a:p>
          <a:p>
            <a:endParaRPr lang="en-US" sz="3200" dirty="0">
              <a:solidFill>
                <a:srgbClr val="000000"/>
              </a:solidFill>
            </a:endParaRPr>
          </a:p>
          <a:p>
            <a:r>
              <a:rPr lang="en-US" sz="3200" dirty="0">
                <a:solidFill>
                  <a:srgbClr val="000000"/>
                </a:solidFill>
              </a:rPr>
              <a:t>	whoever insults his brother                                                       		will be liable to the council; </a:t>
            </a:r>
          </a:p>
          <a:p>
            <a:endParaRPr lang="en-US" sz="3200" dirty="0">
              <a:solidFill>
                <a:srgbClr val="000000"/>
              </a:solidFill>
            </a:endParaRPr>
          </a:p>
          <a:p>
            <a:r>
              <a:rPr lang="en-US" sz="3200" dirty="0">
                <a:solidFill>
                  <a:srgbClr val="000000"/>
                </a:solidFill>
              </a:rPr>
              <a:t>	and whoever says, ‘You fool!’                                                        		will be liable to the hell</a:t>
            </a:r>
            <a:r>
              <a:rPr lang="en-US" sz="3200" baseline="30000" dirty="0">
                <a:solidFill>
                  <a:srgbClr val="000000"/>
                </a:solidFill>
              </a:rPr>
              <a:t>  </a:t>
            </a:r>
            <a:r>
              <a:rPr lang="en-US" sz="3200" dirty="0">
                <a:solidFill>
                  <a:srgbClr val="000000"/>
                </a:solidFill>
              </a:rPr>
              <a:t>of fire.</a:t>
            </a:r>
          </a:p>
          <a:p>
            <a:endParaRPr lang="en-US" sz="3200" i="1" dirty="0">
              <a:solidFill>
                <a:srgbClr val="000000"/>
              </a:solidFill>
            </a:endParaRPr>
          </a:p>
          <a:p>
            <a:r>
              <a:rPr lang="en-US" sz="3200" i="1" dirty="0">
                <a:solidFill>
                  <a:srgbClr val="000000"/>
                </a:solidFill>
              </a:rPr>
              <a:t>															Matt 5:22</a:t>
            </a:r>
            <a:endParaRPr lang="en-US" sz="3200" i="1" dirty="0"/>
          </a:p>
        </p:txBody>
      </p:sp>
      <p:sp>
        <p:nvSpPr>
          <p:cNvPr id="3" name="TextBox 2">
            <a:extLst>
              <a:ext uri="{FF2B5EF4-FFF2-40B4-BE49-F238E27FC236}">
                <a16:creationId xmlns:a16="http://schemas.microsoft.com/office/drawing/2014/main" xmlns="" id="{3743FFF6-6DDD-4125-8727-51901E10F893}"/>
              </a:ext>
            </a:extLst>
          </p:cNvPr>
          <p:cNvSpPr txBox="1"/>
          <p:nvPr/>
        </p:nvSpPr>
        <p:spPr>
          <a:xfrm>
            <a:off x="5433391" y="2769704"/>
            <a:ext cx="3710609" cy="584775"/>
          </a:xfrm>
          <a:prstGeom prst="rect">
            <a:avLst/>
          </a:prstGeom>
          <a:noFill/>
        </p:spPr>
        <p:txBody>
          <a:bodyPr wrap="square" rtlCol="0">
            <a:spAutoFit/>
          </a:bodyPr>
          <a:lstStyle/>
          <a:p>
            <a:r>
              <a:rPr lang="en-US" sz="3200" i="1" dirty="0" err="1">
                <a:solidFill>
                  <a:srgbClr val="0070C0"/>
                </a:solidFill>
              </a:rPr>
              <a:t>Raca</a:t>
            </a:r>
            <a:r>
              <a:rPr lang="en-US" sz="3200" dirty="0">
                <a:solidFill>
                  <a:srgbClr val="0070C0"/>
                </a:solidFill>
              </a:rPr>
              <a:t>-empty person</a:t>
            </a:r>
          </a:p>
        </p:txBody>
      </p:sp>
      <p:sp>
        <p:nvSpPr>
          <p:cNvPr id="4" name="TextBox 3">
            <a:extLst>
              <a:ext uri="{FF2B5EF4-FFF2-40B4-BE49-F238E27FC236}">
                <a16:creationId xmlns:a16="http://schemas.microsoft.com/office/drawing/2014/main" xmlns="" id="{F74C095E-6951-4A58-8D57-12EE9EBE8BB6}"/>
              </a:ext>
            </a:extLst>
          </p:cNvPr>
          <p:cNvSpPr txBox="1"/>
          <p:nvPr/>
        </p:nvSpPr>
        <p:spPr>
          <a:xfrm>
            <a:off x="6241773" y="3264664"/>
            <a:ext cx="2670313" cy="584775"/>
          </a:xfrm>
          <a:prstGeom prst="rect">
            <a:avLst/>
          </a:prstGeom>
          <a:noFill/>
        </p:spPr>
        <p:txBody>
          <a:bodyPr wrap="square" rtlCol="0">
            <a:spAutoFit/>
          </a:bodyPr>
          <a:lstStyle/>
          <a:p>
            <a:r>
              <a:rPr lang="en-US" sz="3200" dirty="0">
                <a:solidFill>
                  <a:srgbClr val="0070C0"/>
                </a:solidFill>
              </a:rPr>
              <a:t>(Airhead)</a:t>
            </a:r>
          </a:p>
        </p:txBody>
      </p:sp>
      <p:sp>
        <p:nvSpPr>
          <p:cNvPr id="5" name="TextBox 4">
            <a:extLst>
              <a:ext uri="{FF2B5EF4-FFF2-40B4-BE49-F238E27FC236}">
                <a16:creationId xmlns:a16="http://schemas.microsoft.com/office/drawing/2014/main" xmlns="" id="{D32B74F2-4EBD-4C4F-9737-E761BB6A7192}"/>
              </a:ext>
            </a:extLst>
          </p:cNvPr>
          <p:cNvSpPr txBox="1"/>
          <p:nvPr/>
        </p:nvSpPr>
        <p:spPr>
          <a:xfrm>
            <a:off x="6188765" y="4233257"/>
            <a:ext cx="2955235" cy="584775"/>
          </a:xfrm>
          <a:prstGeom prst="rect">
            <a:avLst/>
          </a:prstGeom>
          <a:noFill/>
        </p:spPr>
        <p:txBody>
          <a:bodyPr wrap="square" rtlCol="0">
            <a:spAutoFit/>
          </a:bodyPr>
          <a:lstStyle/>
          <a:p>
            <a:r>
              <a:rPr lang="en-US" sz="3200" i="1" dirty="0">
                <a:solidFill>
                  <a:srgbClr val="0070C0"/>
                </a:solidFill>
              </a:rPr>
              <a:t>More</a:t>
            </a:r>
            <a:endParaRPr lang="en-US" sz="3200" dirty="0">
              <a:solidFill>
                <a:srgbClr val="0070C0"/>
              </a:solidFill>
            </a:endParaRPr>
          </a:p>
        </p:txBody>
      </p:sp>
      <p:sp>
        <p:nvSpPr>
          <p:cNvPr id="6" name="TextBox 5">
            <a:extLst>
              <a:ext uri="{FF2B5EF4-FFF2-40B4-BE49-F238E27FC236}">
                <a16:creationId xmlns:a16="http://schemas.microsoft.com/office/drawing/2014/main" xmlns="" id="{387BC467-E44B-4BDE-AF8D-7A4D701BE4AC}"/>
              </a:ext>
            </a:extLst>
          </p:cNvPr>
          <p:cNvSpPr txBox="1"/>
          <p:nvPr/>
        </p:nvSpPr>
        <p:spPr>
          <a:xfrm>
            <a:off x="7288695" y="4233257"/>
            <a:ext cx="1895060" cy="584775"/>
          </a:xfrm>
          <a:prstGeom prst="rect">
            <a:avLst/>
          </a:prstGeom>
          <a:noFill/>
        </p:spPr>
        <p:txBody>
          <a:bodyPr wrap="square" rtlCol="0">
            <a:spAutoFit/>
          </a:bodyPr>
          <a:lstStyle/>
          <a:p>
            <a:r>
              <a:rPr lang="en-US" sz="3200" dirty="0">
                <a:solidFill>
                  <a:srgbClr val="0070C0"/>
                </a:solidFill>
              </a:rPr>
              <a:t>(Moron)</a:t>
            </a:r>
          </a:p>
        </p:txBody>
      </p:sp>
    </p:spTree>
    <p:extLst>
      <p:ext uri="{BB962C8B-B14F-4D97-AF65-F5344CB8AC3E}">
        <p14:creationId xmlns:p14="http://schemas.microsoft.com/office/powerpoint/2010/main" val="2487174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Right 1">
            <a:extLst>
              <a:ext uri="{FF2B5EF4-FFF2-40B4-BE49-F238E27FC236}">
                <a16:creationId xmlns:a16="http://schemas.microsoft.com/office/drawing/2014/main" xmlns="" id="{E1F8D0EA-7356-4C1E-B11E-22959CE126C2}"/>
              </a:ext>
            </a:extLst>
          </p:cNvPr>
          <p:cNvSpPr/>
          <p:nvPr/>
        </p:nvSpPr>
        <p:spPr>
          <a:xfrm rot="19279281">
            <a:off x="800509" y="3045540"/>
            <a:ext cx="8052038" cy="13252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xmlns="" id="{D398DDB4-721A-4307-BF7A-946003C78A6A}"/>
              </a:ext>
            </a:extLst>
          </p:cNvPr>
          <p:cNvSpPr/>
          <p:nvPr/>
        </p:nvSpPr>
        <p:spPr>
          <a:xfrm>
            <a:off x="212034" y="5105976"/>
            <a:ext cx="5989983"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dirty="0">
                <a:solidFill>
                  <a:srgbClr val="000000"/>
                </a:solidFill>
              </a:rPr>
              <a:t>everyone who is angry with his brother</a:t>
            </a:r>
            <a:r>
              <a:rPr lang="en-US" sz="3200" baseline="30000" dirty="0">
                <a:solidFill>
                  <a:srgbClr val="000000"/>
                </a:solidFill>
              </a:rPr>
              <a:t>  </a:t>
            </a:r>
            <a:r>
              <a:rPr lang="en-US" sz="3200" dirty="0">
                <a:solidFill>
                  <a:srgbClr val="000000"/>
                </a:solidFill>
              </a:rPr>
              <a:t>will be liable to judgment</a:t>
            </a:r>
            <a:endParaRPr lang="en-US" sz="3200" dirty="0"/>
          </a:p>
        </p:txBody>
      </p:sp>
      <p:sp>
        <p:nvSpPr>
          <p:cNvPr id="4" name="Rectangle 3">
            <a:extLst>
              <a:ext uri="{FF2B5EF4-FFF2-40B4-BE49-F238E27FC236}">
                <a16:creationId xmlns:a16="http://schemas.microsoft.com/office/drawing/2014/main" xmlns="" id="{BEA8D650-0352-4467-958B-7F8D2C525DDC}"/>
              </a:ext>
            </a:extLst>
          </p:cNvPr>
          <p:cNvSpPr/>
          <p:nvPr/>
        </p:nvSpPr>
        <p:spPr>
          <a:xfrm>
            <a:off x="1508002" y="3887714"/>
            <a:ext cx="5588537"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dirty="0">
                <a:solidFill>
                  <a:srgbClr val="000000"/>
                </a:solidFill>
              </a:rPr>
              <a:t>whoever insults his brother will be liable to the council</a:t>
            </a:r>
            <a:endParaRPr lang="en-US" sz="3200" dirty="0"/>
          </a:p>
        </p:txBody>
      </p:sp>
      <p:sp>
        <p:nvSpPr>
          <p:cNvPr id="5" name="Rectangle 4">
            <a:extLst>
              <a:ext uri="{FF2B5EF4-FFF2-40B4-BE49-F238E27FC236}">
                <a16:creationId xmlns:a16="http://schemas.microsoft.com/office/drawing/2014/main" xmlns="" id="{6355474B-3B87-4EFB-AD79-A59395056B78}"/>
              </a:ext>
            </a:extLst>
          </p:cNvPr>
          <p:cNvSpPr/>
          <p:nvPr/>
        </p:nvSpPr>
        <p:spPr>
          <a:xfrm>
            <a:off x="2641062" y="2630931"/>
            <a:ext cx="5588537"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dirty="0">
                <a:solidFill>
                  <a:srgbClr val="000000"/>
                </a:solidFill>
              </a:rPr>
              <a:t>and whoever says, ‘You fool!’ will be liable to the hell</a:t>
            </a:r>
            <a:r>
              <a:rPr lang="en-US" sz="3200" baseline="30000" dirty="0">
                <a:solidFill>
                  <a:srgbClr val="000000"/>
                </a:solidFill>
              </a:rPr>
              <a:t>  </a:t>
            </a:r>
            <a:r>
              <a:rPr lang="en-US" sz="3200" dirty="0">
                <a:solidFill>
                  <a:srgbClr val="000000"/>
                </a:solidFill>
              </a:rPr>
              <a:t>of fire.</a:t>
            </a: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xmlns="" id="{5C8AE8EE-CD99-474D-B144-9889EE2AFECD}"/>
                  </a:ext>
                </a:extLst>
              </p14:cNvPr>
              <p14:cNvContentPartPr/>
              <p14:nvPr/>
            </p14:nvContentPartPr>
            <p14:xfrm>
              <a:off x="614880" y="3071520"/>
              <a:ext cx="1972440" cy="1886040"/>
            </p14:xfrm>
          </p:contentPart>
        </mc:Choice>
        <mc:Fallback xmlns="">
          <p:pic>
            <p:nvPicPr>
              <p:cNvPr id="6" name="Ink 5">
                <a:extLst>
                  <a:ext uri="{FF2B5EF4-FFF2-40B4-BE49-F238E27FC236}">
                    <a16:creationId xmlns:a16="http://schemas.microsoft.com/office/drawing/2014/main" id="{5C8AE8EE-CD99-474D-B144-9889EE2AFECD}"/>
                  </a:ext>
                </a:extLst>
              </p:cNvPr>
              <p:cNvPicPr/>
              <p:nvPr/>
            </p:nvPicPr>
            <p:blipFill>
              <a:blip r:embed="rId3"/>
              <a:stretch>
                <a:fillRect/>
              </a:stretch>
            </p:blipFill>
            <p:spPr>
              <a:xfrm>
                <a:off x="605520" y="3062160"/>
                <a:ext cx="1991160" cy="1904760"/>
              </a:xfrm>
              <a:prstGeom prst="rect">
                <a:avLst/>
              </a:prstGeom>
            </p:spPr>
          </p:pic>
        </mc:Fallback>
      </mc:AlternateContent>
    </p:spTree>
    <p:extLst>
      <p:ext uri="{BB962C8B-B14F-4D97-AF65-F5344CB8AC3E}">
        <p14:creationId xmlns:p14="http://schemas.microsoft.com/office/powerpoint/2010/main" val="2122762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Right 1">
            <a:extLst>
              <a:ext uri="{FF2B5EF4-FFF2-40B4-BE49-F238E27FC236}">
                <a16:creationId xmlns:a16="http://schemas.microsoft.com/office/drawing/2014/main" xmlns="" id="{E1F8D0EA-7356-4C1E-B11E-22959CE126C2}"/>
              </a:ext>
            </a:extLst>
          </p:cNvPr>
          <p:cNvSpPr/>
          <p:nvPr/>
        </p:nvSpPr>
        <p:spPr>
          <a:xfrm rot="19279281">
            <a:off x="800509" y="3045540"/>
            <a:ext cx="8052038" cy="13252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xmlns="" id="{D398DDB4-721A-4307-BF7A-946003C78A6A}"/>
              </a:ext>
            </a:extLst>
          </p:cNvPr>
          <p:cNvSpPr/>
          <p:nvPr/>
        </p:nvSpPr>
        <p:spPr>
          <a:xfrm>
            <a:off x="212034" y="5105976"/>
            <a:ext cx="5989983"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b="1" dirty="0">
                <a:solidFill>
                  <a:srgbClr val="0070C0"/>
                </a:solidFill>
              </a:rPr>
              <a:t>everyone</a:t>
            </a:r>
            <a:r>
              <a:rPr lang="en-US" sz="3200" dirty="0">
                <a:solidFill>
                  <a:srgbClr val="000000"/>
                </a:solidFill>
              </a:rPr>
              <a:t> who is angry with his brother</a:t>
            </a:r>
            <a:r>
              <a:rPr lang="en-US" sz="3200" baseline="30000" dirty="0">
                <a:solidFill>
                  <a:srgbClr val="000000"/>
                </a:solidFill>
              </a:rPr>
              <a:t>  </a:t>
            </a:r>
            <a:r>
              <a:rPr lang="en-US" sz="3200" dirty="0">
                <a:solidFill>
                  <a:srgbClr val="000000"/>
                </a:solidFill>
              </a:rPr>
              <a:t>will be liable to judgment</a:t>
            </a:r>
            <a:endParaRPr lang="en-US" sz="3200" dirty="0"/>
          </a:p>
        </p:txBody>
      </p:sp>
      <p:sp>
        <p:nvSpPr>
          <p:cNvPr id="4" name="Rectangle 3">
            <a:extLst>
              <a:ext uri="{FF2B5EF4-FFF2-40B4-BE49-F238E27FC236}">
                <a16:creationId xmlns:a16="http://schemas.microsoft.com/office/drawing/2014/main" xmlns="" id="{BEA8D650-0352-4467-958B-7F8D2C525DDC}"/>
              </a:ext>
            </a:extLst>
          </p:cNvPr>
          <p:cNvSpPr/>
          <p:nvPr/>
        </p:nvSpPr>
        <p:spPr>
          <a:xfrm>
            <a:off x="1508002" y="3887714"/>
            <a:ext cx="5588537"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b="1" dirty="0">
                <a:solidFill>
                  <a:srgbClr val="0070C0"/>
                </a:solidFill>
              </a:rPr>
              <a:t>whoever</a:t>
            </a:r>
            <a:r>
              <a:rPr lang="en-US" sz="3200" dirty="0">
                <a:solidFill>
                  <a:srgbClr val="000000"/>
                </a:solidFill>
              </a:rPr>
              <a:t> insults his brother will be liable to the council</a:t>
            </a:r>
            <a:endParaRPr lang="en-US" sz="3200" dirty="0"/>
          </a:p>
        </p:txBody>
      </p:sp>
      <p:sp>
        <p:nvSpPr>
          <p:cNvPr id="5" name="Rectangle 4">
            <a:extLst>
              <a:ext uri="{FF2B5EF4-FFF2-40B4-BE49-F238E27FC236}">
                <a16:creationId xmlns:a16="http://schemas.microsoft.com/office/drawing/2014/main" xmlns="" id="{6355474B-3B87-4EFB-AD79-A59395056B78}"/>
              </a:ext>
            </a:extLst>
          </p:cNvPr>
          <p:cNvSpPr/>
          <p:nvPr/>
        </p:nvSpPr>
        <p:spPr>
          <a:xfrm>
            <a:off x="2641062" y="2630931"/>
            <a:ext cx="5588537"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dirty="0">
                <a:solidFill>
                  <a:srgbClr val="000000"/>
                </a:solidFill>
              </a:rPr>
              <a:t>and </a:t>
            </a:r>
            <a:r>
              <a:rPr lang="en-US" sz="3200" b="1" dirty="0">
                <a:solidFill>
                  <a:srgbClr val="0070C0"/>
                </a:solidFill>
              </a:rPr>
              <a:t>whoever</a:t>
            </a:r>
            <a:r>
              <a:rPr lang="en-US" sz="3200" dirty="0">
                <a:solidFill>
                  <a:srgbClr val="000000"/>
                </a:solidFill>
              </a:rPr>
              <a:t> says, ‘You fool!’ will be liable to the hell</a:t>
            </a:r>
            <a:r>
              <a:rPr lang="en-US" sz="3200" baseline="30000" dirty="0">
                <a:solidFill>
                  <a:srgbClr val="000000"/>
                </a:solidFill>
              </a:rPr>
              <a:t>  </a:t>
            </a:r>
            <a:r>
              <a:rPr lang="en-US" sz="3200" dirty="0">
                <a:solidFill>
                  <a:srgbClr val="000000"/>
                </a:solidFill>
              </a:rPr>
              <a:t>of fire.</a:t>
            </a:r>
          </a:p>
        </p:txBody>
      </p:sp>
    </p:spTree>
    <p:extLst>
      <p:ext uri="{BB962C8B-B14F-4D97-AF65-F5344CB8AC3E}">
        <p14:creationId xmlns:p14="http://schemas.microsoft.com/office/powerpoint/2010/main" val="1965608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EF42392-D407-4AEB-9D5D-28978CA4E23D}"/>
              </a:ext>
            </a:extLst>
          </p:cNvPr>
          <p:cNvSpPr/>
          <p:nvPr/>
        </p:nvSpPr>
        <p:spPr>
          <a:xfrm>
            <a:off x="0" y="0"/>
            <a:ext cx="9144000" cy="3046988"/>
          </a:xfrm>
          <a:prstGeom prst="rect">
            <a:avLst/>
          </a:prstGeom>
        </p:spPr>
        <p:txBody>
          <a:bodyPr wrap="square">
            <a:spAutoFit/>
          </a:bodyPr>
          <a:lstStyle/>
          <a:p>
            <a:r>
              <a:rPr lang="en-US" sz="3200" dirty="0">
                <a:solidFill>
                  <a:srgbClr val="000000"/>
                </a:solidFill>
                <a:latin typeface="&amp;quot"/>
              </a:rPr>
              <a:t>So if you are offering your gift at the altar and there remember that your brother has something against you,</a:t>
            </a:r>
            <a:r>
              <a:rPr lang="en-US" sz="3200" dirty="0">
                <a:solidFill>
                  <a:srgbClr val="000000"/>
                </a:solidFill>
                <a:latin typeface="Helvetica Neue"/>
              </a:rPr>
              <a:t> </a:t>
            </a:r>
            <a:r>
              <a:rPr lang="en-US" sz="3200" dirty="0">
                <a:solidFill>
                  <a:srgbClr val="000000"/>
                </a:solidFill>
                <a:latin typeface="&amp;quot"/>
              </a:rPr>
              <a:t>leave your gift there before the altar and go. First be reconciled to your brother, and then come and offer your gift.</a:t>
            </a:r>
          </a:p>
          <a:p>
            <a:r>
              <a:rPr lang="en-US" sz="3200" dirty="0">
                <a:solidFill>
                  <a:srgbClr val="000000"/>
                </a:solidFill>
                <a:latin typeface="&amp;quot"/>
              </a:rPr>
              <a:t>														</a:t>
            </a:r>
            <a:r>
              <a:rPr lang="en-US" sz="3200" i="1" dirty="0">
                <a:solidFill>
                  <a:srgbClr val="000000"/>
                </a:solidFill>
                <a:latin typeface="&amp;quot"/>
              </a:rPr>
              <a:t>Matt 5:23-24</a:t>
            </a:r>
            <a:endParaRPr lang="en-US" sz="3200" i="1" dirty="0"/>
          </a:p>
        </p:txBody>
      </p:sp>
    </p:spTree>
    <p:extLst>
      <p:ext uri="{BB962C8B-B14F-4D97-AF65-F5344CB8AC3E}">
        <p14:creationId xmlns:p14="http://schemas.microsoft.com/office/powerpoint/2010/main" val="795456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EF42392-D407-4AEB-9D5D-28978CA4E23D}"/>
              </a:ext>
            </a:extLst>
          </p:cNvPr>
          <p:cNvSpPr/>
          <p:nvPr/>
        </p:nvSpPr>
        <p:spPr>
          <a:xfrm>
            <a:off x="0" y="0"/>
            <a:ext cx="9144000" cy="3046988"/>
          </a:xfrm>
          <a:prstGeom prst="rect">
            <a:avLst/>
          </a:prstGeom>
        </p:spPr>
        <p:txBody>
          <a:bodyPr wrap="square">
            <a:spAutoFit/>
          </a:bodyPr>
          <a:lstStyle/>
          <a:p>
            <a:r>
              <a:rPr lang="en-US" sz="3200" dirty="0">
                <a:solidFill>
                  <a:srgbClr val="000000"/>
                </a:solidFill>
                <a:latin typeface="&amp;quot"/>
              </a:rPr>
              <a:t>So if you are offering your gift at the altar and there remember that </a:t>
            </a:r>
            <a:r>
              <a:rPr lang="en-US" sz="3200" b="1" dirty="0">
                <a:solidFill>
                  <a:srgbClr val="0070C0"/>
                </a:solidFill>
                <a:latin typeface="&amp;quot"/>
              </a:rPr>
              <a:t>your brother has something against you</a:t>
            </a:r>
            <a:r>
              <a:rPr lang="en-US" sz="3200" dirty="0">
                <a:solidFill>
                  <a:srgbClr val="000000"/>
                </a:solidFill>
                <a:latin typeface="&amp;quot"/>
              </a:rPr>
              <a:t>,</a:t>
            </a:r>
            <a:r>
              <a:rPr lang="en-US" sz="3200" dirty="0">
                <a:solidFill>
                  <a:srgbClr val="000000"/>
                </a:solidFill>
                <a:latin typeface="Helvetica Neue"/>
              </a:rPr>
              <a:t> </a:t>
            </a:r>
            <a:r>
              <a:rPr lang="en-US" sz="3200" dirty="0">
                <a:solidFill>
                  <a:srgbClr val="000000"/>
                </a:solidFill>
                <a:latin typeface="&amp;quot"/>
              </a:rPr>
              <a:t>leave your gift there before the altar and go. First be reconciled to your brother, and then come and offer your gift.</a:t>
            </a:r>
          </a:p>
          <a:p>
            <a:r>
              <a:rPr lang="en-US" sz="3200" dirty="0">
                <a:solidFill>
                  <a:srgbClr val="000000"/>
                </a:solidFill>
                <a:latin typeface="&amp;quot"/>
              </a:rPr>
              <a:t>														</a:t>
            </a:r>
            <a:r>
              <a:rPr lang="en-US" sz="3200" i="1" dirty="0">
                <a:solidFill>
                  <a:srgbClr val="000000"/>
                </a:solidFill>
                <a:latin typeface="&amp;quot"/>
              </a:rPr>
              <a:t>Matt 5:23-24</a:t>
            </a:r>
            <a:endParaRPr lang="en-US" sz="3200" i="1" dirty="0"/>
          </a:p>
        </p:txBody>
      </p:sp>
    </p:spTree>
    <p:extLst>
      <p:ext uri="{BB962C8B-B14F-4D97-AF65-F5344CB8AC3E}">
        <p14:creationId xmlns:p14="http://schemas.microsoft.com/office/powerpoint/2010/main" val="3771028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EF42392-D407-4AEB-9D5D-28978CA4E23D}"/>
              </a:ext>
            </a:extLst>
          </p:cNvPr>
          <p:cNvSpPr/>
          <p:nvPr/>
        </p:nvSpPr>
        <p:spPr>
          <a:xfrm>
            <a:off x="0" y="0"/>
            <a:ext cx="9144000" cy="5016758"/>
          </a:xfrm>
          <a:prstGeom prst="rect">
            <a:avLst/>
          </a:prstGeom>
        </p:spPr>
        <p:txBody>
          <a:bodyPr wrap="square">
            <a:spAutoFit/>
          </a:bodyPr>
          <a:lstStyle/>
          <a:p>
            <a:r>
              <a:rPr lang="en-US" sz="3200" b="1" baseline="30000" dirty="0"/>
              <a:t>15 </a:t>
            </a:r>
            <a:r>
              <a:rPr lang="en-US" sz="3200" dirty="0"/>
              <a:t>“If </a:t>
            </a:r>
            <a:r>
              <a:rPr lang="en-US" sz="3200" b="1" dirty="0">
                <a:solidFill>
                  <a:srgbClr val="0070C0"/>
                </a:solidFill>
              </a:rPr>
              <a:t>your brother sins against you</a:t>
            </a:r>
            <a:r>
              <a:rPr lang="en-US" sz="3200" dirty="0"/>
              <a:t>, go and tell him his fault, between you and him alone. If he listens to you, you have gained your brother. </a:t>
            </a:r>
            <a:r>
              <a:rPr lang="en-US" sz="3200" b="1" baseline="30000" dirty="0"/>
              <a:t>16 </a:t>
            </a:r>
            <a:r>
              <a:rPr lang="en-US" sz="3200" dirty="0"/>
              <a:t>But if he does not listen, take one or two others along with you, that every charge may be established by the evidence of two or three witnesses. </a:t>
            </a:r>
            <a:r>
              <a:rPr lang="en-US" sz="3200" b="1" baseline="30000" dirty="0"/>
              <a:t>17 </a:t>
            </a:r>
            <a:r>
              <a:rPr lang="en-US" sz="3200" dirty="0"/>
              <a:t>If he refuses to listen to them, tell it to the church. And if he refuses to listen even to the church, let him be to you as a Gentile and a tax collector.</a:t>
            </a:r>
          </a:p>
          <a:p>
            <a:r>
              <a:rPr lang="en-US" sz="3200" i="1" dirty="0"/>
              <a:t>														Matt 18:15-17</a:t>
            </a:r>
          </a:p>
        </p:txBody>
      </p:sp>
    </p:spTree>
    <p:extLst>
      <p:ext uri="{BB962C8B-B14F-4D97-AF65-F5344CB8AC3E}">
        <p14:creationId xmlns:p14="http://schemas.microsoft.com/office/powerpoint/2010/main" val="1545317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EF42392-D407-4AEB-9D5D-28978CA4E23D}"/>
              </a:ext>
            </a:extLst>
          </p:cNvPr>
          <p:cNvSpPr/>
          <p:nvPr/>
        </p:nvSpPr>
        <p:spPr>
          <a:xfrm>
            <a:off x="0" y="0"/>
            <a:ext cx="9144000" cy="3046988"/>
          </a:xfrm>
          <a:prstGeom prst="rect">
            <a:avLst/>
          </a:prstGeom>
        </p:spPr>
        <p:txBody>
          <a:bodyPr wrap="square">
            <a:spAutoFit/>
          </a:bodyPr>
          <a:lstStyle/>
          <a:p>
            <a:r>
              <a:rPr lang="en-US" sz="3200" dirty="0">
                <a:solidFill>
                  <a:srgbClr val="000000"/>
                </a:solidFill>
                <a:latin typeface="&amp;quot"/>
              </a:rPr>
              <a:t>So if you are offering your gift at the altar and there remember that </a:t>
            </a:r>
            <a:r>
              <a:rPr lang="en-US" sz="3200" b="1" dirty="0">
                <a:solidFill>
                  <a:srgbClr val="0070C0"/>
                </a:solidFill>
                <a:latin typeface="&amp;quot"/>
              </a:rPr>
              <a:t>your brother has something against you</a:t>
            </a:r>
            <a:r>
              <a:rPr lang="en-US" sz="3200" dirty="0">
                <a:solidFill>
                  <a:srgbClr val="000000"/>
                </a:solidFill>
                <a:latin typeface="&amp;quot"/>
              </a:rPr>
              <a:t>,</a:t>
            </a:r>
            <a:r>
              <a:rPr lang="en-US" sz="3200" dirty="0">
                <a:solidFill>
                  <a:srgbClr val="000000"/>
                </a:solidFill>
                <a:latin typeface="Helvetica Neue"/>
              </a:rPr>
              <a:t> </a:t>
            </a:r>
            <a:r>
              <a:rPr lang="en-US" sz="3200" dirty="0">
                <a:solidFill>
                  <a:srgbClr val="000000"/>
                </a:solidFill>
                <a:latin typeface="&amp;quot"/>
              </a:rPr>
              <a:t>leave your gift there before the altar and go. First be reconciled to your brother, and then come and offer your gift.</a:t>
            </a:r>
          </a:p>
          <a:p>
            <a:r>
              <a:rPr lang="en-US" sz="3200" dirty="0">
                <a:solidFill>
                  <a:srgbClr val="000000"/>
                </a:solidFill>
                <a:latin typeface="&amp;quot"/>
              </a:rPr>
              <a:t>														</a:t>
            </a:r>
            <a:r>
              <a:rPr lang="en-US" sz="3200" i="1" dirty="0">
                <a:solidFill>
                  <a:srgbClr val="000000"/>
                </a:solidFill>
                <a:latin typeface="&amp;quot"/>
              </a:rPr>
              <a:t>Matt 5:23-24</a:t>
            </a:r>
            <a:endParaRPr lang="en-US" sz="3200" i="1" dirty="0"/>
          </a:p>
        </p:txBody>
      </p:sp>
    </p:spTree>
    <p:extLst>
      <p:ext uri="{BB962C8B-B14F-4D97-AF65-F5344CB8AC3E}">
        <p14:creationId xmlns:p14="http://schemas.microsoft.com/office/powerpoint/2010/main" val="623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EF42392-D407-4AEB-9D5D-28978CA4E23D}"/>
              </a:ext>
            </a:extLst>
          </p:cNvPr>
          <p:cNvSpPr/>
          <p:nvPr/>
        </p:nvSpPr>
        <p:spPr>
          <a:xfrm>
            <a:off x="0" y="0"/>
            <a:ext cx="9144000" cy="3046988"/>
          </a:xfrm>
          <a:prstGeom prst="rect">
            <a:avLst/>
          </a:prstGeom>
        </p:spPr>
        <p:txBody>
          <a:bodyPr wrap="square">
            <a:spAutoFit/>
          </a:bodyPr>
          <a:lstStyle/>
          <a:p>
            <a:r>
              <a:rPr lang="en-US" sz="3200" dirty="0">
                <a:solidFill>
                  <a:srgbClr val="000000"/>
                </a:solidFill>
                <a:latin typeface="&amp;quot"/>
              </a:rPr>
              <a:t>So if you are offering your gift at the altar and there remember that </a:t>
            </a:r>
            <a:r>
              <a:rPr lang="en-US" sz="3200" b="1" dirty="0">
                <a:solidFill>
                  <a:srgbClr val="0070C0"/>
                </a:solidFill>
                <a:latin typeface="&amp;quot"/>
              </a:rPr>
              <a:t>your brother has something against you</a:t>
            </a:r>
            <a:r>
              <a:rPr lang="en-US" sz="3200" dirty="0">
                <a:solidFill>
                  <a:srgbClr val="000000"/>
                </a:solidFill>
                <a:latin typeface="&amp;quot"/>
              </a:rPr>
              <a:t>,</a:t>
            </a:r>
            <a:r>
              <a:rPr lang="en-US" sz="3200" dirty="0">
                <a:solidFill>
                  <a:srgbClr val="000000"/>
                </a:solidFill>
                <a:latin typeface="Helvetica Neue"/>
              </a:rPr>
              <a:t> </a:t>
            </a:r>
            <a:r>
              <a:rPr lang="en-US" sz="3200" dirty="0">
                <a:solidFill>
                  <a:srgbClr val="000000"/>
                </a:solidFill>
                <a:latin typeface="&amp;quot"/>
              </a:rPr>
              <a:t>leave your gift there before the altar and go. First be reconciled to your brother, and then come and offer your gift.</a:t>
            </a:r>
          </a:p>
          <a:p>
            <a:r>
              <a:rPr lang="en-US" sz="3200" dirty="0">
                <a:solidFill>
                  <a:srgbClr val="000000"/>
                </a:solidFill>
                <a:latin typeface="&amp;quot"/>
              </a:rPr>
              <a:t>														</a:t>
            </a:r>
            <a:r>
              <a:rPr lang="en-US" sz="3200" i="1" dirty="0">
                <a:solidFill>
                  <a:srgbClr val="000000"/>
                </a:solidFill>
                <a:latin typeface="&amp;quot"/>
              </a:rPr>
              <a:t>Matt 5:23-24</a:t>
            </a:r>
            <a:endParaRPr lang="en-US" sz="3200" i="1" dirty="0"/>
          </a:p>
        </p:txBody>
      </p:sp>
      <p:sp>
        <p:nvSpPr>
          <p:cNvPr id="3" name="Rectangle 2">
            <a:extLst>
              <a:ext uri="{FF2B5EF4-FFF2-40B4-BE49-F238E27FC236}">
                <a16:creationId xmlns:a16="http://schemas.microsoft.com/office/drawing/2014/main" xmlns="" id="{E5B24E92-53A0-43B0-B83D-380078DB0E73}"/>
              </a:ext>
            </a:extLst>
          </p:cNvPr>
          <p:cNvSpPr/>
          <p:nvPr/>
        </p:nvSpPr>
        <p:spPr>
          <a:xfrm>
            <a:off x="3538331" y="3429000"/>
            <a:ext cx="649356" cy="2438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xmlns="" id="{B6053A66-8FE6-494E-A3D3-C87A85C2CAF2}"/>
              </a:ext>
            </a:extLst>
          </p:cNvPr>
          <p:cNvSpPr txBox="1"/>
          <p:nvPr/>
        </p:nvSpPr>
        <p:spPr>
          <a:xfrm>
            <a:off x="3014870" y="2782669"/>
            <a:ext cx="1696278" cy="646331"/>
          </a:xfrm>
          <a:prstGeom prst="rect">
            <a:avLst/>
          </a:prstGeom>
          <a:noFill/>
        </p:spPr>
        <p:txBody>
          <a:bodyPr wrap="square" rtlCol="0">
            <a:spAutoFit/>
          </a:bodyPr>
          <a:lstStyle/>
          <a:p>
            <a:pPr algn="ctr"/>
            <a:r>
              <a:rPr lang="en-US" sz="3600" b="1" dirty="0"/>
              <a:t>God</a:t>
            </a:r>
          </a:p>
        </p:txBody>
      </p:sp>
      <p:sp>
        <p:nvSpPr>
          <p:cNvPr id="5" name="TextBox 4">
            <a:extLst>
              <a:ext uri="{FF2B5EF4-FFF2-40B4-BE49-F238E27FC236}">
                <a16:creationId xmlns:a16="http://schemas.microsoft.com/office/drawing/2014/main" xmlns="" id="{7265A5C6-8CE5-464E-9835-B1FE8F3D70AF}"/>
              </a:ext>
            </a:extLst>
          </p:cNvPr>
          <p:cNvSpPr txBox="1"/>
          <p:nvPr/>
        </p:nvSpPr>
        <p:spPr>
          <a:xfrm>
            <a:off x="3014870" y="5867400"/>
            <a:ext cx="1696278" cy="646331"/>
          </a:xfrm>
          <a:prstGeom prst="rect">
            <a:avLst/>
          </a:prstGeom>
          <a:noFill/>
        </p:spPr>
        <p:txBody>
          <a:bodyPr wrap="square" rtlCol="0">
            <a:spAutoFit/>
          </a:bodyPr>
          <a:lstStyle/>
          <a:p>
            <a:pPr algn="ctr"/>
            <a:r>
              <a:rPr lang="en-US" sz="3600" b="1" dirty="0"/>
              <a:t>Man</a:t>
            </a:r>
          </a:p>
        </p:txBody>
      </p:sp>
      <p:sp>
        <p:nvSpPr>
          <p:cNvPr id="6" name="Rectangle 5">
            <a:extLst>
              <a:ext uri="{FF2B5EF4-FFF2-40B4-BE49-F238E27FC236}">
                <a16:creationId xmlns:a16="http://schemas.microsoft.com/office/drawing/2014/main" xmlns="" id="{D5A20734-FB51-4EE2-BD5F-190140851221}"/>
              </a:ext>
            </a:extLst>
          </p:cNvPr>
          <p:cNvSpPr/>
          <p:nvPr/>
        </p:nvSpPr>
        <p:spPr>
          <a:xfrm rot="5400000">
            <a:off x="3538331" y="3429000"/>
            <a:ext cx="649356" cy="2438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xmlns="" id="{E46E4BFB-6DCB-4DE7-A8B6-2B03CBCBF515}"/>
              </a:ext>
            </a:extLst>
          </p:cNvPr>
          <p:cNvSpPr txBox="1"/>
          <p:nvPr/>
        </p:nvSpPr>
        <p:spPr>
          <a:xfrm>
            <a:off x="1318592" y="4298530"/>
            <a:ext cx="1696278" cy="646331"/>
          </a:xfrm>
          <a:prstGeom prst="rect">
            <a:avLst/>
          </a:prstGeom>
          <a:noFill/>
        </p:spPr>
        <p:txBody>
          <a:bodyPr wrap="square" rtlCol="0">
            <a:spAutoFit/>
          </a:bodyPr>
          <a:lstStyle/>
          <a:p>
            <a:pPr algn="ctr"/>
            <a:r>
              <a:rPr lang="en-US" sz="3600" b="1" dirty="0"/>
              <a:t>Man</a:t>
            </a:r>
          </a:p>
        </p:txBody>
      </p:sp>
      <p:sp>
        <p:nvSpPr>
          <p:cNvPr id="8" name="TextBox 7">
            <a:extLst>
              <a:ext uri="{FF2B5EF4-FFF2-40B4-BE49-F238E27FC236}">
                <a16:creationId xmlns:a16="http://schemas.microsoft.com/office/drawing/2014/main" xmlns="" id="{EC371EF8-F787-4CC3-9145-C4A44C1D7B08}"/>
              </a:ext>
            </a:extLst>
          </p:cNvPr>
          <p:cNvSpPr txBox="1"/>
          <p:nvPr/>
        </p:nvSpPr>
        <p:spPr>
          <a:xfrm>
            <a:off x="4757531" y="4351539"/>
            <a:ext cx="1696278" cy="646331"/>
          </a:xfrm>
          <a:prstGeom prst="rect">
            <a:avLst/>
          </a:prstGeom>
          <a:noFill/>
        </p:spPr>
        <p:txBody>
          <a:bodyPr wrap="square" rtlCol="0">
            <a:spAutoFit/>
          </a:bodyPr>
          <a:lstStyle/>
          <a:p>
            <a:pPr algn="ctr"/>
            <a:r>
              <a:rPr lang="en-US" sz="3600" b="1" dirty="0"/>
              <a:t>Man</a:t>
            </a:r>
          </a:p>
        </p:txBody>
      </p:sp>
    </p:spTree>
    <p:extLst>
      <p:ext uri="{BB962C8B-B14F-4D97-AF65-F5344CB8AC3E}">
        <p14:creationId xmlns:p14="http://schemas.microsoft.com/office/powerpoint/2010/main" val="3305223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2A8A7B-AE88-4BDE-A0CC-71FE25E468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xmlns="" id="{2ACA5B6A-5737-4DA6-85E1-D6EF3A8D5DB1}"/>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xmlns="" id="{99EC8F84-2631-4589-A9FA-D484422BA6A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81000"/>
            <a:ext cx="9144000" cy="6096000"/>
          </a:xfrm>
          <a:prstGeom prst="rect">
            <a:avLst/>
          </a:prstGeom>
        </p:spPr>
      </p:pic>
    </p:spTree>
    <p:extLst>
      <p:ext uri="{BB962C8B-B14F-4D97-AF65-F5344CB8AC3E}">
        <p14:creationId xmlns:p14="http://schemas.microsoft.com/office/powerpoint/2010/main" val="233956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282A8B7-4051-4E0B-89BB-6895C241AF37}"/>
              </a:ext>
            </a:extLst>
          </p:cNvPr>
          <p:cNvSpPr/>
          <p:nvPr/>
        </p:nvSpPr>
        <p:spPr>
          <a:xfrm>
            <a:off x="0" y="0"/>
            <a:ext cx="9144000" cy="3231654"/>
          </a:xfrm>
          <a:prstGeom prst="rect">
            <a:avLst/>
          </a:prstGeom>
        </p:spPr>
        <p:txBody>
          <a:bodyPr wrap="square">
            <a:spAutoFit/>
          </a:bodyPr>
          <a:lstStyle/>
          <a:p>
            <a:r>
              <a:rPr lang="en-US" sz="3200" dirty="0">
                <a:solidFill>
                  <a:srgbClr val="000000"/>
                </a:solidFill>
              </a:rPr>
              <a:t>Come to terms quickly with your accuser while you are going with him to court, lest your accuser hand you over to the judge, and the judge to the guard, and you be put in prison. Truly, I say to you, you will never get out until you have paid the last penny. </a:t>
            </a:r>
          </a:p>
          <a:p>
            <a:r>
              <a:rPr lang="en-US" sz="3200" dirty="0">
                <a:solidFill>
                  <a:srgbClr val="000000"/>
                </a:solidFill>
              </a:rPr>
              <a:t>														</a:t>
            </a:r>
            <a:r>
              <a:rPr lang="en-US" sz="3200" i="1" dirty="0">
                <a:solidFill>
                  <a:srgbClr val="000000"/>
                </a:solidFill>
              </a:rPr>
              <a:t>Matt 5:25-26</a:t>
            </a:r>
            <a:endParaRPr lang="en-US" sz="3200" i="1" baseline="30000" dirty="0">
              <a:solidFill>
                <a:srgbClr val="000000"/>
              </a:solidFill>
            </a:endParaRPr>
          </a:p>
          <a:p>
            <a:endParaRPr lang="en-US" baseline="30000" dirty="0">
              <a:solidFill>
                <a:srgbClr val="000000"/>
              </a:solidFill>
              <a:latin typeface="&amp;quot"/>
            </a:endParaRPr>
          </a:p>
        </p:txBody>
      </p:sp>
    </p:spTree>
    <p:extLst>
      <p:ext uri="{BB962C8B-B14F-4D97-AF65-F5344CB8AC3E}">
        <p14:creationId xmlns:p14="http://schemas.microsoft.com/office/powerpoint/2010/main" val="155136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914EBF9-B118-47FD-932F-7B470026C4F2}"/>
              </a:ext>
            </a:extLst>
          </p:cNvPr>
          <p:cNvSpPr txBox="1"/>
          <p:nvPr/>
        </p:nvSpPr>
        <p:spPr>
          <a:xfrm>
            <a:off x="0" y="2796209"/>
            <a:ext cx="9144000" cy="646331"/>
          </a:xfrm>
          <a:prstGeom prst="rect">
            <a:avLst/>
          </a:prstGeom>
          <a:noFill/>
        </p:spPr>
        <p:txBody>
          <a:bodyPr wrap="square" rtlCol="0">
            <a:spAutoFit/>
          </a:bodyPr>
          <a:lstStyle/>
          <a:p>
            <a:pPr algn="ctr"/>
            <a:r>
              <a:rPr lang="en-US" sz="3600" b="1" dirty="0"/>
              <a:t>We must do more than just suppress anger. </a:t>
            </a:r>
          </a:p>
        </p:txBody>
      </p:sp>
    </p:spTree>
    <p:extLst>
      <p:ext uri="{BB962C8B-B14F-4D97-AF65-F5344CB8AC3E}">
        <p14:creationId xmlns:p14="http://schemas.microsoft.com/office/powerpoint/2010/main" val="97133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7D5B0F-9A26-4072-BB54-B63944238103}"/>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xmlns="" id="{2B209E0B-4890-4310-897C-5C8099851D4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690689"/>
            <a:ext cx="7620000" cy="3810000"/>
          </a:xfrm>
        </p:spPr>
      </p:pic>
    </p:spTree>
    <p:extLst>
      <p:ext uri="{BB962C8B-B14F-4D97-AF65-F5344CB8AC3E}">
        <p14:creationId xmlns:p14="http://schemas.microsoft.com/office/powerpoint/2010/main" val="2177597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5ADFDE8-AF66-49E2-AFB2-458591A3713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23930" y="0"/>
            <a:ext cx="6520070" cy="3775836"/>
          </a:xfrm>
          <a:prstGeom prst="rect">
            <a:avLst/>
          </a:prstGeom>
        </p:spPr>
      </p:pic>
      <p:pic>
        <p:nvPicPr>
          <p:cNvPr id="5" name="Picture 4">
            <a:extLst>
              <a:ext uri="{FF2B5EF4-FFF2-40B4-BE49-F238E27FC236}">
                <a16:creationId xmlns:a16="http://schemas.microsoft.com/office/drawing/2014/main" xmlns="" id="{5DF56448-95EF-4DB3-AE05-185E69AE909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5654" y="3322350"/>
            <a:ext cx="3732276" cy="3376821"/>
          </a:xfrm>
          <a:prstGeom prst="rect">
            <a:avLst/>
          </a:prstGeom>
        </p:spPr>
      </p:pic>
    </p:spTree>
    <p:extLst>
      <p:ext uri="{BB962C8B-B14F-4D97-AF65-F5344CB8AC3E}">
        <p14:creationId xmlns:p14="http://schemas.microsoft.com/office/powerpoint/2010/main" val="2372703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2732F7F-6CB5-42E8-8D0E-A23A48091704}"/>
              </a:ext>
            </a:extLst>
          </p:cNvPr>
          <p:cNvSpPr txBox="1"/>
          <p:nvPr/>
        </p:nvSpPr>
        <p:spPr>
          <a:xfrm>
            <a:off x="-1524000" y="2"/>
            <a:ext cx="12192000" cy="5632311"/>
          </a:xfrm>
          <a:prstGeom prst="rect">
            <a:avLst/>
          </a:prstGeom>
          <a:noFill/>
        </p:spPr>
        <p:txBody>
          <a:bodyPr wrap="square" rtlCol="0">
            <a:spAutoFit/>
          </a:bodyPr>
          <a:lstStyle/>
          <a:p>
            <a:pPr algn="ctr"/>
            <a:r>
              <a:rPr lang="en-US" sz="3600" b="1" dirty="0"/>
              <a:t>poor in spirit</a:t>
            </a:r>
          </a:p>
          <a:p>
            <a:pPr algn="ctr"/>
            <a:r>
              <a:rPr lang="en-US" sz="3600" b="1" dirty="0"/>
              <a:t>mourn</a:t>
            </a:r>
          </a:p>
          <a:p>
            <a:pPr algn="ctr"/>
            <a:r>
              <a:rPr lang="en-US" sz="3600" b="1" dirty="0"/>
              <a:t>gentle</a:t>
            </a:r>
          </a:p>
          <a:p>
            <a:pPr algn="ctr"/>
            <a:r>
              <a:rPr lang="en-US" sz="3600" b="1" dirty="0"/>
              <a:t>hunger and thirst for righteousness</a:t>
            </a:r>
          </a:p>
          <a:p>
            <a:pPr algn="ctr"/>
            <a:r>
              <a:rPr lang="en-US" sz="3600" b="1" dirty="0"/>
              <a:t>merciful</a:t>
            </a:r>
          </a:p>
          <a:p>
            <a:pPr algn="ctr"/>
            <a:r>
              <a:rPr lang="en-US" sz="3600" b="1" dirty="0"/>
              <a:t>pure in heart</a:t>
            </a:r>
          </a:p>
          <a:p>
            <a:pPr algn="ctr"/>
            <a:r>
              <a:rPr lang="en-US" sz="3600" b="1" dirty="0"/>
              <a:t>peacemakers </a:t>
            </a:r>
          </a:p>
          <a:p>
            <a:pPr algn="ctr"/>
            <a:r>
              <a:rPr lang="en-US" sz="3600" b="1" dirty="0"/>
              <a:t>persecuted</a:t>
            </a:r>
          </a:p>
          <a:p>
            <a:pPr algn="ctr"/>
            <a:r>
              <a:rPr lang="en-US" sz="3600" b="1" dirty="0"/>
              <a:t>salt</a:t>
            </a:r>
          </a:p>
          <a:p>
            <a:pPr algn="ctr"/>
            <a:r>
              <a:rPr lang="en-US" sz="3600" b="1" dirty="0"/>
              <a:t>light</a:t>
            </a:r>
          </a:p>
        </p:txBody>
      </p:sp>
      <p:cxnSp>
        <p:nvCxnSpPr>
          <p:cNvPr id="3" name="Straight Connector 2">
            <a:extLst>
              <a:ext uri="{FF2B5EF4-FFF2-40B4-BE49-F238E27FC236}">
                <a16:creationId xmlns:a16="http://schemas.microsoft.com/office/drawing/2014/main" xmlns="" id="{91310FF0-CCD9-4A2F-BE3A-58A8595C5A34}"/>
              </a:ext>
            </a:extLst>
          </p:cNvPr>
          <p:cNvCxnSpPr/>
          <p:nvPr/>
        </p:nvCxnSpPr>
        <p:spPr>
          <a:xfrm>
            <a:off x="0" y="5632313"/>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E74286E9-9B47-4E78-9048-E3E6B3EF21F3}"/>
              </a:ext>
            </a:extLst>
          </p:cNvPr>
          <p:cNvSpPr txBox="1"/>
          <p:nvPr/>
        </p:nvSpPr>
        <p:spPr>
          <a:xfrm>
            <a:off x="0" y="5923722"/>
            <a:ext cx="3061252" cy="646331"/>
          </a:xfrm>
          <a:prstGeom prst="rect">
            <a:avLst/>
          </a:prstGeom>
          <a:noFill/>
        </p:spPr>
        <p:txBody>
          <a:bodyPr wrap="square" rtlCol="0">
            <a:spAutoFit/>
          </a:bodyPr>
          <a:lstStyle/>
          <a:p>
            <a:r>
              <a:rPr lang="en-US" sz="3600" b="1" dirty="0"/>
              <a:t>Jesus’ Identity</a:t>
            </a:r>
          </a:p>
        </p:txBody>
      </p:sp>
      <p:sp>
        <p:nvSpPr>
          <p:cNvPr id="6" name="Arrow: Right 5">
            <a:extLst>
              <a:ext uri="{FF2B5EF4-FFF2-40B4-BE49-F238E27FC236}">
                <a16:creationId xmlns:a16="http://schemas.microsoft.com/office/drawing/2014/main" xmlns="" id="{286750FB-2C20-4BDE-8D49-1F431540539B}"/>
              </a:ext>
            </a:extLst>
          </p:cNvPr>
          <p:cNvSpPr/>
          <p:nvPr/>
        </p:nvSpPr>
        <p:spPr>
          <a:xfrm>
            <a:off x="2955234" y="5879140"/>
            <a:ext cx="1749287" cy="7354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xmlns="" id="{DBF892C0-FE0E-4F43-BE56-6EE350F6E7EA}"/>
              </a:ext>
            </a:extLst>
          </p:cNvPr>
          <p:cNvSpPr txBox="1"/>
          <p:nvPr/>
        </p:nvSpPr>
        <p:spPr>
          <a:xfrm>
            <a:off x="4797287" y="5657671"/>
            <a:ext cx="4572000" cy="1200329"/>
          </a:xfrm>
          <a:prstGeom prst="rect">
            <a:avLst/>
          </a:prstGeom>
          <a:noFill/>
        </p:spPr>
        <p:txBody>
          <a:bodyPr wrap="square" rtlCol="0">
            <a:spAutoFit/>
          </a:bodyPr>
          <a:lstStyle/>
          <a:p>
            <a:r>
              <a:rPr lang="en-US" sz="3600" b="1" dirty="0"/>
              <a:t>Fulfills and Respects the Law</a:t>
            </a:r>
          </a:p>
        </p:txBody>
      </p:sp>
    </p:spTree>
    <p:extLst>
      <p:ext uri="{BB962C8B-B14F-4D97-AF65-F5344CB8AC3E}">
        <p14:creationId xmlns:p14="http://schemas.microsoft.com/office/powerpoint/2010/main" val="224657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43824E7-8001-498F-A2E6-CAE26F9293C3}"/>
              </a:ext>
            </a:extLst>
          </p:cNvPr>
          <p:cNvSpPr/>
          <p:nvPr/>
        </p:nvSpPr>
        <p:spPr>
          <a:xfrm>
            <a:off x="377687" y="2397948"/>
            <a:ext cx="8388626" cy="2062103"/>
          </a:xfrm>
          <a:prstGeom prst="rect">
            <a:avLst/>
          </a:prstGeom>
        </p:spPr>
        <p:txBody>
          <a:bodyPr wrap="square">
            <a:spAutoFit/>
          </a:bodyPr>
          <a:lstStyle/>
          <a:p>
            <a:r>
              <a:rPr lang="en-US" sz="3200" b="1" dirty="0">
                <a:solidFill>
                  <a:srgbClr val="000000"/>
                </a:solidFill>
              </a:rPr>
              <a:t>For I tell you, unless your righteousness exceeds that of the scribes and Pharisees, you will never enter the kingdom of heaven.</a:t>
            </a:r>
          </a:p>
          <a:p>
            <a:r>
              <a:rPr lang="en-US" sz="3200" dirty="0">
                <a:solidFill>
                  <a:srgbClr val="000000"/>
                </a:solidFill>
              </a:rPr>
              <a:t>														Matt 5:20</a:t>
            </a:r>
            <a:endParaRPr lang="en-US" sz="3200" dirty="0"/>
          </a:p>
        </p:txBody>
      </p:sp>
    </p:spTree>
    <p:extLst>
      <p:ext uri="{BB962C8B-B14F-4D97-AF65-F5344CB8AC3E}">
        <p14:creationId xmlns:p14="http://schemas.microsoft.com/office/powerpoint/2010/main" val="28420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FAF2540-3704-43CD-AC24-FB921ED08076}"/>
              </a:ext>
            </a:extLst>
          </p:cNvPr>
          <p:cNvSpPr txBox="1"/>
          <p:nvPr/>
        </p:nvSpPr>
        <p:spPr>
          <a:xfrm>
            <a:off x="0" y="1086678"/>
            <a:ext cx="9144000" cy="1323439"/>
          </a:xfrm>
          <a:prstGeom prst="rect">
            <a:avLst/>
          </a:prstGeom>
          <a:noFill/>
        </p:spPr>
        <p:txBody>
          <a:bodyPr wrap="square" rtlCol="0">
            <a:spAutoFit/>
          </a:bodyPr>
          <a:lstStyle/>
          <a:p>
            <a:pPr algn="ctr"/>
            <a:r>
              <a:rPr lang="en-US" sz="4800" b="1" dirty="0"/>
              <a:t>The Antitheses</a:t>
            </a:r>
          </a:p>
          <a:p>
            <a:pPr algn="ctr"/>
            <a:r>
              <a:rPr lang="en-US" sz="3200" i="1" dirty="0"/>
              <a:t>Matthew 5:21-48</a:t>
            </a:r>
            <a:endParaRPr lang="en-US" sz="2800" i="1" dirty="0"/>
          </a:p>
        </p:txBody>
      </p:sp>
      <p:sp>
        <p:nvSpPr>
          <p:cNvPr id="3" name="TextBox 2">
            <a:extLst>
              <a:ext uri="{FF2B5EF4-FFF2-40B4-BE49-F238E27FC236}">
                <a16:creationId xmlns:a16="http://schemas.microsoft.com/office/drawing/2014/main" xmlns="" id="{E02FD290-C074-445C-A17F-AAEAD3E25BF1}"/>
              </a:ext>
            </a:extLst>
          </p:cNvPr>
          <p:cNvSpPr txBox="1"/>
          <p:nvPr/>
        </p:nvSpPr>
        <p:spPr>
          <a:xfrm>
            <a:off x="0" y="3207027"/>
            <a:ext cx="9144000" cy="646331"/>
          </a:xfrm>
          <a:prstGeom prst="rect">
            <a:avLst/>
          </a:prstGeom>
          <a:noFill/>
        </p:spPr>
        <p:txBody>
          <a:bodyPr wrap="square" rtlCol="0">
            <a:spAutoFit/>
          </a:bodyPr>
          <a:lstStyle/>
          <a:p>
            <a:r>
              <a:rPr lang="en-US" sz="3600" b="1" dirty="0">
                <a:solidFill>
                  <a:srgbClr val="FF0000"/>
                </a:solidFill>
              </a:rPr>
              <a:t>Two ways of reading the antitheses…</a:t>
            </a:r>
          </a:p>
        </p:txBody>
      </p:sp>
      <p:sp>
        <p:nvSpPr>
          <p:cNvPr id="4" name="TextBox 3">
            <a:extLst>
              <a:ext uri="{FF2B5EF4-FFF2-40B4-BE49-F238E27FC236}">
                <a16:creationId xmlns:a16="http://schemas.microsoft.com/office/drawing/2014/main" xmlns="" id="{FC1EEE1D-A9A8-4E07-9CB1-FCFF6EC3963B}"/>
              </a:ext>
            </a:extLst>
          </p:cNvPr>
          <p:cNvSpPr txBox="1"/>
          <p:nvPr/>
        </p:nvSpPr>
        <p:spPr>
          <a:xfrm>
            <a:off x="0" y="3853358"/>
            <a:ext cx="9144000" cy="584775"/>
          </a:xfrm>
          <a:prstGeom prst="rect">
            <a:avLst/>
          </a:prstGeom>
          <a:noFill/>
        </p:spPr>
        <p:txBody>
          <a:bodyPr wrap="square" rtlCol="0">
            <a:spAutoFit/>
          </a:bodyPr>
          <a:lstStyle/>
          <a:p>
            <a:r>
              <a:rPr lang="en-US" sz="3200" b="1" dirty="0">
                <a:solidFill>
                  <a:srgbClr val="0070C0"/>
                </a:solidFill>
              </a:rPr>
              <a:t>		Jesus is raising the bar.</a:t>
            </a:r>
          </a:p>
        </p:txBody>
      </p:sp>
      <p:sp>
        <p:nvSpPr>
          <p:cNvPr id="6" name="TextBox 5">
            <a:extLst>
              <a:ext uri="{FF2B5EF4-FFF2-40B4-BE49-F238E27FC236}">
                <a16:creationId xmlns:a16="http://schemas.microsoft.com/office/drawing/2014/main" xmlns="" id="{E71789E3-989D-4D26-AC86-A065BAD6F8A7}"/>
              </a:ext>
            </a:extLst>
          </p:cNvPr>
          <p:cNvSpPr txBox="1"/>
          <p:nvPr/>
        </p:nvSpPr>
        <p:spPr>
          <a:xfrm>
            <a:off x="0" y="4438133"/>
            <a:ext cx="9144000" cy="584775"/>
          </a:xfrm>
          <a:prstGeom prst="rect">
            <a:avLst/>
          </a:prstGeom>
          <a:noFill/>
        </p:spPr>
        <p:txBody>
          <a:bodyPr wrap="square" rtlCol="0">
            <a:spAutoFit/>
          </a:bodyPr>
          <a:lstStyle/>
          <a:p>
            <a:r>
              <a:rPr lang="en-US" sz="3200" b="1" dirty="0">
                <a:solidFill>
                  <a:srgbClr val="0070C0"/>
                </a:solidFill>
              </a:rPr>
              <a:t>		Jesus is restoring the Law.</a:t>
            </a:r>
          </a:p>
        </p:txBody>
      </p:sp>
    </p:spTree>
    <p:extLst>
      <p:ext uri="{BB962C8B-B14F-4D97-AF65-F5344CB8AC3E}">
        <p14:creationId xmlns:p14="http://schemas.microsoft.com/office/powerpoint/2010/main" val="3987277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377DDF78-8CCC-4CA8-9E32-79D185A0060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62918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32F7BB2-DA5F-4940-A16F-F974AB25C492}"/>
              </a:ext>
            </a:extLst>
          </p:cNvPr>
          <p:cNvSpPr/>
          <p:nvPr/>
        </p:nvSpPr>
        <p:spPr>
          <a:xfrm>
            <a:off x="119270" y="263891"/>
            <a:ext cx="8905460" cy="2554545"/>
          </a:xfrm>
          <a:prstGeom prst="rect">
            <a:avLst/>
          </a:prstGeom>
        </p:spPr>
        <p:txBody>
          <a:bodyPr wrap="square">
            <a:spAutoFit/>
          </a:bodyPr>
          <a:lstStyle/>
          <a:p>
            <a:r>
              <a:rPr lang="en-US" sz="3200" b="1" dirty="0">
                <a:solidFill>
                  <a:srgbClr val="000000"/>
                </a:solidFill>
              </a:rPr>
              <a:t>“You have heard that it was said to those of old, </a:t>
            </a:r>
          </a:p>
          <a:p>
            <a:r>
              <a:rPr lang="en-US" sz="3200" b="1" dirty="0">
                <a:solidFill>
                  <a:srgbClr val="000000"/>
                </a:solidFill>
              </a:rPr>
              <a:t>‘You shall not murder; </a:t>
            </a:r>
          </a:p>
          <a:p>
            <a:r>
              <a:rPr lang="en-US" sz="3200" b="1" dirty="0">
                <a:solidFill>
                  <a:srgbClr val="000000"/>
                </a:solidFill>
              </a:rPr>
              <a:t>and </a:t>
            </a:r>
          </a:p>
          <a:p>
            <a:r>
              <a:rPr lang="en-US" sz="3200" b="1" dirty="0">
                <a:solidFill>
                  <a:srgbClr val="000000"/>
                </a:solidFill>
              </a:rPr>
              <a:t>whoever murders will be liable to judgment.’ </a:t>
            </a:r>
          </a:p>
          <a:p>
            <a:r>
              <a:rPr lang="en-US" sz="3200" dirty="0">
                <a:solidFill>
                  <a:srgbClr val="000000"/>
                </a:solidFill>
              </a:rPr>
              <a:t>															Matt 5:21</a:t>
            </a:r>
            <a:endParaRPr lang="en-US" sz="3200" dirty="0"/>
          </a:p>
        </p:txBody>
      </p:sp>
    </p:spTree>
    <p:extLst>
      <p:ext uri="{BB962C8B-B14F-4D97-AF65-F5344CB8AC3E}">
        <p14:creationId xmlns:p14="http://schemas.microsoft.com/office/powerpoint/2010/main" val="2940010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1737</TotalTime>
  <Words>537</Words>
  <Application>Microsoft Office PowerPoint</Application>
  <PresentationFormat>On-screen Show (4:3)</PresentationFormat>
  <Paragraphs>76</Paragraphs>
  <Slides>21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&amp;quot</vt:lpstr>
      <vt:lpstr>Arial</vt:lpstr>
      <vt:lpstr>Calibri</vt:lpstr>
      <vt:lpstr>Calibri Light</vt:lpstr>
      <vt:lpstr>Helvetica Neue</vt:lpstr>
      <vt:lpstr>Wingdings</vt:lpstr>
      <vt:lpstr>Office Theme</vt:lpstr>
      <vt:lpstr>1_Sample presentation slides(2)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JD Souder</cp:lastModifiedBy>
  <cp:revision>15</cp:revision>
  <dcterms:created xsi:type="dcterms:W3CDTF">2019-02-14T15:24:49Z</dcterms:created>
  <dcterms:modified xsi:type="dcterms:W3CDTF">2019-02-19T12:47:04Z</dcterms:modified>
</cp:coreProperties>
</file>