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35"/>
  </p:notesMasterIdLst>
  <p:sldIdLst>
    <p:sldId id="288" r:id="rId3"/>
    <p:sldId id="269" r:id="rId4"/>
    <p:sldId id="270" r:id="rId5"/>
    <p:sldId id="273" r:id="rId6"/>
    <p:sldId id="271" r:id="rId7"/>
    <p:sldId id="256" r:id="rId8"/>
    <p:sldId id="257" r:id="rId9"/>
    <p:sldId id="258" r:id="rId10"/>
    <p:sldId id="259" r:id="rId11"/>
    <p:sldId id="272" r:id="rId12"/>
    <p:sldId id="261" r:id="rId13"/>
    <p:sldId id="260" r:id="rId14"/>
    <p:sldId id="262" r:id="rId15"/>
    <p:sldId id="264" r:id="rId16"/>
    <p:sldId id="263" r:id="rId17"/>
    <p:sldId id="265" r:id="rId18"/>
    <p:sldId id="266" r:id="rId19"/>
    <p:sldId id="274" r:id="rId20"/>
    <p:sldId id="275" r:id="rId21"/>
    <p:sldId id="268" r:id="rId22"/>
    <p:sldId id="276" r:id="rId23"/>
    <p:sldId id="277" r:id="rId24"/>
    <p:sldId id="280" r:id="rId25"/>
    <p:sldId id="278" r:id="rId26"/>
    <p:sldId id="279"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2-14T19:30:58.631"/>
    </inkml:context>
    <inkml:brush xml:id="br0">
      <inkml:brushProperty name="width" value="0.05292" units="cm"/>
      <inkml:brushProperty name="height" value="0.05292" units="cm"/>
      <inkml:brushProperty name="color" value="#FF0000"/>
    </inkml:brush>
  </inkml:definitions>
  <inkml:trace contextRef="#ctx0" brushRef="#br0">19398 2940 0,'0'0'0,"0"0"0,0 0 15,0 0 1,0 0-16,0 0 0,0 0 15,0 0-15,0 0 16,0 0-16,0 0 16,0 0-16,0 0 0,0 0 15,199 0-15,-149 0 16,24 0-16,17 0 16,-8 0-16,8 0 15,-17 0-15,17 0 0,-8-37 16,8 32-16,25-4 15,0 9-15,-33 0 16,8 0-16,8 0 16,0-5-16,-8-4 15,25 4-15,-25 1 0,8 4 16,-16-10-16,25 6 16,-17-6-16,0 6 15,0-6-15,-9 6 16,-15-1-16,-9 5 0,8-5 15,-8 5-15,0-4 16,-17 4-16,-8 0 16,0 0-16,-8 0 15,8 0-15,-8 0 16,-9 0-16,1 0 0,-1 0 16,9 0-16,-8 0 15,-9 0-15,9 0 16,-9 0-16,0 37 15,1-32-15,-1-1 0,0 6 16,0-1-16,1 5 16,-1 0-16,8 18 15,-7 1-15,-1 9 16,9 4-16,-9-4 16,0 5-16,0 4 0,1-5 15,-1 6-15,0-1 16,9 0-16,-9 0 15,9 24-15,-9 13 16,-8-23-16,0 0 0,0 5 16,0 4-16,0-4 15,0 5-15,8 22 16,0 20-16,-8-20 16,0-4-16,0-18 0,0-10 15,0 9-15,0 1 16,0 55-16,0-18 15,0-29-15,-66-8 16,58 9-16,0-5 16,-1 4-16,-7 48 0,8-24 15,-1-24-15,9-13 16,0 9-16,0-4 16,-8-1-16,-9 56 15,9 1-15,8-48 16,0 6-16,0-15 0,-8 10 15,-9 28-15,9 41 16,8-41-16,0-15 16,0-4-16,-16 10 15,7 4-15,1 28 0,8-24 16,-8-13-16,-1 28 16,-15-10-16,7 24 15,0-33-15,17-14 16,-8 23-16,-8-32 0,-1-1 15,1 48-15,7-10 16,1-28-16,0-5 16,-17 24-16,0-29 15,17 1-15,0 46 16,8-51-16,0-4 0,-17-1 16,9 10-16,-1-19 15,9-4-15,-8 4 16,8 0-16,0 14 15,0-5-15,0-18 0,0-5 16,0 5-16,-8 5 16,0-5-16,8-5 15,0-5-15,0 5 16,0 1-16,0-1 16,0-5-16,0-8 0,0-1 15,0-9-15,0 0 16,0-5-16,0 0 15,-17-4-15,1 9 16,-1-10-16,9-4 0,-9 0 16,1-5-16,-1 5 15,-8-4-15,0-1 16,1 0-16,-1 1 16,-8-6-16,-9 1 15,9 0-15,-16 4 0,-9 0 16,-9 0-16,-7 1 15,8-1-15,8 0 16,-8-4-16,-9-5 16,1 9-16,-34 1 15,-8 13-15,9-14 0,32 0 16,-7-4-16,-9 0 16,-9-1-16,-16-4 15,-8 0-15,8 0 16,34 0-16,-9-41 0,0 31 15,-42 6-15,-7 4 16,32 0-16,0 0 16,9 0-16,-17 0 15,-57 0-15,48 0 0,34 0 16,-8 0-16,8 0 16,-16 0-16,-18 0 15,-15 0-15,49 0 16,-8 0-16,-42 0 15,25 0-15,-49 28 0,49-19 16,-8 5-16,-9 0 16,-41 9-16,42-14 15,24-9-15,-24 0 16,-42 0-16,50 0 0,-16 0 16,24 0-16,-8 0 15,-1 0-15,-23 0 16,-1 0-16,49 0 15,-16 0-15,-8 0 16,17 0-16,7 0 0,-7 0 16,41 0-16,-9 0 15,34-37-15,0 28 16,16-5-16,25 14 47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C85C99-E446-4F51-AF8B-8300CE195567}" type="datetimeFigureOut">
              <a:rPr lang="en-US" smtClean="0"/>
              <a:t>2/19/2019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0B1133-0576-4D48-A8FC-08DE6E660EE7}" type="slidenum">
              <a:rPr lang="en-US" smtClean="0"/>
              <a:t>‹#›</a:t>
            </a:fld>
            <a:endParaRPr lang="en-US"/>
          </a:p>
        </p:txBody>
      </p:sp>
    </p:spTree>
    <p:extLst>
      <p:ext uri="{BB962C8B-B14F-4D97-AF65-F5344CB8AC3E}">
        <p14:creationId xmlns:p14="http://schemas.microsoft.com/office/powerpoint/2010/main" val="104171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C8DE02-5245-469D-8675-71C8CD948C6C}"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3723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C8DE02-5245-469D-8675-71C8CD948C6C}"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46312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C8DE02-5245-469D-8675-71C8CD948C6C}"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254622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26249075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4858811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20846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07242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9414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521934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7831897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197583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C8DE02-5245-469D-8675-71C8CD948C6C}"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380275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6446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213009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2332305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60888924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C8DE02-5245-469D-8675-71C8CD948C6C}"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344307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C8DE02-5245-469D-8675-71C8CD948C6C}"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48104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C8DE02-5245-469D-8675-71C8CD948C6C}"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299869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C8DE02-5245-469D-8675-71C8CD948C6C}"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3653324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8DE02-5245-469D-8675-71C8CD948C6C}"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212867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C8DE02-5245-469D-8675-71C8CD948C6C}"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50751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C8DE02-5245-469D-8675-71C8CD948C6C}"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67B48-9757-4D39-9916-0EFAC405665B}" type="slidenum">
              <a:rPr lang="en-US" smtClean="0"/>
              <a:t>‹#›</a:t>
            </a:fld>
            <a:endParaRPr lang="en-US"/>
          </a:p>
        </p:txBody>
      </p:sp>
    </p:spTree>
    <p:extLst>
      <p:ext uri="{BB962C8B-B14F-4D97-AF65-F5344CB8AC3E}">
        <p14:creationId xmlns:p14="http://schemas.microsoft.com/office/powerpoint/2010/main" val="131154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8DE02-5245-469D-8675-71C8CD948C6C}" type="datetimeFigureOut">
              <a:rPr lang="en-US" smtClean="0"/>
              <a:t>2/19/2019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67B48-9757-4D39-9916-0EFAC405665B}" type="slidenum">
              <a:rPr lang="en-US" smtClean="0"/>
              <a:t>‹#›</a:t>
            </a:fld>
            <a:endParaRPr lang="en-US"/>
          </a:p>
        </p:txBody>
      </p:sp>
    </p:spTree>
    <p:extLst>
      <p:ext uri="{BB962C8B-B14F-4D97-AF65-F5344CB8AC3E}">
        <p14:creationId xmlns:p14="http://schemas.microsoft.com/office/powerpoint/2010/main" val="316388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6069486"/>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3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01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5509200"/>
          </a:xfrm>
          <a:prstGeom prst="rect">
            <a:avLst/>
          </a:prstGeom>
        </p:spPr>
        <p:txBody>
          <a:bodyPr wrap="square">
            <a:spAutoFit/>
          </a:bodyPr>
          <a:lstStyle/>
          <a:p>
            <a:r>
              <a:rPr lang="en-US" sz="3200" b="1" baseline="30000" dirty="0"/>
              <a:t>31 </a:t>
            </a:r>
            <a:r>
              <a:rPr lang="en-US" sz="3200" b="1" dirty="0"/>
              <a:t>Then His mother and His brothers arrived, and standing outside they sent word to Him and called Him. </a:t>
            </a:r>
            <a:r>
              <a:rPr lang="en-US" sz="3200" b="1" baseline="30000" dirty="0"/>
              <a:t>32 </a:t>
            </a:r>
            <a:r>
              <a:rPr lang="en-US" sz="3200" b="1" dirty="0"/>
              <a:t>A crowd was sitting around Him, and they said to Him, “</a:t>
            </a:r>
            <a:r>
              <a:rPr lang="en-US" sz="3200" b="1" dirty="0">
                <a:solidFill>
                  <a:srgbClr val="0070C0"/>
                </a:solidFill>
              </a:rPr>
              <a:t>Behold</a:t>
            </a:r>
            <a:r>
              <a:rPr lang="en-US" sz="3200" b="1" dirty="0"/>
              <a:t>, Your mother and Your brothers are outside looking for You.” </a:t>
            </a:r>
            <a:r>
              <a:rPr lang="en-US" sz="3200" b="1" baseline="30000" dirty="0"/>
              <a:t>33 </a:t>
            </a:r>
            <a:r>
              <a:rPr lang="en-US" sz="3200" b="1" dirty="0"/>
              <a:t>Answering them, He said, “Who are My mother and My brothers?” </a:t>
            </a:r>
            <a:r>
              <a:rPr lang="en-US" sz="3200" b="1" baseline="30000" dirty="0"/>
              <a:t>34 </a:t>
            </a:r>
            <a:r>
              <a:rPr lang="en-US" sz="3200" b="1" dirty="0"/>
              <a:t>Looking about at those who were sitting around Him, He said, “Behold My mother and My brothers! </a:t>
            </a:r>
            <a:r>
              <a:rPr lang="en-US" sz="3200" b="1" baseline="30000" dirty="0"/>
              <a:t>35 </a:t>
            </a:r>
            <a:r>
              <a:rPr lang="en-US" sz="3200" b="1" dirty="0"/>
              <a:t>For whoever does the will of God, he is My brother and sister and mother.” </a:t>
            </a:r>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3:22-27</a:t>
            </a:r>
            <a:endParaRPr lang="en-US" sz="3200" i="1" dirty="0">
              <a:cs typeface="Times New Roman" panose="02020603050405020304" pitchFamily="18" charset="0"/>
            </a:endParaRPr>
          </a:p>
        </p:txBody>
      </p:sp>
    </p:spTree>
    <p:extLst>
      <p:ext uri="{BB962C8B-B14F-4D97-AF65-F5344CB8AC3E}">
        <p14:creationId xmlns:p14="http://schemas.microsoft.com/office/powerpoint/2010/main" val="1988719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5509200"/>
          </a:xfrm>
          <a:prstGeom prst="rect">
            <a:avLst/>
          </a:prstGeom>
        </p:spPr>
        <p:txBody>
          <a:bodyPr wrap="square">
            <a:spAutoFit/>
          </a:bodyPr>
          <a:lstStyle/>
          <a:p>
            <a:r>
              <a:rPr lang="en-US" sz="3200" b="1" baseline="30000" dirty="0"/>
              <a:t>31 </a:t>
            </a:r>
            <a:r>
              <a:rPr lang="en-US" sz="3200" b="1" dirty="0"/>
              <a:t>Then His mother and His brothers arrived, and standing outside they sent word to Him and called Him. </a:t>
            </a:r>
            <a:r>
              <a:rPr lang="en-US" sz="3200" b="1" baseline="30000" dirty="0"/>
              <a:t>32 </a:t>
            </a:r>
            <a:r>
              <a:rPr lang="en-US" sz="3200" b="1" dirty="0"/>
              <a:t>A crowd was sitting around Him, and they said to Him, “</a:t>
            </a:r>
            <a:r>
              <a:rPr lang="en-US" sz="3200" b="1" dirty="0">
                <a:solidFill>
                  <a:srgbClr val="0070C0"/>
                </a:solidFill>
              </a:rPr>
              <a:t>Behold</a:t>
            </a:r>
            <a:r>
              <a:rPr lang="en-US" sz="3200" b="1" dirty="0"/>
              <a:t>, Your mother and Your brothers are outside looking for You.” </a:t>
            </a:r>
            <a:r>
              <a:rPr lang="en-US" sz="3200" b="1" baseline="30000" dirty="0"/>
              <a:t>33 </a:t>
            </a:r>
            <a:r>
              <a:rPr lang="en-US" sz="3200" b="1" dirty="0"/>
              <a:t>Answering them, He said, “Who are My mother and My brothers?” </a:t>
            </a:r>
            <a:r>
              <a:rPr lang="en-US" sz="3200" b="1" baseline="30000" dirty="0"/>
              <a:t>34 </a:t>
            </a:r>
            <a:r>
              <a:rPr lang="en-US" sz="3200" b="1" dirty="0"/>
              <a:t>Looking about at those who were sitting around Him, He said, “</a:t>
            </a:r>
            <a:r>
              <a:rPr lang="en-US" sz="3200" b="1" dirty="0">
                <a:solidFill>
                  <a:srgbClr val="0070C0"/>
                </a:solidFill>
              </a:rPr>
              <a:t>Behold</a:t>
            </a:r>
            <a:r>
              <a:rPr lang="en-US" sz="3200" b="1" dirty="0"/>
              <a:t> My mother and My brothers! </a:t>
            </a:r>
            <a:r>
              <a:rPr lang="en-US" sz="3200" b="1" baseline="30000" dirty="0"/>
              <a:t>35 </a:t>
            </a:r>
            <a:r>
              <a:rPr lang="en-US" sz="3200" b="1" dirty="0"/>
              <a:t>For whoever does the will of God, he is My brother and sister and mother.” </a:t>
            </a:r>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3:31-35</a:t>
            </a:r>
            <a:endParaRPr lang="en-US" sz="3200" i="1" dirty="0">
              <a:cs typeface="Times New Roman" panose="02020603050405020304" pitchFamily="18" charset="0"/>
            </a:endParaRPr>
          </a:p>
        </p:txBody>
      </p:sp>
    </p:spTree>
    <p:extLst>
      <p:ext uri="{BB962C8B-B14F-4D97-AF65-F5344CB8AC3E}">
        <p14:creationId xmlns:p14="http://schemas.microsoft.com/office/powerpoint/2010/main" val="1745843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2062103"/>
          </a:xfrm>
          <a:prstGeom prst="rect">
            <a:avLst/>
          </a:prstGeom>
        </p:spPr>
        <p:txBody>
          <a:bodyPr wrap="square">
            <a:spAutoFit/>
          </a:bodyPr>
          <a:lstStyle/>
          <a:p>
            <a:r>
              <a:rPr lang="en-US" sz="3200" b="1" dirty="0">
                <a:cs typeface="Times New Roman" panose="02020603050405020304" pitchFamily="18" charset="0"/>
              </a:rPr>
              <a:t>When His own people heard of this</a:t>
            </a:r>
            <a:r>
              <a:rPr lang="en-US" sz="3200" b="1" dirty="0">
                <a:solidFill>
                  <a:srgbClr val="000000"/>
                </a:solidFill>
                <a:cs typeface="Times New Roman" panose="02020603050405020304" pitchFamily="18" charset="0"/>
              </a:rPr>
              <a:t>, they went out to take custody of Him; for they were saying,                      “</a:t>
            </a:r>
            <a:r>
              <a:rPr lang="en-US" sz="3200" b="1" dirty="0">
                <a:solidFill>
                  <a:srgbClr val="0070C0"/>
                </a:solidFill>
                <a:cs typeface="Times New Roman" panose="02020603050405020304" pitchFamily="18" charset="0"/>
              </a:rPr>
              <a:t>He has lost His senses</a:t>
            </a:r>
            <a:r>
              <a:rPr lang="en-US" sz="3200" b="1" dirty="0">
                <a:solidFill>
                  <a:srgbClr val="000000"/>
                </a:solidFill>
                <a:cs typeface="Times New Roman" panose="02020603050405020304" pitchFamily="18" charset="0"/>
              </a:rPr>
              <a:t>.”</a:t>
            </a:r>
          </a:p>
          <a:p>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3:21</a:t>
            </a:r>
            <a:endParaRPr lang="en-US" sz="3200" i="1" dirty="0">
              <a:cs typeface="Times New Roman" panose="02020603050405020304" pitchFamily="18" charset="0"/>
            </a:endParaRPr>
          </a:p>
        </p:txBody>
      </p:sp>
      <p:sp>
        <p:nvSpPr>
          <p:cNvPr id="2" name="Oval 1">
            <a:extLst>
              <a:ext uri="{FF2B5EF4-FFF2-40B4-BE49-F238E27FC236}">
                <a16:creationId xmlns:a16="http://schemas.microsoft.com/office/drawing/2014/main" xmlns="" id="{B252D1C4-95E0-4A1F-A31E-9069A81E5B6F}"/>
              </a:ext>
            </a:extLst>
          </p:cNvPr>
          <p:cNvSpPr/>
          <p:nvPr/>
        </p:nvSpPr>
        <p:spPr>
          <a:xfrm>
            <a:off x="6042991" y="3733800"/>
            <a:ext cx="2756453" cy="27597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806D8FF9-AEFD-44F5-8C2F-2F22A9955400}"/>
              </a:ext>
            </a:extLst>
          </p:cNvPr>
          <p:cNvSpPr txBox="1"/>
          <p:nvPr/>
        </p:nvSpPr>
        <p:spPr>
          <a:xfrm>
            <a:off x="5380382" y="4698183"/>
            <a:ext cx="781879" cy="830997"/>
          </a:xfrm>
          <a:prstGeom prst="rect">
            <a:avLst/>
          </a:prstGeom>
          <a:noFill/>
        </p:spPr>
        <p:txBody>
          <a:bodyPr wrap="square" rtlCol="0">
            <a:spAutoFit/>
          </a:bodyPr>
          <a:lstStyle/>
          <a:p>
            <a:r>
              <a:rPr lang="en-US" sz="4800" b="1" dirty="0"/>
              <a:t>X</a:t>
            </a:r>
          </a:p>
        </p:txBody>
      </p:sp>
    </p:spTree>
    <p:extLst>
      <p:ext uri="{BB962C8B-B14F-4D97-AF65-F5344CB8AC3E}">
        <p14:creationId xmlns:p14="http://schemas.microsoft.com/office/powerpoint/2010/main" val="100940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2062103"/>
          </a:xfrm>
          <a:prstGeom prst="rect">
            <a:avLst/>
          </a:prstGeom>
        </p:spPr>
        <p:txBody>
          <a:bodyPr wrap="square">
            <a:spAutoFit/>
          </a:bodyPr>
          <a:lstStyle/>
          <a:p>
            <a:r>
              <a:rPr lang="en-US" sz="3200" b="1" dirty="0">
                <a:cs typeface="Times New Roman" panose="02020603050405020304" pitchFamily="18" charset="0"/>
              </a:rPr>
              <a:t>When His own people heard of this</a:t>
            </a:r>
            <a:r>
              <a:rPr lang="en-US" sz="3200" b="1" dirty="0">
                <a:solidFill>
                  <a:srgbClr val="000000"/>
                </a:solidFill>
                <a:cs typeface="Times New Roman" panose="02020603050405020304" pitchFamily="18" charset="0"/>
              </a:rPr>
              <a:t>, they </a:t>
            </a:r>
            <a:r>
              <a:rPr lang="en-US" sz="3200" b="1" dirty="0">
                <a:solidFill>
                  <a:srgbClr val="0070C0"/>
                </a:solidFill>
                <a:cs typeface="Times New Roman" panose="02020603050405020304" pitchFamily="18" charset="0"/>
              </a:rPr>
              <a:t>went out </a:t>
            </a:r>
            <a:r>
              <a:rPr lang="en-US" sz="3200" b="1" dirty="0">
                <a:solidFill>
                  <a:srgbClr val="000000"/>
                </a:solidFill>
                <a:cs typeface="Times New Roman" panose="02020603050405020304" pitchFamily="18" charset="0"/>
              </a:rPr>
              <a:t>to take custody of Him; for they were saying,                      “</a:t>
            </a:r>
            <a:r>
              <a:rPr lang="en-US" sz="3200" b="1" dirty="0">
                <a:solidFill>
                  <a:srgbClr val="0070C0"/>
                </a:solidFill>
                <a:cs typeface="Times New Roman" panose="02020603050405020304" pitchFamily="18" charset="0"/>
              </a:rPr>
              <a:t>He has lost His senses</a:t>
            </a:r>
            <a:r>
              <a:rPr lang="en-US" sz="3200" b="1" dirty="0">
                <a:solidFill>
                  <a:srgbClr val="000000"/>
                </a:solidFill>
                <a:cs typeface="Times New Roman" panose="02020603050405020304" pitchFamily="18" charset="0"/>
              </a:rPr>
              <a:t>.”</a:t>
            </a:r>
          </a:p>
          <a:p>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3:21</a:t>
            </a:r>
            <a:endParaRPr lang="en-US" sz="3200" i="1" dirty="0">
              <a:cs typeface="Times New Roman" panose="02020603050405020304" pitchFamily="18" charset="0"/>
            </a:endParaRPr>
          </a:p>
        </p:txBody>
      </p:sp>
      <p:sp>
        <p:nvSpPr>
          <p:cNvPr id="5" name="Oval 4">
            <a:extLst>
              <a:ext uri="{FF2B5EF4-FFF2-40B4-BE49-F238E27FC236}">
                <a16:creationId xmlns:a16="http://schemas.microsoft.com/office/drawing/2014/main" xmlns="" id="{6FC550E3-5F98-4D40-AB0E-965B4CF97C0A}"/>
              </a:ext>
            </a:extLst>
          </p:cNvPr>
          <p:cNvSpPr/>
          <p:nvPr/>
        </p:nvSpPr>
        <p:spPr>
          <a:xfrm>
            <a:off x="6042991" y="3733800"/>
            <a:ext cx="2756453" cy="27597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E4CCE589-A23A-4AEF-BEFB-112193138086}"/>
              </a:ext>
            </a:extLst>
          </p:cNvPr>
          <p:cNvSpPr txBox="1"/>
          <p:nvPr/>
        </p:nvSpPr>
        <p:spPr>
          <a:xfrm>
            <a:off x="5380382" y="4698183"/>
            <a:ext cx="781879" cy="830997"/>
          </a:xfrm>
          <a:prstGeom prst="rect">
            <a:avLst/>
          </a:prstGeom>
          <a:noFill/>
        </p:spPr>
        <p:txBody>
          <a:bodyPr wrap="square" rtlCol="0">
            <a:spAutoFit/>
          </a:bodyPr>
          <a:lstStyle/>
          <a:p>
            <a:r>
              <a:rPr lang="en-US" sz="4800" b="1" dirty="0"/>
              <a:t>X</a:t>
            </a:r>
          </a:p>
        </p:txBody>
      </p:sp>
    </p:spTree>
    <p:extLst>
      <p:ext uri="{BB962C8B-B14F-4D97-AF65-F5344CB8AC3E}">
        <p14:creationId xmlns:p14="http://schemas.microsoft.com/office/powerpoint/2010/main" val="4334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3046988"/>
          </a:xfrm>
          <a:prstGeom prst="rect">
            <a:avLst/>
          </a:prstGeom>
        </p:spPr>
        <p:txBody>
          <a:bodyPr wrap="square">
            <a:spAutoFit/>
          </a:bodyPr>
          <a:lstStyle/>
          <a:p>
            <a:r>
              <a:rPr lang="en-US" sz="3200" b="1" baseline="30000" dirty="0"/>
              <a:t>31 </a:t>
            </a:r>
            <a:r>
              <a:rPr lang="en-US" sz="3200" b="1" dirty="0"/>
              <a:t>Then His mother and His brothers arrived, and </a:t>
            </a:r>
            <a:r>
              <a:rPr lang="en-US" sz="3200" b="1" dirty="0">
                <a:solidFill>
                  <a:srgbClr val="0070C0"/>
                </a:solidFill>
              </a:rPr>
              <a:t>standing outside </a:t>
            </a:r>
            <a:r>
              <a:rPr lang="en-US" sz="3200" b="1" dirty="0"/>
              <a:t>they sent word to Him and called Him. </a:t>
            </a:r>
            <a:r>
              <a:rPr lang="en-US" sz="3200" b="1" baseline="30000" dirty="0"/>
              <a:t>32 </a:t>
            </a:r>
            <a:r>
              <a:rPr lang="en-US" sz="3200" b="1" dirty="0"/>
              <a:t>A crowd was sitting around Him, and they said to Him, “Behold, Your mother and Your brothers are </a:t>
            </a:r>
            <a:r>
              <a:rPr lang="en-US" sz="3200" b="1" dirty="0">
                <a:solidFill>
                  <a:srgbClr val="0070C0"/>
                </a:solidFill>
              </a:rPr>
              <a:t>outside</a:t>
            </a:r>
            <a:r>
              <a:rPr lang="en-US" sz="3200" b="1" dirty="0"/>
              <a:t> looking for You.” </a:t>
            </a:r>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3:31-32</a:t>
            </a:r>
            <a:endParaRPr lang="en-US" sz="3200" i="1" dirty="0">
              <a:cs typeface="Times New Roman" panose="02020603050405020304" pitchFamily="18" charset="0"/>
            </a:endParaRPr>
          </a:p>
        </p:txBody>
      </p:sp>
      <p:sp>
        <p:nvSpPr>
          <p:cNvPr id="3" name="Oval 2">
            <a:extLst>
              <a:ext uri="{FF2B5EF4-FFF2-40B4-BE49-F238E27FC236}">
                <a16:creationId xmlns:a16="http://schemas.microsoft.com/office/drawing/2014/main" xmlns="" id="{46B5541C-9DB5-4312-B3A6-0880C9EB06AB}"/>
              </a:ext>
            </a:extLst>
          </p:cNvPr>
          <p:cNvSpPr/>
          <p:nvPr/>
        </p:nvSpPr>
        <p:spPr>
          <a:xfrm>
            <a:off x="6042991" y="3733800"/>
            <a:ext cx="2756453" cy="27597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BC4B542A-B495-4292-949B-22BF7AED1C56}"/>
              </a:ext>
            </a:extLst>
          </p:cNvPr>
          <p:cNvSpPr txBox="1"/>
          <p:nvPr/>
        </p:nvSpPr>
        <p:spPr>
          <a:xfrm>
            <a:off x="5380382" y="4698183"/>
            <a:ext cx="781879" cy="830997"/>
          </a:xfrm>
          <a:prstGeom prst="rect">
            <a:avLst/>
          </a:prstGeom>
          <a:noFill/>
        </p:spPr>
        <p:txBody>
          <a:bodyPr wrap="square" rtlCol="0">
            <a:spAutoFit/>
          </a:bodyPr>
          <a:lstStyle/>
          <a:p>
            <a:r>
              <a:rPr lang="en-US" sz="4800" b="1" dirty="0"/>
              <a:t>X</a:t>
            </a:r>
          </a:p>
        </p:txBody>
      </p:sp>
    </p:spTree>
    <p:extLst>
      <p:ext uri="{BB962C8B-B14F-4D97-AF65-F5344CB8AC3E}">
        <p14:creationId xmlns:p14="http://schemas.microsoft.com/office/powerpoint/2010/main" val="182535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3046988"/>
          </a:xfrm>
          <a:prstGeom prst="rect">
            <a:avLst/>
          </a:prstGeom>
        </p:spPr>
        <p:txBody>
          <a:bodyPr wrap="square">
            <a:spAutoFit/>
          </a:bodyPr>
          <a:lstStyle/>
          <a:p>
            <a:r>
              <a:rPr lang="en-US" sz="3200" b="1" baseline="30000" dirty="0"/>
              <a:t>33 </a:t>
            </a:r>
            <a:r>
              <a:rPr lang="en-US" sz="3200" b="1" dirty="0"/>
              <a:t>Answering them, He said, “Who are My mother and My brothers?” </a:t>
            </a:r>
            <a:r>
              <a:rPr lang="en-US" sz="3200" b="1" baseline="30000" dirty="0"/>
              <a:t>34 </a:t>
            </a:r>
            <a:r>
              <a:rPr lang="en-US" sz="3200" b="1" dirty="0"/>
              <a:t>Looking about at those who were </a:t>
            </a:r>
            <a:r>
              <a:rPr lang="en-US" sz="3200" b="1" dirty="0">
                <a:solidFill>
                  <a:srgbClr val="0070C0"/>
                </a:solidFill>
              </a:rPr>
              <a:t>sitting around Him</a:t>
            </a:r>
            <a:r>
              <a:rPr lang="en-US" sz="3200" b="1" dirty="0"/>
              <a:t>, He said, “Behold My mother and My brothers! </a:t>
            </a:r>
            <a:r>
              <a:rPr lang="en-US" sz="3200" b="1" baseline="30000" dirty="0"/>
              <a:t>35 </a:t>
            </a:r>
            <a:r>
              <a:rPr lang="en-US" sz="3200" b="1" dirty="0"/>
              <a:t>For whoever does the will of God, he is My brother and sister and mother.” </a:t>
            </a:r>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3:33-35</a:t>
            </a:r>
            <a:endParaRPr lang="en-US" sz="3200" i="1" dirty="0">
              <a:cs typeface="Times New Roman" panose="02020603050405020304" pitchFamily="18" charset="0"/>
            </a:endParaRPr>
          </a:p>
        </p:txBody>
      </p:sp>
      <p:sp>
        <p:nvSpPr>
          <p:cNvPr id="3" name="Oval 2">
            <a:extLst>
              <a:ext uri="{FF2B5EF4-FFF2-40B4-BE49-F238E27FC236}">
                <a16:creationId xmlns:a16="http://schemas.microsoft.com/office/drawing/2014/main" xmlns="" id="{94014C50-C4A6-49B0-8DC0-F43671B5A732}"/>
              </a:ext>
            </a:extLst>
          </p:cNvPr>
          <p:cNvSpPr/>
          <p:nvPr/>
        </p:nvSpPr>
        <p:spPr>
          <a:xfrm>
            <a:off x="6042991" y="3733800"/>
            <a:ext cx="2756453" cy="27597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EE1ADEBA-858D-42F2-9714-FBA8A10B6914}"/>
              </a:ext>
            </a:extLst>
          </p:cNvPr>
          <p:cNvSpPr txBox="1"/>
          <p:nvPr/>
        </p:nvSpPr>
        <p:spPr>
          <a:xfrm>
            <a:off x="7182677" y="3733800"/>
            <a:ext cx="781879" cy="830997"/>
          </a:xfrm>
          <a:prstGeom prst="rect">
            <a:avLst/>
          </a:prstGeom>
          <a:noFill/>
        </p:spPr>
        <p:txBody>
          <a:bodyPr wrap="square" rtlCol="0">
            <a:spAutoFit/>
          </a:bodyPr>
          <a:lstStyle/>
          <a:p>
            <a:r>
              <a:rPr lang="en-US" sz="4800" b="1" dirty="0">
                <a:solidFill>
                  <a:schemeClr val="bg1"/>
                </a:solidFill>
              </a:rPr>
              <a:t>X</a:t>
            </a:r>
          </a:p>
        </p:txBody>
      </p:sp>
      <p:sp>
        <p:nvSpPr>
          <p:cNvPr id="6" name="TextBox 5">
            <a:extLst>
              <a:ext uri="{FF2B5EF4-FFF2-40B4-BE49-F238E27FC236}">
                <a16:creationId xmlns:a16="http://schemas.microsoft.com/office/drawing/2014/main" xmlns="" id="{ECA09746-3E59-4B1B-AB91-0608B89D3F27}"/>
              </a:ext>
            </a:extLst>
          </p:cNvPr>
          <p:cNvSpPr txBox="1"/>
          <p:nvPr/>
        </p:nvSpPr>
        <p:spPr>
          <a:xfrm>
            <a:off x="6639338" y="3912705"/>
            <a:ext cx="781879" cy="830997"/>
          </a:xfrm>
          <a:prstGeom prst="rect">
            <a:avLst/>
          </a:prstGeom>
          <a:noFill/>
        </p:spPr>
        <p:txBody>
          <a:bodyPr wrap="square" rtlCol="0">
            <a:spAutoFit/>
          </a:bodyPr>
          <a:lstStyle/>
          <a:p>
            <a:r>
              <a:rPr lang="en-US" sz="4800" b="1" dirty="0">
                <a:solidFill>
                  <a:schemeClr val="bg1"/>
                </a:solidFill>
              </a:rPr>
              <a:t>X</a:t>
            </a:r>
          </a:p>
        </p:txBody>
      </p:sp>
      <p:sp>
        <p:nvSpPr>
          <p:cNvPr id="7" name="TextBox 6">
            <a:extLst>
              <a:ext uri="{FF2B5EF4-FFF2-40B4-BE49-F238E27FC236}">
                <a16:creationId xmlns:a16="http://schemas.microsoft.com/office/drawing/2014/main" xmlns="" id="{EB53DE31-615A-4C61-AEFF-AB5BBD8E9A9B}"/>
              </a:ext>
            </a:extLst>
          </p:cNvPr>
          <p:cNvSpPr txBox="1"/>
          <p:nvPr/>
        </p:nvSpPr>
        <p:spPr>
          <a:xfrm>
            <a:off x="6129128" y="4411318"/>
            <a:ext cx="781879" cy="830997"/>
          </a:xfrm>
          <a:prstGeom prst="rect">
            <a:avLst/>
          </a:prstGeom>
          <a:noFill/>
        </p:spPr>
        <p:txBody>
          <a:bodyPr wrap="square" rtlCol="0">
            <a:spAutoFit/>
          </a:bodyPr>
          <a:lstStyle/>
          <a:p>
            <a:r>
              <a:rPr lang="en-US" sz="4800" b="1" dirty="0">
                <a:solidFill>
                  <a:schemeClr val="bg1"/>
                </a:solidFill>
              </a:rPr>
              <a:t>X</a:t>
            </a:r>
          </a:p>
        </p:txBody>
      </p:sp>
      <p:sp>
        <p:nvSpPr>
          <p:cNvPr id="8" name="TextBox 7">
            <a:extLst>
              <a:ext uri="{FF2B5EF4-FFF2-40B4-BE49-F238E27FC236}">
                <a16:creationId xmlns:a16="http://schemas.microsoft.com/office/drawing/2014/main" xmlns="" id="{9E05D1D5-9B4B-49D0-A6BA-B8BEADE1B735}"/>
              </a:ext>
            </a:extLst>
          </p:cNvPr>
          <p:cNvSpPr txBox="1"/>
          <p:nvPr/>
        </p:nvSpPr>
        <p:spPr>
          <a:xfrm>
            <a:off x="6264963" y="5036942"/>
            <a:ext cx="781879" cy="830997"/>
          </a:xfrm>
          <a:prstGeom prst="rect">
            <a:avLst/>
          </a:prstGeom>
          <a:noFill/>
        </p:spPr>
        <p:txBody>
          <a:bodyPr wrap="square" rtlCol="0">
            <a:spAutoFit/>
          </a:bodyPr>
          <a:lstStyle/>
          <a:p>
            <a:r>
              <a:rPr lang="en-US" sz="4800" b="1" dirty="0">
                <a:solidFill>
                  <a:schemeClr val="bg1"/>
                </a:solidFill>
              </a:rPr>
              <a:t>X</a:t>
            </a:r>
          </a:p>
        </p:txBody>
      </p:sp>
      <p:sp>
        <p:nvSpPr>
          <p:cNvPr id="9" name="TextBox 8">
            <a:extLst>
              <a:ext uri="{FF2B5EF4-FFF2-40B4-BE49-F238E27FC236}">
                <a16:creationId xmlns:a16="http://schemas.microsoft.com/office/drawing/2014/main" xmlns="" id="{C8E50E11-C25E-4960-9FFB-92E3C016E15D}"/>
              </a:ext>
            </a:extLst>
          </p:cNvPr>
          <p:cNvSpPr txBox="1"/>
          <p:nvPr/>
        </p:nvSpPr>
        <p:spPr>
          <a:xfrm>
            <a:off x="6750324" y="5433896"/>
            <a:ext cx="781879" cy="830997"/>
          </a:xfrm>
          <a:prstGeom prst="rect">
            <a:avLst/>
          </a:prstGeom>
          <a:noFill/>
        </p:spPr>
        <p:txBody>
          <a:bodyPr wrap="square" rtlCol="0">
            <a:spAutoFit/>
          </a:bodyPr>
          <a:lstStyle/>
          <a:p>
            <a:r>
              <a:rPr lang="en-US" sz="4800" b="1" dirty="0">
                <a:solidFill>
                  <a:schemeClr val="bg1"/>
                </a:solidFill>
              </a:rPr>
              <a:t>X</a:t>
            </a:r>
          </a:p>
        </p:txBody>
      </p:sp>
      <p:sp>
        <p:nvSpPr>
          <p:cNvPr id="10" name="TextBox 9">
            <a:extLst>
              <a:ext uri="{FF2B5EF4-FFF2-40B4-BE49-F238E27FC236}">
                <a16:creationId xmlns:a16="http://schemas.microsoft.com/office/drawing/2014/main" xmlns="" id="{EE43CE1A-5125-4CFA-BA5F-F89CDC9EAEA1}"/>
              </a:ext>
            </a:extLst>
          </p:cNvPr>
          <p:cNvSpPr txBox="1"/>
          <p:nvPr/>
        </p:nvSpPr>
        <p:spPr>
          <a:xfrm>
            <a:off x="7363235" y="5548232"/>
            <a:ext cx="781879" cy="830997"/>
          </a:xfrm>
          <a:prstGeom prst="rect">
            <a:avLst/>
          </a:prstGeom>
          <a:noFill/>
        </p:spPr>
        <p:txBody>
          <a:bodyPr wrap="square" rtlCol="0">
            <a:spAutoFit/>
          </a:bodyPr>
          <a:lstStyle/>
          <a:p>
            <a:r>
              <a:rPr lang="en-US" sz="4800" b="1" dirty="0">
                <a:solidFill>
                  <a:schemeClr val="bg1"/>
                </a:solidFill>
              </a:rPr>
              <a:t>X</a:t>
            </a:r>
          </a:p>
        </p:txBody>
      </p:sp>
      <p:sp>
        <p:nvSpPr>
          <p:cNvPr id="11" name="TextBox 10">
            <a:extLst>
              <a:ext uri="{FF2B5EF4-FFF2-40B4-BE49-F238E27FC236}">
                <a16:creationId xmlns:a16="http://schemas.microsoft.com/office/drawing/2014/main" xmlns="" id="{68E4D717-BF40-44B7-9FE8-84514B77B820}"/>
              </a:ext>
            </a:extLst>
          </p:cNvPr>
          <p:cNvSpPr txBox="1"/>
          <p:nvPr/>
        </p:nvSpPr>
        <p:spPr>
          <a:xfrm>
            <a:off x="7933081" y="5242315"/>
            <a:ext cx="781879" cy="830997"/>
          </a:xfrm>
          <a:prstGeom prst="rect">
            <a:avLst/>
          </a:prstGeom>
          <a:noFill/>
        </p:spPr>
        <p:txBody>
          <a:bodyPr wrap="square" rtlCol="0">
            <a:spAutoFit/>
          </a:bodyPr>
          <a:lstStyle/>
          <a:p>
            <a:r>
              <a:rPr lang="en-US" sz="4800" b="1" dirty="0">
                <a:solidFill>
                  <a:schemeClr val="bg1"/>
                </a:solidFill>
              </a:rPr>
              <a:t>X</a:t>
            </a:r>
          </a:p>
        </p:txBody>
      </p:sp>
      <p:sp>
        <p:nvSpPr>
          <p:cNvPr id="12" name="TextBox 11">
            <a:extLst>
              <a:ext uri="{FF2B5EF4-FFF2-40B4-BE49-F238E27FC236}">
                <a16:creationId xmlns:a16="http://schemas.microsoft.com/office/drawing/2014/main" xmlns="" id="{0D89F860-302B-42A4-A773-44537141CD25}"/>
              </a:ext>
            </a:extLst>
          </p:cNvPr>
          <p:cNvSpPr txBox="1"/>
          <p:nvPr/>
        </p:nvSpPr>
        <p:spPr>
          <a:xfrm>
            <a:off x="8145114" y="4566706"/>
            <a:ext cx="781879" cy="830997"/>
          </a:xfrm>
          <a:prstGeom prst="rect">
            <a:avLst/>
          </a:prstGeom>
          <a:noFill/>
        </p:spPr>
        <p:txBody>
          <a:bodyPr wrap="square" rtlCol="0">
            <a:spAutoFit/>
          </a:bodyPr>
          <a:lstStyle/>
          <a:p>
            <a:r>
              <a:rPr lang="en-US" sz="4800" b="1" dirty="0">
                <a:solidFill>
                  <a:schemeClr val="bg1"/>
                </a:solidFill>
              </a:rPr>
              <a:t>X</a:t>
            </a:r>
          </a:p>
        </p:txBody>
      </p:sp>
      <p:sp>
        <p:nvSpPr>
          <p:cNvPr id="13" name="TextBox 12">
            <a:extLst>
              <a:ext uri="{FF2B5EF4-FFF2-40B4-BE49-F238E27FC236}">
                <a16:creationId xmlns:a16="http://schemas.microsoft.com/office/drawing/2014/main" xmlns="" id="{2C0682A8-FEA6-4347-AA7A-06B080C55720}"/>
              </a:ext>
            </a:extLst>
          </p:cNvPr>
          <p:cNvSpPr txBox="1"/>
          <p:nvPr/>
        </p:nvSpPr>
        <p:spPr>
          <a:xfrm>
            <a:off x="7785649" y="3923744"/>
            <a:ext cx="781879" cy="830997"/>
          </a:xfrm>
          <a:prstGeom prst="rect">
            <a:avLst/>
          </a:prstGeom>
          <a:noFill/>
        </p:spPr>
        <p:txBody>
          <a:bodyPr wrap="square" rtlCol="0">
            <a:spAutoFit/>
          </a:bodyPr>
          <a:lstStyle/>
          <a:p>
            <a:r>
              <a:rPr lang="en-US" sz="4800" b="1" dirty="0">
                <a:solidFill>
                  <a:schemeClr val="bg1"/>
                </a:solidFill>
              </a:rPr>
              <a:t>X</a:t>
            </a:r>
          </a:p>
        </p:txBody>
      </p:sp>
      <p:sp>
        <p:nvSpPr>
          <p:cNvPr id="14" name="TextBox 13">
            <a:extLst>
              <a:ext uri="{FF2B5EF4-FFF2-40B4-BE49-F238E27FC236}">
                <a16:creationId xmlns:a16="http://schemas.microsoft.com/office/drawing/2014/main" xmlns="" id="{17A6958F-19A7-4887-8D00-940493BE8542}"/>
              </a:ext>
            </a:extLst>
          </p:cNvPr>
          <p:cNvSpPr txBox="1"/>
          <p:nvPr/>
        </p:nvSpPr>
        <p:spPr>
          <a:xfrm>
            <a:off x="7134637" y="4490697"/>
            <a:ext cx="781879" cy="1107996"/>
          </a:xfrm>
          <a:prstGeom prst="rect">
            <a:avLst/>
          </a:prstGeom>
          <a:noFill/>
        </p:spPr>
        <p:txBody>
          <a:bodyPr wrap="square" rtlCol="0">
            <a:spAutoFit/>
          </a:bodyPr>
          <a:lstStyle/>
          <a:p>
            <a:r>
              <a:rPr lang="en-US" sz="6600" b="1" dirty="0">
                <a:solidFill>
                  <a:schemeClr val="bg1"/>
                </a:solidFill>
              </a:rPr>
              <a:t>X</a:t>
            </a:r>
          </a:p>
        </p:txBody>
      </p:sp>
    </p:spTree>
    <p:extLst>
      <p:ext uri="{BB962C8B-B14F-4D97-AF65-F5344CB8AC3E}">
        <p14:creationId xmlns:p14="http://schemas.microsoft.com/office/powerpoint/2010/main" val="165708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F05A4B6-AC9F-4CE9-94EA-1EC72594CC3A}"/>
              </a:ext>
            </a:extLst>
          </p:cNvPr>
          <p:cNvSpPr/>
          <p:nvPr/>
        </p:nvSpPr>
        <p:spPr>
          <a:xfrm>
            <a:off x="0" y="426809"/>
            <a:ext cx="9144000" cy="4524315"/>
          </a:xfrm>
          <a:prstGeom prst="rect">
            <a:avLst/>
          </a:prstGeom>
        </p:spPr>
        <p:txBody>
          <a:bodyPr wrap="square">
            <a:spAutoFit/>
          </a:bodyPr>
          <a:lstStyle/>
          <a:p>
            <a:r>
              <a:rPr lang="en-US" sz="3200" b="1" dirty="0">
                <a:latin typeface="&amp;quot"/>
              </a:rPr>
              <a:t>…But standing by the cross of Jesus were His mother, and His mother’s sister, Mary the wife of </a:t>
            </a:r>
            <a:r>
              <a:rPr lang="en-US" sz="3200" b="1" dirty="0" err="1">
                <a:latin typeface="&amp;quot"/>
              </a:rPr>
              <a:t>Clopas</a:t>
            </a:r>
            <a:r>
              <a:rPr lang="en-US" sz="3200" b="1" dirty="0">
                <a:latin typeface="&amp;quot"/>
              </a:rPr>
              <a:t>, and Mary Magdalene.</a:t>
            </a:r>
            <a:r>
              <a:rPr lang="en-US" sz="3200" b="1" dirty="0">
                <a:latin typeface="Helvetica Neue"/>
              </a:rPr>
              <a:t> </a:t>
            </a:r>
            <a:r>
              <a:rPr lang="en-US" sz="3200" b="1" baseline="30000" dirty="0">
                <a:latin typeface="&amp;quot"/>
              </a:rPr>
              <a:t>26 </a:t>
            </a:r>
            <a:r>
              <a:rPr lang="en-US" sz="3200" b="1" dirty="0">
                <a:latin typeface="&amp;quot"/>
              </a:rPr>
              <a:t>When Jesus then saw His mother, and the disciple whom He loved standing nearby, He said to His mother, </a:t>
            </a:r>
            <a:r>
              <a:rPr lang="en-US" sz="3200" b="1" dirty="0">
                <a:solidFill>
                  <a:srgbClr val="0070C0"/>
                </a:solidFill>
                <a:latin typeface="&amp;quot"/>
              </a:rPr>
              <a:t>“Woman, behold, your son!”</a:t>
            </a:r>
            <a:r>
              <a:rPr lang="en-US" sz="3200" b="1" dirty="0">
                <a:solidFill>
                  <a:srgbClr val="0070C0"/>
                </a:solidFill>
                <a:latin typeface="Helvetica Neue"/>
              </a:rPr>
              <a:t> </a:t>
            </a:r>
            <a:r>
              <a:rPr lang="en-US" sz="3200" b="1" baseline="30000" dirty="0">
                <a:latin typeface="&amp;quot"/>
              </a:rPr>
              <a:t>27 </a:t>
            </a:r>
            <a:r>
              <a:rPr lang="en-US" sz="3200" b="1" dirty="0">
                <a:latin typeface="&amp;quot"/>
              </a:rPr>
              <a:t>Then He said to the disciple, </a:t>
            </a:r>
            <a:r>
              <a:rPr lang="en-US" sz="3200" b="1" dirty="0">
                <a:solidFill>
                  <a:srgbClr val="0070C0"/>
                </a:solidFill>
                <a:latin typeface="&amp;quot"/>
              </a:rPr>
              <a:t>“Behold, your mother!” </a:t>
            </a:r>
            <a:r>
              <a:rPr lang="en-US" sz="3200" b="1" dirty="0">
                <a:latin typeface="&amp;quot"/>
              </a:rPr>
              <a:t>From that hour the disciple took her into his own household.</a:t>
            </a:r>
          </a:p>
          <a:p>
            <a:r>
              <a:rPr lang="en-US" sz="3200" dirty="0">
                <a:latin typeface="&amp;quot"/>
              </a:rPr>
              <a:t>														</a:t>
            </a:r>
            <a:r>
              <a:rPr lang="en-US" sz="3200" i="1" dirty="0">
                <a:latin typeface="&amp;quot"/>
              </a:rPr>
              <a:t>John 19:25-27</a:t>
            </a:r>
            <a:endParaRPr lang="en-US" sz="3200" i="1" dirty="0"/>
          </a:p>
        </p:txBody>
      </p:sp>
    </p:spTree>
    <p:extLst>
      <p:ext uri="{BB962C8B-B14F-4D97-AF65-F5344CB8AC3E}">
        <p14:creationId xmlns:p14="http://schemas.microsoft.com/office/powerpoint/2010/main" val="2511241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F05A4B6-AC9F-4CE9-94EA-1EC72594CC3A}"/>
              </a:ext>
            </a:extLst>
          </p:cNvPr>
          <p:cNvSpPr/>
          <p:nvPr/>
        </p:nvSpPr>
        <p:spPr>
          <a:xfrm>
            <a:off x="0" y="477729"/>
            <a:ext cx="9144000" cy="4524315"/>
          </a:xfrm>
          <a:prstGeom prst="rect">
            <a:avLst/>
          </a:prstGeom>
        </p:spPr>
        <p:txBody>
          <a:bodyPr wrap="square">
            <a:spAutoFit/>
          </a:bodyPr>
          <a:lstStyle/>
          <a:p>
            <a:r>
              <a:rPr lang="en-US" sz="3200" b="1" dirty="0">
                <a:latin typeface="&amp;quot"/>
              </a:rPr>
              <a:t>…But standing by the cross of Jesus were His mother, and His mother’s sister, Mary the wife of </a:t>
            </a:r>
            <a:r>
              <a:rPr lang="en-US" sz="3200" b="1" dirty="0" err="1">
                <a:latin typeface="&amp;quot"/>
              </a:rPr>
              <a:t>Clopas</a:t>
            </a:r>
            <a:r>
              <a:rPr lang="en-US" sz="3200" b="1" dirty="0">
                <a:latin typeface="&amp;quot"/>
              </a:rPr>
              <a:t>, and Mary Magdalene.</a:t>
            </a:r>
            <a:r>
              <a:rPr lang="en-US" sz="3200" b="1" dirty="0">
                <a:latin typeface="Helvetica Neue"/>
              </a:rPr>
              <a:t> </a:t>
            </a:r>
            <a:r>
              <a:rPr lang="en-US" sz="3200" b="1" baseline="30000" dirty="0">
                <a:latin typeface="&amp;quot"/>
              </a:rPr>
              <a:t>26 </a:t>
            </a:r>
            <a:r>
              <a:rPr lang="en-US" sz="3200" b="1" dirty="0">
                <a:latin typeface="&amp;quot"/>
              </a:rPr>
              <a:t>When Jesus then saw His mother, and the disciple whom He loved standing nearby, He said to His mother, </a:t>
            </a:r>
            <a:r>
              <a:rPr lang="en-US" sz="3200" b="1" dirty="0">
                <a:solidFill>
                  <a:srgbClr val="0070C0"/>
                </a:solidFill>
                <a:latin typeface="&amp;quot"/>
              </a:rPr>
              <a:t>“Woman, behold, your son!”</a:t>
            </a:r>
            <a:r>
              <a:rPr lang="en-US" sz="3200" b="1" dirty="0">
                <a:solidFill>
                  <a:srgbClr val="0070C0"/>
                </a:solidFill>
                <a:latin typeface="Helvetica Neue"/>
              </a:rPr>
              <a:t> </a:t>
            </a:r>
            <a:r>
              <a:rPr lang="en-US" sz="3200" b="1" baseline="30000" dirty="0">
                <a:latin typeface="&amp;quot"/>
              </a:rPr>
              <a:t>27 </a:t>
            </a:r>
            <a:r>
              <a:rPr lang="en-US" sz="3200" b="1" dirty="0">
                <a:latin typeface="&amp;quot"/>
              </a:rPr>
              <a:t>Then He said to the disciple, </a:t>
            </a:r>
            <a:r>
              <a:rPr lang="en-US" sz="3200" b="1" dirty="0">
                <a:solidFill>
                  <a:srgbClr val="0070C0"/>
                </a:solidFill>
                <a:latin typeface="&amp;quot"/>
              </a:rPr>
              <a:t>“Behold, your mother!” </a:t>
            </a:r>
            <a:r>
              <a:rPr lang="en-US" sz="3200" b="1" dirty="0">
                <a:latin typeface="&amp;quot"/>
              </a:rPr>
              <a:t>From that hour the disciple took her </a:t>
            </a:r>
            <a:r>
              <a:rPr lang="en-US" sz="3200" b="1" u="sng" dirty="0">
                <a:solidFill>
                  <a:srgbClr val="FF0000"/>
                </a:solidFill>
                <a:latin typeface="&amp;quot"/>
              </a:rPr>
              <a:t>into his own household</a:t>
            </a:r>
            <a:r>
              <a:rPr lang="en-US" sz="3200" b="1" dirty="0">
                <a:latin typeface="&amp;quot"/>
              </a:rPr>
              <a:t>.</a:t>
            </a:r>
          </a:p>
          <a:p>
            <a:r>
              <a:rPr lang="en-US" sz="3200" dirty="0">
                <a:latin typeface="&amp;quot"/>
              </a:rPr>
              <a:t>														</a:t>
            </a:r>
            <a:r>
              <a:rPr lang="en-US" sz="3200" i="1" dirty="0">
                <a:latin typeface="&amp;quot"/>
              </a:rPr>
              <a:t>John 19:25-27</a:t>
            </a:r>
            <a:endParaRPr lang="en-US" sz="3200" i="1" dirty="0"/>
          </a:p>
        </p:txBody>
      </p:sp>
    </p:spTree>
    <p:extLst>
      <p:ext uri="{BB962C8B-B14F-4D97-AF65-F5344CB8AC3E}">
        <p14:creationId xmlns:p14="http://schemas.microsoft.com/office/powerpoint/2010/main" val="337267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63F5C135-C5DC-476E-B261-1B89F40E7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362" y="1448445"/>
            <a:ext cx="3971037" cy="3961109"/>
          </a:xfrm>
          <a:prstGeom prst="rect">
            <a:avLst/>
          </a:prstGeom>
        </p:spPr>
      </p:pic>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Tree>
    <p:extLst>
      <p:ext uri="{BB962C8B-B14F-4D97-AF65-F5344CB8AC3E}">
        <p14:creationId xmlns:p14="http://schemas.microsoft.com/office/powerpoint/2010/main" val="204684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
        <p:nvSpPr>
          <p:cNvPr id="4" name="TextBox 3">
            <a:extLst>
              <a:ext uri="{FF2B5EF4-FFF2-40B4-BE49-F238E27FC236}">
                <a16:creationId xmlns:a16="http://schemas.microsoft.com/office/drawing/2014/main" xmlns="" id="{91D3C2FC-66D2-4DA2-941B-64DDEDC76DE3}"/>
              </a:ext>
            </a:extLst>
          </p:cNvPr>
          <p:cNvSpPr txBox="1"/>
          <p:nvPr/>
        </p:nvSpPr>
        <p:spPr>
          <a:xfrm>
            <a:off x="4664765" y="1143000"/>
            <a:ext cx="3644347" cy="584775"/>
          </a:xfrm>
          <a:prstGeom prst="rect">
            <a:avLst/>
          </a:prstGeom>
          <a:noFill/>
        </p:spPr>
        <p:txBody>
          <a:bodyPr wrap="square" rtlCol="0">
            <a:spAutoFit/>
          </a:bodyPr>
          <a:lstStyle/>
          <a:p>
            <a:r>
              <a:rPr lang="en-US" sz="3200" b="1" dirty="0">
                <a:solidFill>
                  <a:srgbClr val="0070C0"/>
                </a:solidFill>
              </a:rPr>
              <a:t>Brother and Sister</a:t>
            </a:r>
          </a:p>
        </p:txBody>
      </p:sp>
    </p:spTree>
    <p:extLst>
      <p:ext uri="{BB962C8B-B14F-4D97-AF65-F5344CB8AC3E}">
        <p14:creationId xmlns:p14="http://schemas.microsoft.com/office/powerpoint/2010/main" val="250933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63F5C135-C5DC-476E-B261-1B89F40E7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362" y="1448445"/>
            <a:ext cx="3971037" cy="3961109"/>
          </a:xfrm>
          <a:prstGeom prst="rect">
            <a:avLst/>
          </a:prstGeom>
        </p:spPr>
      </p:pic>
    </p:spTree>
    <p:extLst>
      <p:ext uri="{BB962C8B-B14F-4D97-AF65-F5344CB8AC3E}">
        <p14:creationId xmlns:p14="http://schemas.microsoft.com/office/powerpoint/2010/main" val="2748989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F8827F-8183-4E28-88FB-1E870127914F}"/>
              </a:ext>
            </a:extLst>
          </p:cNvPr>
          <p:cNvSpPr/>
          <p:nvPr/>
        </p:nvSpPr>
        <p:spPr>
          <a:xfrm>
            <a:off x="66261" y="131370"/>
            <a:ext cx="9011478" cy="1569660"/>
          </a:xfrm>
          <a:prstGeom prst="rect">
            <a:avLst/>
          </a:prstGeom>
        </p:spPr>
        <p:txBody>
          <a:bodyPr wrap="square">
            <a:spAutoFit/>
          </a:bodyPr>
          <a:lstStyle/>
          <a:p>
            <a:r>
              <a:rPr lang="en-US" sz="3200" b="1" dirty="0">
                <a:solidFill>
                  <a:srgbClr val="000000"/>
                </a:solidFill>
              </a:rPr>
              <a:t>I commend to you our </a:t>
            </a:r>
            <a:r>
              <a:rPr lang="en-US" sz="3200" b="1" dirty="0">
                <a:solidFill>
                  <a:srgbClr val="0070C0"/>
                </a:solidFill>
              </a:rPr>
              <a:t>sister</a:t>
            </a:r>
            <a:r>
              <a:rPr lang="en-US" sz="3200" b="1" dirty="0">
                <a:solidFill>
                  <a:srgbClr val="000000"/>
                </a:solidFill>
              </a:rPr>
              <a:t> Phoebe, who is a servant of the church which is at </a:t>
            </a:r>
            <a:r>
              <a:rPr lang="en-US" sz="3200" b="1" dirty="0" err="1">
                <a:solidFill>
                  <a:srgbClr val="000000"/>
                </a:solidFill>
              </a:rPr>
              <a:t>Cenchrea</a:t>
            </a:r>
            <a:r>
              <a:rPr lang="en-US" sz="3200" b="1" dirty="0">
                <a:solidFill>
                  <a:srgbClr val="000000"/>
                </a:solidFill>
              </a:rPr>
              <a:t> </a:t>
            </a:r>
          </a:p>
          <a:p>
            <a:r>
              <a:rPr lang="en-US" sz="3200" b="1" dirty="0">
                <a:solidFill>
                  <a:srgbClr val="000000"/>
                </a:solidFill>
              </a:rPr>
              <a:t>															</a:t>
            </a:r>
            <a:r>
              <a:rPr lang="en-US" sz="3200" i="1" dirty="0">
                <a:solidFill>
                  <a:srgbClr val="000000"/>
                </a:solidFill>
              </a:rPr>
              <a:t>Rom 16:1</a:t>
            </a:r>
            <a:endParaRPr lang="en-US" sz="3200" i="1" dirty="0"/>
          </a:p>
        </p:txBody>
      </p:sp>
      <p:sp>
        <p:nvSpPr>
          <p:cNvPr id="3" name="Rectangle 2">
            <a:extLst>
              <a:ext uri="{FF2B5EF4-FFF2-40B4-BE49-F238E27FC236}">
                <a16:creationId xmlns:a16="http://schemas.microsoft.com/office/drawing/2014/main" xmlns="" id="{7B1EB937-6419-42BC-A23F-14D2BEC9929D}"/>
              </a:ext>
            </a:extLst>
          </p:cNvPr>
          <p:cNvSpPr/>
          <p:nvPr/>
        </p:nvSpPr>
        <p:spPr>
          <a:xfrm>
            <a:off x="33130" y="2660880"/>
            <a:ext cx="9077739" cy="3046988"/>
          </a:xfrm>
          <a:prstGeom prst="rect">
            <a:avLst/>
          </a:prstGeom>
        </p:spPr>
        <p:txBody>
          <a:bodyPr wrap="square">
            <a:spAutoFit/>
          </a:bodyPr>
          <a:lstStyle/>
          <a:p>
            <a:r>
              <a:rPr lang="en-US" sz="3200" b="1" dirty="0">
                <a:latin typeface="&amp;quot"/>
              </a:rPr>
              <a:t>If a </a:t>
            </a:r>
            <a:r>
              <a:rPr lang="en-US" sz="3200" b="1" dirty="0">
                <a:solidFill>
                  <a:srgbClr val="0070C0"/>
                </a:solidFill>
                <a:latin typeface="&amp;quot"/>
              </a:rPr>
              <a:t>brother</a:t>
            </a:r>
            <a:r>
              <a:rPr lang="en-US" sz="3200" b="1" dirty="0">
                <a:latin typeface="&amp;quot"/>
              </a:rPr>
              <a:t> or </a:t>
            </a:r>
            <a:r>
              <a:rPr lang="en-US" sz="3200" b="1" dirty="0">
                <a:solidFill>
                  <a:srgbClr val="0070C0"/>
                </a:solidFill>
                <a:latin typeface="&amp;quot"/>
              </a:rPr>
              <a:t>sister</a:t>
            </a:r>
            <a:r>
              <a:rPr lang="en-US" sz="3200" b="1" dirty="0">
                <a:latin typeface="&amp;quot"/>
              </a:rPr>
              <a:t> is without clothing and in need of daily food,</a:t>
            </a:r>
            <a:r>
              <a:rPr lang="en-US" sz="3200" b="1" baseline="30000" dirty="0">
                <a:latin typeface="&amp;quot"/>
              </a:rPr>
              <a:t> </a:t>
            </a:r>
            <a:r>
              <a:rPr lang="en-US" sz="3200" b="1" dirty="0">
                <a:latin typeface="&amp;quot"/>
              </a:rPr>
              <a:t>and one of you says to them, “Go in peace, be warmed and be filled,” and yet you do not give them what is necessary for their body, what use is that?</a:t>
            </a:r>
          </a:p>
          <a:p>
            <a:r>
              <a:rPr lang="en-US" sz="3200" i="1" dirty="0">
                <a:solidFill>
                  <a:srgbClr val="000000"/>
                </a:solidFill>
                <a:latin typeface="&amp;quot"/>
              </a:rPr>
              <a:t>															James 2:15</a:t>
            </a:r>
            <a:endParaRPr lang="en-US" sz="3200" i="1" dirty="0"/>
          </a:p>
        </p:txBody>
      </p:sp>
    </p:spTree>
    <p:extLst>
      <p:ext uri="{BB962C8B-B14F-4D97-AF65-F5344CB8AC3E}">
        <p14:creationId xmlns:p14="http://schemas.microsoft.com/office/powerpoint/2010/main" val="251932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
        <p:nvSpPr>
          <p:cNvPr id="4" name="TextBox 3">
            <a:extLst>
              <a:ext uri="{FF2B5EF4-FFF2-40B4-BE49-F238E27FC236}">
                <a16:creationId xmlns:a16="http://schemas.microsoft.com/office/drawing/2014/main" xmlns="" id="{91D3C2FC-66D2-4DA2-941B-64DDEDC76DE3}"/>
              </a:ext>
            </a:extLst>
          </p:cNvPr>
          <p:cNvSpPr txBox="1"/>
          <p:nvPr/>
        </p:nvSpPr>
        <p:spPr>
          <a:xfrm>
            <a:off x="4664765" y="1143000"/>
            <a:ext cx="3644347" cy="584775"/>
          </a:xfrm>
          <a:prstGeom prst="rect">
            <a:avLst/>
          </a:prstGeom>
          <a:noFill/>
        </p:spPr>
        <p:txBody>
          <a:bodyPr wrap="square" rtlCol="0">
            <a:spAutoFit/>
          </a:bodyPr>
          <a:lstStyle/>
          <a:p>
            <a:r>
              <a:rPr lang="en-US" sz="3200" b="1" dirty="0">
                <a:solidFill>
                  <a:srgbClr val="0070C0"/>
                </a:solidFill>
              </a:rPr>
              <a:t>Brother and Sister</a:t>
            </a:r>
          </a:p>
        </p:txBody>
      </p:sp>
      <p:sp>
        <p:nvSpPr>
          <p:cNvPr id="8" name="TextBox 7">
            <a:extLst>
              <a:ext uri="{FF2B5EF4-FFF2-40B4-BE49-F238E27FC236}">
                <a16:creationId xmlns:a16="http://schemas.microsoft.com/office/drawing/2014/main" xmlns="" id="{E18B835C-A991-4A9B-8BBE-981AAD0001C2}"/>
              </a:ext>
            </a:extLst>
          </p:cNvPr>
          <p:cNvSpPr txBox="1"/>
          <p:nvPr/>
        </p:nvSpPr>
        <p:spPr>
          <a:xfrm>
            <a:off x="4681002" y="1623060"/>
            <a:ext cx="3644347" cy="584775"/>
          </a:xfrm>
          <a:prstGeom prst="rect">
            <a:avLst/>
          </a:prstGeom>
          <a:noFill/>
        </p:spPr>
        <p:txBody>
          <a:bodyPr wrap="square" rtlCol="0">
            <a:spAutoFit/>
          </a:bodyPr>
          <a:lstStyle/>
          <a:p>
            <a:r>
              <a:rPr lang="en-US" sz="3200" b="1" dirty="0">
                <a:solidFill>
                  <a:srgbClr val="0070C0"/>
                </a:solidFill>
              </a:rPr>
              <a:t>Brethren</a:t>
            </a:r>
          </a:p>
        </p:txBody>
      </p:sp>
      <p:sp>
        <p:nvSpPr>
          <p:cNvPr id="9" name="TextBox 8">
            <a:extLst>
              <a:ext uri="{FF2B5EF4-FFF2-40B4-BE49-F238E27FC236}">
                <a16:creationId xmlns:a16="http://schemas.microsoft.com/office/drawing/2014/main" xmlns="" id="{F14BF84B-B2A8-4206-9B0B-7FCCD93ACC96}"/>
              </a:ext>
            </a:extLst>
          </p:cNvPr>
          <p:cNvSpPr txBox="1"/>
          <p:nvPr/>
        </p:nvSpPr>
        <p:spPr>
          <a:xfrm>
            <a:off x="4664765" y="2098327"/>
            <a:ext cx="3644347" cy="584775"/>
          </a:xfrm>
          <a:prstGeom prst="rect">
            <a:avLst/>
          </a:prstGeom>
          <a:noFill/>
        </p:spPr>
        <p:txBody>
          <a:bodyPr wrap="square" rtlCol="0">
            <a:spAutoFit/>
          </a:bodyPr>
          <a:lstStyle/>
          <a:p>
            <a:r>
              <a:rPr lang="en-US" sz="3200" b="1" dirty="0">
                <a:solidFill>
                  <a:srgbClr val="0070C0"/>
                </a:solidFill>
              </a:rPr>
              <a:t>Children/Son</a:t>
            </a:r>
          </a:p>
        </p:txBody>
      </p:sp>
    </p:spTree>
    <p:extLst>
      <p:ext uri="{BB962C8B-B14F-4D97-AF65-F5344CB8AC3E}">
        <p14:creationId xmlns:p14="http://schemas.microsoft.com/office/powerpoint/2010/main" val="331966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F8827F-8183-4E28-88FB-1E870127914F}"/>
              </a:ext>
            </a:extLst>
          </p:cNvPr>
          <p:cNvSpPr/>
          <p:nvPr/>
        </p:nvSpPr>
        <p:spPr>
          <a:xfrm>
            <a:off x="33130" y="568692"/>
            <a:ext cx="9011478" cy="1569660"/>
          </a:xfrm>
          <a:prstGeom prst="rect">
            <a:avLst/>
          </a:prstGeom>
        </p:spPr>
        <p:txBody>
          <a:bodyPr wrap="square">
            <a:spAutoFit/>
          </a:bodyPr>
          <a:lstStyle/>
          <a:p>
            <a:r>
              <a:rPr lang="en-US" sz="3200" b="1" dirty="0"/>
              <a:t>I do not write these things to shame you, but to admonish you as my beloved </a:t>
            </a:r>
            <a:r>
              <a:rPr lang="en-US" sz="3200" b="1" dirty="0">
                <a:solidFill>
                  <a:srgbClr val="0070C0"/>
                </a:solidFill>
              </a:rPr>
              <a:t>children</a:t>
            </a:r>
            <a:r>
              <a:rPr lang="en-US" sz="3200" b="1" dirty="0"/>
              <a:t>.</a:t>
            </a:r>
          </a:p>
          <a:p>
            <a:r>
              <a:rPr lang="en-US" sz="3200" i="1" dirty="0"/>
              <a:t>												1 Corinthians 4:14</a:t>
            </a:r>
          </a:p>
        </p:txBody>
      </p:sp>
      <p:sp>
        <p:nvSpPr>
          <p:cNvPr id="3" name="Rectangle 2">
            <a:extLst>
              <a:ext uri="{FF2B5EF4-FFF2-40B4-BE49-F238E27FC236}">
                <a16:creationId xmlns:a16="http://schemas.microsoft.com/office/drawing/2014/main" xmlns="" id="{7B1EB937-6419-42BC-A23F-14D2BEC9929D}"/>
              </a:ext>
            </a:extLst>
          </p:cNvPr>
          <p:cNvSpPr/>
          <p:nvPr/>
        </p:nvSpPr>
        <p:spPr>
          <a:xfrm>
            <a:off x="33130" y="3084950"/>
            <a:ext cx="9077739" cy="1569660"/>
          </a:xfrm>
          <a:prstGeom prst="rect">
            <a:avLst/>
          </a:prstGeom>
        </p:spPr>
        <p:txBody>
          <a:bodyPr wrap="square">
            <a:spAutoFit/>
          </a:bodyPr>
          <a:lstStyle/>
          <a:p>
            <a:r>
              <a:rPr lang="en-US" sz="3200" b="1" dirty="0"/>
              <a:t>I have no greater joy than this, to hear of my </a:t>
            </a:r>
            <a:r>
              <a:rPr lang="en-US" sz="3200" b="1" dirty="0">
                <a:solidFill>
                  <a:srgbClr val="0070C0"/>
                </a:solidFill>
              </a:rPr>
              <a:t>children</a:t>
            </a:r>
            <a:r>
              <a:rPr lang="en-US" sz="3200" b="1" dirty="0"/>
              <a:t> walking in the truth</a:t>
            </a:r>
            <a:r>
              <a:rPr lang="en-US" sz="3200" i="1" dirty="0">
                <a:solidFill>
                  <a:srgbClr val="000000"/>
                </a:solidFill>
                <a:latin typeface="&amp;quot"/>
              </a:rPr>
              <a:t>																								3 John 1:4</a:t>
            </a:r>
            <a:endParaRPr lang="en-US" sz="3200" i="1" dirty="0"/>
          </a:p>
        </p:txBody>
      </p:sp>
    </p:spTree>
    <p:extLst>
      <p:ext uri="{BB962C8B-B14F-4D97-AF65-F5344CB8AC3E}">
        <p14:creationId xmlns:p14="http://schemas.microsoft.com/office/powerpoint/2010/main" val="204010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8095E96-511A-47C2-AAB2-E0D72C55E11D}"/>
              </a:ext>
            </a:extLst>
          </p:cNvPr>
          <p:cNvSpPr/>
          <p:nvPr/>
        </p:nvSpPr>
        <p:spPr>
          <a:xfrm>
            <a:off x="33130" y="784830"/>
            <a:ext cx="9110870" cy="2062103"/>
          </a:xfrm>
          <a:prstGeom prst="rect">
            <a:avLst/>
          </a:prstGeom>
        </p:spPr>
        <p:txBody>
          <a:bodyPr wrap="square">
            <a:spAutoFit/>
          </a:bodyPr>
          <a:lstStyle/>
          <a:p>
            <a:r>
              <a:rPr lang="en-US" sz="3200" b="1" dirty="0"/>
              <a:t>To Timothy, my true </a:t>
            </a:r>
            <a:r>
              <a:rPr lang="en-US" sz="3200" b="1" dirty="0">
                <a:solidFill>
                  <a:srgbClr val="0070C0"/>
                </a:solidFill>
              </a:rPr>
              <a:t>child</a:t>
            </a:r>
            <a:r>
              <a:rPr lang="en-US" sz="3200" b="1" dirty="0"/>
              <a:t> in the faith: </a:t>
            </a:r>
          </a:p>
          <a:p>
            <a:r>
              <a:rPr lang="en-US" sz="3200" b="1" dirty="0"/>
              <a:t>Grace, mercy and peace from God the Father and Christ Jesus our Lord.</a:t>
            </a:r>
          </a:p>
          <a:p>
            <a:r>
              <a:rPr lang="en-US" sz="3200" i="1" dirty="0"/>
              <a:t>			1 Timothy 1:2 (also 2 Timothy 1:2; Titus 1:4)</a:t>
            </a:r>
          </a:p>
        </p:txBody>
      </p:sp>
      <p:sp>
        <p:nvSpPr>
          <p:cNvPr id="5" name="Rectangle 4">
            <a:extLst>
              <a:ext uri="{FF2B5EF4-FFF2-40B4-BE49-F238E27FC236}">
                <a16:creationId xmlns:a16="http://schemas.microsoft.com/office/drawing/2014/main" xmlns="" id="{0FD6C9F3-1C33-42BE-A851-C3D82E55D800}"/>
              </a:ext>
            </a:extLst>
          </p:cNvPr>
          <p:cNvSpPr/>
          <p:nvPr/>
        </p:nvSpPr>
        <p:spPr>
          <a:xfrm>
            <a:off x="33130" y="3518625"/>
            <a:ext cx="9110870" cy="2554545"/>
          </a:xfrm>
          <a:prstGeom prst="rect">
            <a:avLst/>
          </a:prstGeom>
        </p:spPr>
        <p:txBody>
          <a:bodyPr wrap="square">
            <a:spAutoFit/>
          </a:bodyPr>
          <a:lstStyle/>
          <a:p>
            <a:r>
              <a:rPr lang="en-US" sz="3200" b="1" dirty="0"/>
              <a:t>This command I entrust to you, Timothy, my </a:t>
            </a:r>
            <a:r>
              <a:rPr lang="en-US" sz="3200" b="1" dirty="0">
                <a:solidFill>
                  <a:srgbClr val="0070C0"/>
                </a:solidFill>
              </a:rPr>
              <a:t>son</a:t>
            </a:r>
            <a:r>
              <a:rPr lang="en-US" sz="3200" b="1" dirty="0"/>
              <a:t>, in accordance with the prophecies previously made concerning you, that by them you fight the good fight</a:t>
            </a:r>
          </a:p>
          <a:p>
            <a:r>
              <a:rPr lang="en-US" sz="3200" b="1" i="1" dirty="0"/>
              <a:t>														</a:t>
            </a:r>
            <a:r>
              <a:rPr lang="en-US" sz="3200" i="1" dirty="0"/>
              <a:t>1 Timothy 1:18</a:t>
            </a:r>
          </a:p>
        </p:txBody>
      </p:sp>
    </p:spTree>
    <p:extLst>
      <p:ext uri="{BB962C8B-B14F-4D97-AF65-F5344CB8AC3E}">
        <p14:creationId xmlns:p14="http://schemas.microsoft.com/office/powerpoint/2010/main" val="3664180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
        <p:nvSpPr>
          <p:cNvPr id="4" name="TextBox 3">
            <a:extLst>
              <a:ext uri="{FF2B5EF4-FFF2-40B4-BE49-F238E27FC236}">
                <a16:creationId xmlns:a16="http://schemas.microsoft.com/office/drawing/2014/main" xmlns="" id="{91D3C2FC-66D2-4DA2-941B-64DDEDC76DE3}"/>
              </a:ext>
            </a:extLst>
          </p:cNvPr>
          <p:cNvSpPr txBox="1"/>
          <p:nvPr/>
        </p:nvSpPr>
        <p:spPr>
          <a:xfrm>
            <a:off x="4664765" y="1143000"/>
            <a:ext cx="3644347" cy="584775"/>
          </a:xfrm>
          <a:prstGeom prst="rect">
            <a:avLst/>
          </a:prstGeom>
          <a:noFill/>
        </p:spPr>
        <p:txBody>
          <a:bodyPr wrap="square" rtlCol="0">
            <a:spAutoFit/>
          </a:bodyPr>
          <a:lstStyle/>
          <a:p>
            <a:r>
              <a:rPr lang="en-US" sz="3200" b="1" dirty="0">
                <a:solidFill>
                  <a:srgbClr val="0070C0"/>
                </a:solidFill>
              </a:rPr>
              <a:t>Brother and Sister</a:t>
            </a:r>
          </a:p>
        </p:txBody>
      </p:sp>
      <p:sp>
        <p:nvSpPr>
          <p:cNvPr id="8" name="TextBox 7">
            <a:extLst>
              <a:ext uri="{FF2B5EF4-FFF2-40B4-BE49-F238E27FC236}">
                <a16:creationId xmlns:a16="http://schemas.microsoft.com/office/drawing/2014/main" xmlns="" id="{E18B835C-A991-4A9B-8BBE-981AAD0001C2}"/>
              </a:ext>
            </a:extLst>
          </p:cNvPr>
          <p:cNvSpPr txBox="1"/>
          <p:nvPr/>
        </p:nvSpPr>
        <p:spPr>
          <a:xfrm>
            <a:off x="4681002" y="1623060"/>
            <a:ext cx="3644347" cy="584775"/>
          </a:xfrm>
          <a:prstGeom prst="rect">
            <a:avLst/>
          </a:prstGeom>
          <a:noFill/>
        </p:spPr>
        <p:txBody>
          <a:bodyPr wrap="square" rtlCol="0">
            <a:spAutoFit/>
          </a:bodyPr>
          <a:lstStyle/>
          <a:p>
            <a:r>
              <a:rPr lang="en-US" sz="3200" b="1" dirty="0">
                <a:solidFill>
                  <a:srgbClr val="0070C0"/>
                </a:solidFill>
              </a:rPr>
              <a:t>Brethren</a:t>
            </a:r>
          </a:p>
        </p:txBody>
      </p:sp>
      <p:sp>
        <p:nvSpPr>
          <p:cNvPr id="9" name="TextBox 8">
            <a:extLst>
              <a:ext uri="{FF2B5EF4-FFF2-40B4-BE49-F238E27FC236}">
                <a16:creationId xmlns:a16="http://schemas.microsoft.com/office/drawing/2014/main" xmlns="" id="{F14BF84B-B2A8-4206-9B0B-7FCCD93ACC96}"/>
              </a:ext>
            </a:extLst>
          </p:cNvPr>
          <p:cNvSpPr txBox="1"/>
          <p:nvPr/>
        </p:nvSpPr>
        <p:spPr>
          <a:xfrm>
            <a:off x="4664765" y="2098327"/>
            <a:ext cx="3644347" cy="584775"/>
          </a:xfrm>
          <a:prstGeom prst="rect">
            <a:avLst/>
          </a:prstGeom>
          <a:noFill/>
        </p:spPr>
        <p:txBody>
          <a:bodyPr wrap="square" rtlCol="0">
            <a:spAutoFit/>
          </a:bodyPr>
          <a:lstStyle/>
          <a:p>
            <a:r>
              <a:rPr lang="en-US" sz="3200" b="1" dirty="0">
                <a:solidFill>
                  <a:srgbClr val="0070C0"/>
                </a:solidFill>
              </a:rPr>
              <a:t>Children/Son</a:t>
            </a:r>
          </a:p>
        </p:txBody>
      </p:sp>
      <p:sp>
        <p:nvSpPr>
          <p:cNvPr id="12" name="TextBox 11">
            <a:extLst>
              <a:ext uri="{FF2B5EF4-FFF2-40B4-BE49-F238E27FC236}">
                <a16:creationId xmlns:a16="http://schemas.microsoft.com/office/drawing/2014/main" xmlns="" id="{33018F4E-5780-4A26-892C-5FEA6ECFACC6}"/>
              </a:ext>
            </a:extLst>
          </p:cNvPr>
          <p:cNvSpPr txBox="1"/>
          <p:nvPr/>
        </p:nvSpPr>
        <p:spPr>
          <a:xfrm>
            <a:off x="4672883" y="2578387"/>
            <a:ext cx="3644347" cy="584775"/>
          </a:xfrm>
          <a:prstGeom prst="rect">
            <a:avLst/>
          </a:prstGeom>
          <a:noFill/>
        </p:spPr>
        <p:txBody>
          <a:bodyPr wrap="square" rtlCol="0">
            <a:spAutoFit/>
          </a:bodyPr>
          <a:lstStyle/>
          <a:p>
            <a:r>
              <a:rPr lang="en-US" sz="3200" b="1" dirty="0">
                <a:solidFill>
                  <a:srgbClr val="0070C0"/>
                </a:solidFill>
              </a:rPr>
              <a:t>Father</a:t>
            </a:r>
          </a:p>
        </p:txBody>
      </p:sp>
    </p:spTree>
    <p:extLst>
      <p:ext uri="{BB962C8B-B14F-4D97-AF65-F5344CB8AC3E}">
        <p14:creationId xmlns:p14="http://schemas.microsoft.com/office/powerpoint/2010/main" val="3154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F8827F-8183-4E28-88FB-1E870127914F}"/>
              </a:ext>
            </a:extLst>
          </p:cNvPr>
          <p:cNvSpPr/>
          <p:nvPr/>
        </p:nvSpPr>
        <p:spPr>
          <a:xfrm>
            <a:off x="33130" y="2105944"/>
            <a:ext cx="9110870" cy="1569660"/>
          </a:xfrm>
          <a:prstGeom prst="rect">
            <a:avLst/>
          </a:prstGeom>
        </p:spPr>
        <p:txBody>
          <a:bodyPr wrap="square">
            <a:spAutoFit/>
          </a:bodyPr>
          <a:lstStyle/>
          <a:p>
            <a:r>
              <a:rPr lang="en-US" sz="3200" b="1" dirty="0"/>
              <a:t>But you know Timothy's proven worth, how as a </a:t>
            </a:r>
            <a:r>
              <a:rPr lang="en-US" sz="3200" b="1" dirty="0">
                <a:solidFill>
                  <a:srgbClr val="0070C0"/>
                </a:solidFill>
              </a:rPr>
              <a:t>son</a:t>
            </a:r>
            <a:r>
              <a:rPr lang="en-US" sz="3200" b="1" dirty="0"/>
              <a:t> with a </a:t>
            </a:r>
            <a:r>
              <a:rPr lang="en-US" sz="3200" b="1" dirty="0">
                <a:solidFill>
                  <a:srgbClr val="0070C0"/>
                </a:solidFill>
              </a:rPr>
              <a:t>father</a:t>
            </a:r>
            <a:r>
              <a:rPr lang="en-US" sz="3200" b="1" dirty="0"/>
              <a:t> he has served with me in the gospel.</a:t>
            </a:r>
            <a:r>
              <a:rPr lang="en-US" sz="3200" i="1" dirty="0"/>
              <a:t>																Phil 2:22</a:t>
            </a:r>
          </a:p>
        </p:txBody>
      </p:sp>
    </p:spTree>
    <p:extLst>
      <p:ext uri="{BB962C8B-B14F-4D97-AF65-F5344CB8AC3E}">
        <p14:creationId xmlns:p14="http://schemas.microsoft.com/office/powerpoint/2010/main" val="1425017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
        <p:nvSpPr>
          <p:cNvPr id="4" name="TextBox 3">
            <a:extLst>
              <a:ext uri="{FF2B5EF4-FFF2-40B4-BE49-F238E27FC236}">
                <a16:creationId xmlns:a16="http://schemas.microsoft.com/office/drawing/2014/main" xmlns="" id="{91D3C2FC-66D2-4DA2-941B-64DDEDC76DE3}"/>
              </a:ext>
            </a:extLst>
          </p:cNvPr>
          <p:cNvSpPr txBox="1"/>
          <p:nvPr/>
        </p:nvSpPr>
        <p:spPr>
          <a:xfrm>
            <a:off x="4664765" y="1143000"/>
            <a:ext cx="3644347" cy="584775"/>
          </a:xfrm>
          <a:prstGeom prst="rect">
            <a:avLst/>
          </a:prstGeom>
          <a:noFill/>
        </p:spPr>
        <p:txBody>
          <a:bodyPr wrap="square" rtlCol="0">
            <a:spAutoFit/>
          </a:bodyPr>
          <a:lstStyle/>
          <a:p>
            <a:r>
              <a:rPr lang="en-US" sz="3200" b="1" dirty="0">
                <a:solidFill>
                  <a:srgbClr val="0070C0"/>
                </a:solidFill>
              </a:rPr>
              <a:t>Brother and Sister</a:t>
            </a:r>
          </a:p>
        </p:txBody>
      </p:sp>
      <p:sp>
        <p:nvSpPr>
          <p:cNvPr id="8" name="TextBox 7">
            <a:extLst>
              <a:ext uri="{FF2B5EF4-FFF2-40B4-BE49-F238E27FC236}">
                <a16:creationId xmlns:a16="http://schemas.microsoft.com/office/drawing/2014/main" xmlns="" id="{E18B835C-A991-4A9B-8BBE-981AAD0001C2}"/>
              </a:ext>
            </a:extLst>
          </p:cNvPr>
          <p:cNvSpPr txBox="1"/>
          <p:nvPr/>
        </p:nvSpPr>
        <p:spPr>
          <a:xfrm>
            <a:off x="4681002" y="1623060"/>
            <a:ext cx="3644347" cy="584775"/>
          </a:xfrm>
          <a:prstGeom prst="rect">
            <a:avLst/>
          </a:prstGeom>
          <a:noFill/>
        </p:spPr>
        <p:txBody>
          <a:bodyPr wrap="square" rtlCol="0">
            <a:spAutoFit/>
          </a:bodyPr>
          <a:lstStyle/>
          <a:p>
            <a:r>
              <a:rPr lang="en-US" sz="3200" b="1" dirty="0">
                <a:solidFill>
                  <a:srgbClr val="0070C0"/>
                </a:solidFill>
              </a:rPr>
              <a:t>Brethren</a:t>
            </a:r>
          </a:p>
        </p:txBody>
      </p:sp>
      <p:sp>
        <p:nvSpPr>
          <p:cNvPr id="9" name="TextBox 8">
            <a:extLst>
              <a:ext uri="{FF2B5EF4-FFF2-40B4-BE49-F238E27FC236}">
                <a16:creationId xmlns:a16="http://schemas.microsoft.com/office/drawing/2014/main" xmlns="" id="{F14BF84B-B2A8-4206-9B0B-7FCCD93ACC96}"/>
              </a:ext>
            </a:extLst>
          </p:cNvPr>
          <p:cNvSpPr txBox="1"/>
          <p:nvPr/>
        </p:nvSpPr>
        <p:spPr>
          <a:xfrm>
            <a:off x="4664765" y="2098327"/>
            <a:ext cx="3644347" cy="584775"/>
          </a:xfrm>
          <a:prstGeom prst="rect">
            <a:avLst/>
          </a:prstGeom>
          <a:noFill/>
        </p:spPr>
        <p:txBody>
          <a:bodyPr wrap="square" rtlCol="0">
            <a:spAutoFit/>
          </a:bodyPr>
          <a:lstStyle/>
          <a:p>
            <a:r>
              <a:rPr lang="en-US" sz="3200" b="1" dirty="0">
                <a:solidFill>
                  <a:srgbClr val="0070C0"/>
                </a:solidFill>
              </a:rPr>
              <a:t>Children/Son</a:t>
            </a:r>
          </a:p>
        </p:txBody>
      </p:sp>
      <p:sp>
        <p:nvSpPr>
          <p:cNvPr id="12" name="TextBox 11">
            <a:extLst>
              <a:ext uri="{FF2B5EF4-FFF2-40B4-BE49-F238E27FC236}">
                <a16:creationId xmlns:a16="http://schemas.microsoft.com/office/drawing/2014/main" xmlns="" id="{33018F4E-5780-4A26-892C-5FEA6ECFACC6}"/>
              </a:ext>
            </a:extLst>
          </p:cNvPr>
          <p:cNvSpPr txBox="1"/>
          <p:nvPr/>
        </p:nvSpPr>
        <p:spPr>
          <a:xfrm>
            <a:off x="4672883" y="2578387"/>
            <a:ext cx="3644347" cy="584775"/>
          </a:xfrm>
          <a:prstGeom prst="rect">
            <a:avLst/>
          </a:prstGeom>
          <a:noFill/>
        </p:spPr>
        <p:txBody>
          <a:bodyPr wrap="square" rtlCol="0">
            <a:spAutoFit/>
          </a:bodyPr>
          <a:lstStyle/>
          <a:p>
            <a:r>
              <a:rPr lang="en-US" sz="3200" b="1" dirty="0">
                <a:solidFill>
                  <a:srgbClr val="0070C0"/>
                </a:solidFill>
              </a:rPr>
              <a:t>Father</a:t>
            </a:r>
          </a:p>
        </p:txBody>
      </p:sp>
      <p:sp>
        <p:nvSpPr>
          <p:cNvPr id="14" name="TextBox 13">
            <a:extLst>
              <a:ext uri="{FF2B5EF4-FFF2-40B4-BE49-F238E27FC236}">
                <a16:creationId xmlns:a16="http://schemas.microsoft.com/office/drawing/2014/main" xmlns="" id="{46AB89B9-5AF4-41DF-A400-6D1B0665CE9A}"/>
              </a:ext>
            </a:extLst>
          </p:cNvPr>
          <p:cNvSpPr txBox="1"/>
          <p:nvPr/>
        </p:nvSpPr>
        <p:spPr>
          <a:xfrm>
            <a:off x="4681002" y="3058447"/>
            <a:ext cx="3644347" cy="584775"/>
          </a:xfrm>
          <a:prstGeom prst="rect">
            <a:avLst/>
          </a:prstGeom>
          <a:noFill/>
        </p:spPr>
        <p:txBody>
          <a:bodyPr wrap="square" rtlCol="0">
            <a:spAutoFit/>
          </a:bodyPr>
          <a:lstStyle/>
          <a:p>
            <a:r>
              <a:rPr lang="en-US" sz="3200" b="1" dirty="0">
                <a:solidFill>
                  <a:srgbClr val="0070C0"/>
                </a:solidFill>
              </a:rPr>
              <a:t>Mother</a:t>
            </a:r>
          </a:p>
        </p:txBody>
      </p:sp>
    </p:spTree>
    <p:extLst>
      <p:ext uri="{BB962C8B-B14F-4D97-AF65-F5344CB8AC3E}">
        <p14:creationId xmlns:p14="http://schemas.microsoft.com/office/powerpoint/2010/main" val="121390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F8827F-8183-4E28-88FB-1E870127914F}"/>
              </a:ext>
            </a:extLst>
          </p:cNvPr>
          <p:cNvSpPr/>
          <p:nvPr/>
        </p:nvSpPr>
        <p:spPr>
          <a:xfrm>
            <a:off x="33130" y="2397492"/>
            <a:ext cx="9110870" cy="1569660"/>
          </a:xfrm>
          <a:prstGeom prst="rect">
            <a:avLst/>
          </a:prstGeom>
        </p:spPr>
        <p:txBody>
          <a:bodyPr wrap="square">
            <a:spAutoFit/>
          </a:bodyPr>
          <a:lstStyle/>
          <a:p>
            <a:r>
              <a:rPr lang="en-US" sz="3200" b="1" dirty="0"/>
              <a:t>Greet Rufus, chosen in the Lord; also his mother, who has been a </a:t>
            </a:r>
            <a:r>
              <a:rPr lang="en-US" sz="3200" b="1" dirty="0">
                <a:solidFill>
                  <a:srgbClr val="0070C0"/>
                </a:solidFill>
              </a:rPr>
              <a:t>mother</a:t>
            </a:r>
            <a:r>
              <a:rPr lang="en-US" sz="3200" b="1" dirty="0"/>
              <a:t> to me as well.</a:t>
            </a:r>
          </a:p>
          <a:p>
            <a:r>
              <a:rPr lang="en-US" sz="3200" i="1" dirty="0"/>
              <a:t>															Rom 16:13</a:t>
            </a:r>
          </a:p>
        </p:txBody>
      </p:sp>
    </p:spTree>
    <p:extLst>
      <p:ext uri="{BB962C8B-B14F-4D97-AF65-F5344CB8AC3E}">
        <p14:creationId xmlns:p14="http://schemas.microsoft.com/office/powerpoint/2010/main" val="3898522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
        <p:nvSpPr>
          <p:cNvPr id="4" name="TextBox 3">
            <a:extLst>
              <a:ext uri="{FF2B5EF4-FFF2-40B4-BE49-F238E27FC236}">
                <a16:creationId xmlns:a16="http://schemas.microsoft.com/office/drawing/2014/main" xmlns="" id="{91D3C2FC-66D2-4DA2-941B-64DDEDC76DE3}"/>
              </a:ext>
            </a:extLst>
          </p:cNvPr>
          <p:cNvSpPr txBox="1"/>
          <p:nvPr/>
        </p:nvSpPr>
        <p:spPr>
          <a:xfrm>
            <a:off x="4664765" y="1143000"/>
            <a:ext cx="3644347" cy="584775"/>
          </a:xfrm>
          <a:prstGeom prst="rect">
            <a:avLst/>
          </a:prstGeom>
          <a:noFill/>
        </p:spPr>
        <p:txBody>
          <a:bodyPr wrap="square" rtlCol="0">
            <a:spAutoFit/>
          </a:bodyPr>
          <a:lstStyle/>
          <a:p>
            <a:r>
              <a:rPr lang="en-US" sz="3200" b="1" dirty="0">
                <a:solidFill>
                  <a:srgbClr val="0070C0"/>
                </a:solidFill>
              </a:rPr>
              <a:t>Brother and Sister</a:t>
            </a:r>
          </a:p>
        </p:txBody>
      </p:sp>
      <p:sp>
        <p:nvSpPr>
          <p:cNvPr id="8" name="TextBox 7">
            <a:extLst>
              <a:ext uri="{FF2B5EF4-FFF2-40B4-BE49-F238E27FC236}">
                <a16:creationId xmlns:a16="http://schemas.microsoft.com/office/drawing/2014/main" xmlns="" id="{E18B835C-A991-4A9B-8BBE-981AAD0001C2}"/>
              </a:ext>
            </a:extLst>
          </p:cNvPr>
          <p:cNvSpPr txBox="1"/>
          <p:nvPr/>
        </p:nvSpPr>
        <p:spPr>
          <a:xfrm>
            <a:off x="4681002" y="1623060"/>
            <a:ext cx="3644347" cy="584775"/>
          </a:xfrm>
          <a:prstGeom prst="rect">
            <a:avLst/>
          </a:prstGeom>
          <a:noFill/>
        </p:spPr>
        <p:txBody>
          <a:bodyPr wrap="square" rtlCol="0">
            <a:spAutoFit/>
          </a:bodyPr>
          <a:lstStyle/>
          <a:p>
            <a:r>
              <a:rPr lang="en-US" sz="3200" b="1" dirty="0">
                <a:solidFill>
                  <a:srgbClr val="0070C0"/>
                </a:solidFill>
              </a:rPr>
              <a:t>Brethren</a:t>
            </a:r>
          </a:p>
        </p:txBody>
      </p:sp>
      <p:sp>
        <p:nvSpPr>
          <p:cNvPr id="9" name="TextBox 8">
            <a:extLst>
              <a:ext uri="{FF2B5EF4-FFF2-40B4-BE49-F238E27FC236}">
                <a16:creationId xmlns:a16="http://schemas.microsoft.com/office/drawing/2014/main" xmlns="" id="{F14BF84B-B2A8-4206-9B0B-7FCCD93ACC96}"/>
              </a:ext>
            </a:extLst>
          </p:cNvPr>
          <p:cNvSpPr txBox="1"/>
          <p:nvPr/>
        </p:nvSpPr>
        <p:spPr>
          <a:xfrm>
            <a:off x="4664765" y="2098327"/>
            <a:ext cx="3644347" cy="584775"/>
          </a:xfrm>
          <a:prstGeom prst="rect">
            <a:avLst/>
          </a:prstGeom>
          <a:noFill/>
        </p:spPr>
        <p:txBody>
          <a:bodyPr wrap="square" rtlCol="0">
            <a:spAutoFit/>
          </a:bodyPr>
          <a:lstStyle/>
          <a:p>
            <a:r>
              <a:rPr lang="en-US" sz="3200" b="1" dirty="0">
                <a:solidFill>
                  <a:srgbClr val="0070C0"/>
                </a:solidFill>
              </a:rPr>
              <a:t>Children/Son</a:t>
            </a:r>
          </a:p>
        </p:txBody>
      </p:sp>
      <p:sp>
        <p:nvSpPr>
          <p:cNvPr id="12" name="TextBox 11">
            <a:extLst>
              <a:ext uri="{FF2B5EF4-FFF2-40B4-BE49-F238E27FC236}">
                <a16:creationId xmlns:a16="http://schemas.microsoft.com/office/drawing/2014/main" xmlns="" id="{33018F4E-5780-4A26-892C-5FEA6ECFACC6}"/>
              </a:ext>
            </a:extLst>
          </p:cNvPr>
          <p:cNvSpPr txBox="1"/>
          <p:nvPr/>
        </p:nvSpPr>
        <p:spPr>
          <a:xfrm>
            <a:off x="4672883" y="2578387"/>
            <a:ext cx="3644347" cy="584775"/>
          </a:xfrm>
          <a:prstGeom prst="rect">
            <a:avLst/>
          </a:prstGeom>
          <a:noFill/>
        </p:spPr>
        <p:txBody>
          <a:bodyPr wrap="square" rtlCol="0">
            <a:spAutoFit/>
          </a:bodyPr>
          <a:lstStyle/>
          <a:p>
            <a:r>
              <a:rPr lang="en-US" sz="3200" b="1" dirty="0">
                <a:solidFill>
                  <a:srgbClr val="0070C0"/>
                </a:solidFill>
              </a:rPr>
              <a:t>Father</a:t>
            </a:r>
          </a:p>
        </p:txBody>
      </p:sp>
      <p:sp>
        <p:nvSpPr>
          <p:cNvPr id="14" name="TextBox 13">
            <a:extLst>
              <a:ext uri="{FF2B5EF4-FFF2-40B4-BE49-F238E27FC236}">
                <a16:creationId xmlns:a16="http://schemas.microsoft.com/office/drawing/2014/main" xmlns="" id="{46AB89B9-5AF4-41DF-A400-6D1B0665CE9A}"/>
              </a:ext>
            </a:extLst>
          </p:cNvPr>
          <p:cNvSpPr txBox="1"/>
          <p:nvPr/>
        </p:nvSpPr>
        <p:spPr>
          <a:xfrm>
            <a:off x="4681002" y="3058447"/>
            <a:ext cx="3644347" cy="584775"/>
          </a:xfrm>
          <a:prstGeom prst="rect">
            <a:avLst/>
          </a:prstGeom>
          <a:noFill/>
        </p:spPr>
        <p:txBody>
          <a:bodyPr wrap="square" rtlCol="0">
            <a:spAutoFit/>
          </a:bodyPr>
          <a:lstStyle/>
          <a:p>
            <a:r>
              <a:rPr lang="en-US" sz="3200" b="1" dirty="0">
                <a:solidFill>
                  <a:srgbClr val="0070C0"/>
                </a:solidFill>
              </a:rPr>
              <a:t>Mother</a:t>
            </a:r>
          </a:p>
        </p:txBody>
      </p:sp>
    </p:spTree>
    <p:extLst>
      <p:ext uri="{BB962C8B-B14F-4D97-AF65-F5344CB8AC3E}">
        <p14:creationId xmlns:p14="http://schemas.microsoft.com/office/powerpoint/2010/main" val="198431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F8827F-8183-4E28-88FB-1E870127914F}"/>
              </a:ext>
            </a:extLst>
          </p:cNvPr>
          <p:cNvSpPr/>
          <p:nvPr/>
        </p:nvSpPr>
        <p:spPr>
          <a:xfrm>
            <a:off x="33130" y="2397492"/>
            <a:ext cx="9110870" cy="2554545"/>
          </a:xfrm>
          <a:prstGeom prst="rect">
            <a:avLst/>
          </a:prstGeom>
        </p:spPr>
        <p:txBody>
          <a:bodyPr wrap="square">
            <a:spAutoFit/>
          </a:bodyPr>
          <a:lstStyle/>
          <a:p>
            <a:r>
              <a:rPr lang="en-US" sz="3200" b="1" dirty="0"/>
              <a:t>Do not rebuke an older man but encourage him as you would a </a:t>
            </a:r>
            <a:r>
              <a:rPr lang="en-US" sz="3200" b="1" dirty="0">
                <a:solidFill>
                  <a:srgbClr val="0070C0"/>
                </a:solidFill>
              </a:rPr>
              <a:t>father</a:t>
            </a:r>
            <a:r>
              <a:rPr lang="en-US" sz="3200" b="1" dirty="0"/>
              <a:t>, younger men as </a:t>
            </a:r>
            <a:r>
              <a:rPr lang="en-US" sz="3200" b="1" dirty="0">
                <a:solidFill>
                  <a:srgbClr val="0070C0"/>
                </a:solidFill>
              </a:rPr>
              <a:t>brothers</a:t>
            </a:r>
            <a:r>
              <a:rPr lang="en-US" sz="3200" b="1" dirty="0"/>
              <a:t>, older women as</a:t>
            </a:r>
            <a:r>
              <a:rPr lang="en-US" sz="3200" b="1" dirty="0">
                <a:solidFill>
                  <a:srgbClr val="0070C0"/>
                </a:solidFill>
              </a:rPr>
              <a:t> mothers</a:t>
            </a:r>
            <a:r>
              <a:rPr lang="en-US" sz="3200" b="1" dirty="0"/>
              <a:t>, younger women as </a:t>
            </a:r>
            <a:r>
              <a:rPr lang="en-US" sz="3200" b="1" dirty="0">
                <a:solidFill>
                  <a:srgbClr val="0070C0"/>
                </a:solidFill>
              </a:rPr>
              <a:t>sisters</a:t>
            </a:r>
            <a:r>
              <a:rPr lang="en-US" sz="3200" b="1" dirty="0"/>
              <a:t>, in all purity.</a:t>
            </a:r>
            <a:r>
              <a:rPr lang="en-US" sz="3200" b="1" i="1" dirty="0"/>
              <a:t>	</a:t>
            </a:r>
            <a:r>
              <a:rPr lang="en-US" sz="3200" i="1" dirty="0"/>
              <a:t>														</a:t>
            </a:r>
          </a:p>
          <a:p>
            <a:r>
              <a:rPr lang="en-US" sz="3200" i="1" dirty="0"/>
              <a:t>															1 Tim 5:1-2</a:t>
            </a:r>
          </a:p>
        </p:txBody>
      </p:sp>
    </p:spTree>
    <p:extLst>
      <p:ext uri="{BB962C8B-B14F-4D97-AF65-F5344CB8AC3E}">
        <p14:creationId xmlns:p14="http://schemas.microsoft.com/office/powerpoint/2010/main" val="1928594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63F5C135-C5DC-476E-B261-1B89F40E7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362" y="1448445"/>
            <a:ext cx="3971037" cy="3961109"/>
          </a:xfrm>
          <a:prstGeom prst="rect">
            <a:avLst/>
          </a:prstGeom>
        </p:spPr>
      </p:pic>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Jesus’ Definition </a:t>
            </a:r>
          </a:p>
        </p:txBody>
      </p:sp>
      <p:sp>
        <p:nvSpPr>
          <p:cNvPr id="8" name="TextBox 7">
            <a:extLst>
              <a:ext uri="{FF2B5EF4-FFF2-40B4-BE49-F238E27FC236}">
                <a16:creationId xmlns:a16="http://schemas.microsoft.com/office/drawing/2014/main" xmlns="" id="{EC265BA8-059B-4525-8DA1-AB77C123B5AB}"/>
              </a:ext>
            </a:extLst>
          </p:cNvPr>
          <p:cNvSpPr txBox="1"/>
          <p:nvPr/>
        </p:nvSpPr>
        <p:spPr>
          <a:xfrm>
            <a:off x="874643" y="4894715"/>
            <a:ext cx="3457960" cy="584775"/>
          </a:xfrm>
          <a:prstGeom prst="rect">
            <a:avLst/>
          </a:prstGeom>
          <a:noFill/>
        </p:spPr>
        <p:txBody>
          <a:bodyPr wrap="square" rtlCol="0">
            <a:spAutoFit/>
          </a:bodyPr>
          <a:lstStyle/>
          <a:p>
            <a:r>
              <a:rPr lang="en-US" sz="3200" b="1" dirty="0"/>
              <a:t>NT Descriptions </a:t>
            </a:r>
          </a:p>
        </p:txBody>
      </p:sp>
    </p:spTree>
    <p:extLst>
      <p:ext uri="{BB962C8B-B14F-4D97-AF65-F5344CB8AC3E}">
        <p14:creationId xmlns:p14="http://schemas.microsoft.com/office/powerpoint/2010/main" val="83254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NT Descriptions</a:t>
            </a:r>
          </a:p>
        </p:txBody>
      </p:sp>
      <p:sp>
        <p:nvSpPr>
          <p:cNvPr id="4" name="TextBox 3">
            <a:extLst>
              <a:ext uri="{FF2B5EF4-FFF2-40B4-BE49-F238E27FC236}">
                <a16:creationId xmlns:a16="http://schemas.microsoft.com/office/drawing/2014/main" xmlns="" id="{91D3C2FC-66D2-4DA2-941B-64DDEDC76DE3}"/>
              </a:ext>
            </a:extLst>
          </p:cNvPr>
          <p:cNvSpPr txBox="1"/>
          <p:nvPr/>
        </p:nvSpPr>
        <p:spPr>
          <a:xfrm>
            <a:off x="4664765" y="1143000"/>
            <a:ext cx="3644347" cy="584775"/>
          </a:xfrm>
          <a:prstGeom prst="rect">
            <a:avLst/>
          </a:prstGeom>
          <a:noFill/>
        </p:spPr>
        <p:txBody>
          <a:bodyPr wrap="square" rtlCol="0">
            <a:spAutoFit/>
          </a:bodyPr>
          <a:lstStyle/>
          <a:p>
            <a:r>
              <a:rPr lang="en-US" sz="3200" b="1" dirty="0">
                <a:solidFill>
                  <a:srgbClr val="0070C0"/>
                </a:solidFill>
              </a:rPr>
              <a:t>Brother and Sister</a:t>
            </a:r>
          </a:p>
        </p:txBody>
      </p:sp>
      <p:sp>
        <p:nvSpPr>
          <p:cNvPr id="8" name="TextBox 7">
            <a:extLst>
              <a:ext uri="{FF2B5EF4-FFF2-40B4-BE49-F238E27FC236}">
                <a16:creationId xmlns:a16="http://schemas.microsoft.com/office/drawing/2014/main" xmlns="" id="{E18B835C-A991-4A9B-8BBE-981AAD0001C2}"/>
              </a:ext>
            </a:extLst>
          </p:cNvPr>
          <p:cNvSpPr txBox="1"/>
          <p:nvPr/>
        </p:nvSpPr>
        <p:spPr>
          <a:xfrm>
            <a:off x="4681002" y="1623060"/>
            <a:ext cx="3644347" cy="584775"/>
          </a:xfrm>
          <a:prstGeom prst="rect">
            <a:avLst/>
          </a:prstGeom>
          <a:noFill/>
        </p:spPr>
        <p:txBody>
          <a:bodyPr wrap="square" rtlCol="0">
            <a:spAutoFit/>
          </a:bodyPr>
          <a:lstStyle/>
          <a:p>
            <a:r>
              <a:rPr lang="en-US" sz="3200" b="1" dirty="0">
                <a:solidFill>
                  <a:srgbClr val="0070C0"/>
                </a:solidFill>
              </a:rPr>
              <a:t>Brethren</a:t>
            </a:r>
          </a:p>
        </p:txBody>
      </p:sp>
      <p:sp>
        <p:nvSpPr>
          <p:cNvPr id="9" name="TextBox 8">
            <a:extLst>
              <a:ext uri="{FF2B5EF4-FFF2-40B4-BE49-F238E27FC236}">
                <a16:creationId xmlns:a16="http://schemas.microsoft.com/office/drawing/2014/main" xmlns="" id="{F14BF84B-B2A8-4206-9B0B-7FCCD93ACC96}"/>
              </a:ext>
            </a:extLst>
          </p:cNvPr>
          <p:cNvSpPr txBox="1"/>
          <p:nvPr/>
        </p:nvSpPr>
        <p:spPr>
          <a:xfrm>
            <a:off x="4664765" y="2098327"/>
            <a:ext cx="3644347" cy="584775"/>
          </a:xfrm>
          <a:prstGeom prst="rect">
            <a:avLst/>
          </a:prstGeom>
          <a:noFill/>
        </p:spPr>
        <p:txBody>
          <a:bodyPr wrap="square" rtlCol="0">
            <a:spAutoFit/>
          </a:bodyPr>
          <a:lstStyle/>
          <a:p>
            <a:r>
              <a:rPr lang="en-US" sz="3200" b="1" dirty="0">
                <a:solidFill>
                  <a:srgbClr val="0070C0"/>
                </a:solidFill>
              </a:rPr>
              <a:t>Children/Son</a:t>
            </a:r>
          </a:p>
        </p:txBody>
      </p:sp>
      <p:sp>
        <p:nvSpPr>
          <p:cNvPr id="12" name="TextBox 11">
            <a:extLst>
              <a:ext uri="{FF2B5EF4-FFF2-40B4-BE49-F238E27FC236}">
                <a16:creationId xmlns:a16="http://schemas.microsoft.com/office/drawing/2014/main" xmlns="" id="{33018F4E-5780-4A26-892C-5FEA6ECFACC6}"/>
              </a:ext>
            </a:extLst>
          </p:cNvPr>
          <p:cNvSpPr txBox="1"/>
          <p:nvPr/>
        </p:nvSpPr>
        <p:spPr>
          <a:xfrm>
            <a:off x="4672883" y="2578387"/>
            <a:ext cx="3644347" cy="584775"/>
          </a:xfrm>
          <a:prstGeom prst="rect">
            <a:avLst/>
          </a:prstGeom>
          <a:noFill/>
        </p:spPr>
        <p:txBody>
          <a:bodyPr wrap="square" rtlCol="0">
            <a:spAutoFit/>
          </a:bodyPr>
          <a:lstStyle/>
          <a:p>
            <a:r>
              <a:rPr lang="en-US" sz="3200" b="1" dirty="0">
                <a:solidFill>
                  <a:srgbClr val="0070C0"/>
                </a:solidFill>
              </a:rPr>
              <a:t>Father</a:t>
            </a:r>
          </a:p>
        </p:txBody>
      </p:sp>
      <p:sp>
        <p:nvSpPr>
          <p:cNvPr id="14" name="TextBox 13">
            <a:extLst>
              <a:ext uri="{FF2B5EF4-FFF2-40B4-BE49-F238E27FC236}">
                <a16:creationId xmlns:a16="http://schemas.microsoft.com/office/drawing/2014/main" xmlns="" id="{46AB89B9-5AF4-41DF-A400-6D1B0665CE9A}"/>
              </a:ext>
            </a:extLst>
          </p:cNvPr>
          <p:cNvSpPr txBox="1"/>
          <p:nvPr/>
        </p:nvSpPr>
        <p:spPr>
          <a:xfrm>
            <a:off x="4681002" y="3058447"/>
            <a:ext cx="3644347" cy="584775"/>
          </a:xfrm>
          <a:prstGeom prst="rect">
            <a:avLst/>
          </a:prstGeom>
          <a:noFill/>
        </p:spPr>
        <p:txBody>
          <a:bodyPr wrap="square" rtlCol="0">
            <a:spAutoFit/>
          </a:bodyPr>
          <a:lstStyle/>
          <a:p>
            <a:r>
              <a:rPr lang="en-US" sz="3200" b="1" dirty="0">
                <a:solidFill>
                  <a:srgbClr val="0070C0"/>
                </a:solidFill>
              </a:rPr>
              <a:t>Mother</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xmlns="" id="{F7EEC057-118C-40CB-83FE-50FBAC89FF81}"/>
                  </a:ext>
                </a:extLst>
              </p14:cNvPr>
              <p14:cNvContentPartPr/>
              <p14:nvPr/>
            </p14:nvContentPartPr>
            <p14:xfrm>
              <a:off x="5336280" y="1011600"/>
              <a:ext cx="2841840" cy="3029760"/>
            </p14:xfrm>
          </p:contentPart>
        </mc:Choice>
        <mc:Fallback xmlns="">
          <p:pic>
            <p:nvPicPr>
              <p:cNvPr id="5" name="Ink 4">
                <a:extLst>
                  <a:ext uri="{FF2B5EF4-FFF2-40B4-BE49-F238E27FC236}">
                    <a16:creationId xmlns:a16="http://schemas.microsoft.com/office/drawing/2014/main" id="{F7EEC057-118C-40CB-83FE-50FBAC89FF81}"/>
                  </a:ext>
                </a:extLst>
              </p:cNvPr>
              <p:cNvPicPr/>
              <p:nvPr/>
            </p:nvPicPr>
            <p:blipFill>
              <a:blip r:embed="rId4"/>
              <a:stretch>
                <a:fillRect/>
              </a:stretch>
            </p:blipFill>
            <p:spPr>
              <a:xfrm>
                <a:off x="5326920" y="1002240"/>
                <a:ext cx="2860560" cy="3048480"/>
              </a:xfrm>
              <a:prstGeom prst="rect">
                <a:avLst/>
              </a:prstGeom>
            </p:spPr>
          </p:pic>
        </mc:Fallback>
      </mc:AlternateContent>
      <p:sp>
        <p:nvSpPr>
          <p:cNvPr id="6" name="TextBox 5">
            <a:extLst>
              <a:ext uri="{FF2B5EF4-FFF2-40B4-BE49-F238E27FC236}">
                <a16:creationId xmlns:a16="http://schemas.microsoft.com/office/drawing/2014/main" xmlns="" id="{15B798F4-416D-4E9C-AB23-D6082A8E1A03}"/>
              </a:ext>
            </a:extLst>
          </p:cNvPr>
          <p:cNvSpPr txBox="1"/>
          <p:nvPr/>
        </p:nvSpPr>
        <p:spPr>
          <a:xfrm>
            <a:off x="4578477" y="4115022"/>
            <a:ext cx="4207759" cy="830997"/>
          </a:xfrm>
          <a:prstGeom prst="rect">
            <a:avLst/>
          </a:prstGeom>
          <a:noFill/>
        </p:spPr>
        <p:txBody>
          <a:bodyPr wrap="square" rtlCol="0">
            <a:spAutoFit/>
          </a:bodyPr>
          <a:lstStyle/>
          <a:p>
            <a:pPr algn="ctr"/>
            <a:r>
              <a:rPr lang="en-US" sz="4800" b="1" dirty="0">
                <a:solidFill>
                  <a:srgbClr val="0070C0"/>
                </a:solidFill>
              </a:rPr>
              <a:t>Household</a:t>
            </a:r>
          </a:p>
        </p:txBody>
      </p:sp>
    </p:spTree>
    <p:extLst>
      <p:ext uri="{BB962C8B-B14F-4D97-AF65-F5344CB8AC3E}">
        <p14:creationId xmlns:p14="http://schemas.microsoft.com/office/powerpoint/2010/main" val="106320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F8827F-8183-4E28-88FB-1E870127914F}"/>
              </a:ext>
            </a:extLst>
          </p:cNvPr>
          <p:cNvSpPr/>
          <p:nvPr/>
        </p:nvSpPr>
        <p:spPr>
          <a:xfrm>
            <a:off x="0" y="0"/>
            <a:ext cx="9110870" cy="2554545"/>
          </a:xfrm>
          <a:prstGeom prst="rect">
            <a:avLst/>
          </a:prstGeom>
        </p:spPr>
        <p:txBody>
          <a:bodyPr wrap="square">
            <a:spAutoFit/>
          </a:bodyPr>
          <a:lstStyle/>
          <a:p>
            <a:r>
              <a:rPr lang="en-US" sz="3200" b="1" dirty="0"/>
              <a:t>So then you are no longer strangers and aliens,</a:t>
            </a:r>
            <a:r>
              <a:rPr lang="en-US" sz="3200" b="1" baseline="30000" dirty="0"/>
              <a:t> </a:t>
            </a:r>
            <a:r>
              <a:rPr lang="en-US" sz="3200" b="1" dirty="0"/>
              <a:t>but you are fellow citizens with the saints and members of the </a:t>
            </a:r>
            <a:r>
              <a:rPr lang="en-US" sz="3200" b="1" dirty="0">
                <a:solidFill>
                  <a:srgbClr val="0070C0"/>
                </a:solidFill>
              </a:rPr>
              <a:t>household of God</a:t>
            </a:r>
          </a:p>
          <a:p>
            <a:r>
              <a:rPr lang="en-US" sz="3200" i="1" dirty="0"/>
              <a:t>															Eph 2:19															</a:t>
            </a:r>
          </a:p>
        </p:txBody>
      </p:sp>
      <p:sp>
        <p:nvSpPr>
          <p:cNvPr id="3" name="Rectangle 2">
            <a:extLst>
              <a:ext uri="{FF2B5EF4-FFF2-40B4-BE49-F238E27FC236}">
                <a16:creationId xmlns:a16="http://schemas.microsoft.com/office/drawing/2014/main" xmlns="" id="{215DE734-B814-4FDC-8DEB-F38E94B49AF5}"/>
              </a:ext>
            </a:extLst>
          </p:cNvPr>
          <p:cNvSpPr/>
          <p:nvPr/>
        </p:nvSpPr>
        <p:spPr>
          <a:xfrm>
            <a:off x="0" y="2249369"/>
            <a:ext cx="9110870" cy="2554545"/>
          </a:xfrm>
          <a:prstGeom prst="rect">
            <a:avLst/>
          </a:prstGeom>
        </p:spPr>
        <p:txBody>
          <a:bodyPr wrap="square">
            <a:spAutoFit/>
          </a:bodyPr>
          <a:lstStyle/>
          <a:p>
            <a:r>
              <a:rPr lang="en-US" sz="3200" b="1" dirty="0"/>
              <a:t>if I delay, you may know how one ought to behave in the </a:t>
            </a:r>
            <a:r>
              <a:rPr lang="en-US" sz="3200" b="1" dirty="0">
                <a:solidFill>
                  <a:srgbClr val="0070C0"/>
                </a:solidFill>
              </a:rPr>
              <a:t>household of God</a:t>
            </a:r>
            <a:r>
              <a:rPr lang="en-US" sz="3200" b="1" dirty="0"/>
              <a:t>, which is the church of the living God, a pillar and buttress of the truth.</a:t>
            </a:r>
            <a:r>
              <a:rPr lang="en-US" sz="3200" b="1" i="1" dirty="0"/>
              <a:t>	</a:t>
            </a:r>
            <a:r>
              <a:rPr lang="en-US" sz="3200" i="1" dirty="0"/>
              <a:t>																	1 Tim 3:15															</a:t>
            </a:r>
          </a:p>
        </p:txBody>
      </p:sp>
      <p:sp>
        <p:nvSpPr>
          <p:cNvPr id="4" name="Rectangle 3">
            <a:extLst>
              <a:ext uri="{FF2B5EF4-FFF2-40B4-BE49-F238E27FC236}">
                <a16:creationId xmlns:a16="http://schemas.microsoft.com/office/drawing/2014/main" xmlns="" id="{A17632BD-84E1-4840-BF82-502C546BF5D8}"/>
              </a:ext>
            </a:extLst>
          </p:cNvPr>
          <p:cNvSpPr/>
          <p:nvPr/>
        </p:nvSpPr>
        <p:spPr>
          <a:xfrm>
            <a:off x="33130" y="4706272"/>
            <a:ext cx="9110870" cy="2554545"/>
          </a:xfrm>
          <a:prstGeom prst="rect">
            <a:avLst/>
          </a:prstGeom>
        </p:spPr>
        <p:txBody>
          <a:bodyPr wrap="square">
            <a:spAutoFit/>
          </a:bodyPr>
          <a:lstStyle/>
          <a:p>
            <a:r>
              <a:rPr lang="en-US" sz="3200" b="1" dirty="0"/>
              <a:t>So then, as we have opportunity, let us do good to everyone, and especially to those who are of the </a:t>
            </a:r>
            <a:r>
              <a:rPr lang="en-US" sz="3200" b="1" dirty="0">
                <a:solidFill>
                  <a:srgbClr val="0070C0"/>
                </a:solidFill>
              </a:rPr>
              <a:t>household of faith</a:t>
            </a:r>
            <a:r>
              <a:rPr lang="en-US" sz="3200" b="1" dirty="0"/>
              <a:t>.</a:t>
            </a:r>
            <a:r>
              <a:rPr lang="en-US" sz="3200" b="1" i="1" dirty="0"/>
              <a:t>	</a:t>
            </a:r>
            <a:r>
              <a:rPr lang="en-US" sz="3200" i="1" dirty="0"/>
              <a:t>																											Gal 6:10															</a:t>
            </a:r>
          </a:p>
        </p:txBody>
      </p:sp>
    </p:spTree>
    <p:extLst>
      <p:ext uri="{BB962C8B-B14F-4D97-AF65-F5344CB8AC3E}">
        <p14:creationId xmlns:p14="http://schemas.microsoft.com/office/powerpoint/2010/main" val="305578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63F5C135-C5DC-476E-B261-1B89F40E7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362" y="1448445"/>
            <a:ext cx="3971037" cy="3961109"/>
          </a:xfrm>
          <a:prstGeom prst="rect">
            <a:avLst/>
          </a:prstGeom>
        </p:spPr>
      </p:pic>
    </p:spTree>
    <p:extLst>
      <p:ext uri="{BB962C8B-B14F-4D97-AF65-F5344CB8AC3E}">
        <p14:creationId xmlns:p14="http://schemas.microsoft.com/office/powerpoint/2010/main" val="192036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9F529C3-C941-49FD-8C67-82F134F64B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0586029-32A0-47E5-9AEC-AE3ABA6B94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xmlns="" id="{AC69E6A9-F629-47A9-AB8A-9B9256E03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939860"/>
            <a:ext cx="3971037" cy="2978277"/>
          </a:xfrm>
          <a:prstGeom prst="rect">
            <a:avLst/>
          </a:prstGeom>
        </p:spPr>
      </p:pic>
      <p:cxnSp>
        <p:nvCxnSpPr>
          <p:cNvPr id="15" name="Straight Connector 14">
            <a:extLst>
              <a:ext uri="{FF2B5EF4-FFF2-40B4-BE49-F238E27FC236}">
                <a16:creationId xmlns:a16="http://schemas.microsoft.com/office/drawing/2014/main" xmlns="" id="{8C730EAB-A532-4295-A302-FB4B90DB9F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63F5C135-C5DC-476E-B261-1B89F40E7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362" y="1448445"/>
            <a:ext cx="3971037" cy="3961109"/>
          </a:xfrm>
          <a:prstGeom prst="rect">
            <a:avLst/>
          </a:prstGeom>
        </p:spPr>
      </p:pic>
      <p:sp>
        <p:nvSpPr>
          <p:cNvPr id="2" name="TextBox 1">
            <a:extLst>
              <a:ext uri="{FF2B5EF4-FFF2-40B4-BE49-F238E27FC236}">
                <a16:creationId xmlns:a16="http://schemas.microsoft.com/office/drawing/2014/main" xmlns="" id="{032F1497-5C03-40ED-88BC-37891AA82483}"/>
              </a:ext>
            </a:extLst>
          </p:cNvPr>
          <p:cNvSpPr txBox="1"/>
          <p:nvPr/>
        </p:nvSpPr>
        <p:spPr>
          <a:xfrm>
            <a:off x="874643" y="4362297"/>
            <a:ext cx="3457960" cy="584775"/>
          </a:xfrm>
          <a:prstGeom prst="rect">
            <a:avLst/>
          </a:prstGeom>
          <a:noFill/>
        </p:spPr>
        <p:txBody>
          <a:bodyPr wrap="square" rtlCol="0">
            <a:spAutoFit/>
          </a:bodyPr>
          <a:lstStyle/>
          <a:p>
            <a:r>
              <a:rPr lang="en-US" sz="3200" b="1" dirty="0"/>
              <a:t>Jesus’ Definition </a:t>
            </a:r>
          </a:p>
        </p:txBody>
      </p:sp>
    </p:spTree>
    <p:extLst>
      <p:ext uri="{BB962C8B-B14F-4D97-AF65-F5344CB8AC3E}">
        <p14:creationId xmlns:p14="http://schemas.microsoft.com/office/powerpoint/2010/main" val="46838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265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3046988"/>
          </a:xfrm>
          <a:prstGeom prst="rect">
            <a:avLst/>
          </a:prstGeom>
        </p:spPr>
        <p:txBody>
          <a:bodyPr wrap="square">
            <a:spAutoFit/>
          </a:bodyPr>
          <a:lstStyle/>
          <a:p>
            <a:r>
              <a:rPr lang="en-US" sz="3200" b="1" baseline="30000" dirty="0">
                <a:solidFill>
                  <a:srgbClr val="000000"/>
                </a:solidFill>
                <a:cs typeface="Times New Roman" panose="02020603050405020304" pitchFamily="18" charset="0"/>
              </a:rPr>
              <a:t>20 </a:t>
            </a:r>
            <a:r>
              <a:rPr lang="en-US" sz="3200" b="1" dirty="0">
                <a:solidFill>
                  <a:srgbClr val="000000"/>
                </a:solidFill>
                <a:cs typeface="Times New Roman" panose="02020603050405020304" pitchFamily="18" charset="0"/>
              </a:rPr>
              <a:t>And He came home, and the crowd gathered again, to such an extent that they could not even eat a meal. </a:t>
            </a:r>
            <a:r>
              <a:rPr lang="en-US" sz="3200" b="1" baseline="30000" dirty="0">
                <a:solidFill>
                  <a:srgbClr val="000000"/>
                </a:solidFill>
                <a:cs typeface="Times New Roman" panose="02020603050405020304" pitchFamily="18" charset="0"/>
              </a:rPr>
              <a:t>21 </a:t>
            </a:r>
            <a:r>
              <a:rPr lang="en-US" sz="3200" b="1" dirty="0">
                <a:solidFill>
                  <a:srgbClr val="000000"/>
                </a:solidFill>
                <a:cs typeface="Times New Roman" panose="02020603050405020304" pitchFamily="18" charset="0"/>
              </a:rPr>
              <a:t>When His own people heard of this, they went out to take custody of Him; for they were saying, “He has lost His senses.”</a:t>
            </a:r>
          </a:p>
          <a:p>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3:20-21</a:t>
            </a:r>
            <a:endParaRPr lang="en-US" sz="3200" i="1" dirty="0">
              <a:cs typeface="Times New Roman" panose="02020603050405020304" pitchFamily="18" charset="0"/>
            </a:endParaRPr>
          </a:p>
        </p:txBody>
      </p:sp>
    </p:spTree>
    <p:extLst>
      <p:ext uri="{BB962C8B-B14F-4D97-AF65-F5344CB8AC3E}">
        <p14:creationId xmlns:p14="http://schemas.microsoft.com/office/powerpoint/2010/main" val="424020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3046988"/>
          </a:xfrm>
          <a:prstGeom prst="rect">
            <a:avLst/>
          </a:prstGeom>
        </p:spPr>
        <p:txBody>
          <a:bodyPr wrap="square">
            <a:spAutoFit/>
          </a:bodyPr>
          <a:lstStyle/>
          <a:p>
            <a:r>
              <a:rPr lang="en-US" sz="3200" b="1" baseline="30000" dirty="0">
                <a:solidFill>
                  <a:srgbClr val="000000"/>
                </a:solidFill>
                <a:cs typeface="Times New Roman" panose="02020603050405020304" pitchFamily="18" charset="0"/>
              </a:rPr>
              <a:t>20 </a:t>
            </a:r>
            <a:r>
              <a:rPr lang="en-US" sz="3200" b="1" dirty="0">
                <a:solidFill>
                  <a:srgbClr val="000000"/>
                </a:solidFill>
                <a:cs typeface="Times New Roman" panose="02020603050405020304" pitchFamily="18" charset="0"/>
              </a:rPr>
              <a:t>And He came </a:t>
            </a:r>
            <a:r>
              <a:rPr lang="en-US" sz="3200" b="1" dirty="0">
                <a:solidFill>
                  <a:srgbClr val="0070C0"/>
                </a:solidFill>
                <a:cs typeface="Times New Roman" panose="02020603050405020304" pitchFamily="18" charset="0"/>
              </a:rPr>
              <a:t>home</a:t>
            </a:r>
            <a:r>
              <a:rPr lang="en-US" sz="3200" b="1" dirty="0">
                <a:solidFill>
                  <a:srgbClr val="000000"/>
                </a:solidFill>
                <a:cs typeface="Times New Roman" panose="02020603050405020304" pitchFamily="18" charset="0"/>
              </a:rPr>
              <a:t>, and the crowd gathered again, to such an extent that they could not even eat a meal. </a:t>
            </a:r>
            <a:r>
              <a:rPr lang="en-US" sz="3200" b="1" baseline="30000" dirty="0">
                <a:solidFill>
                  <a:srgbClr val="000000"/>
                </a:solidFill>
                <a:cs typeface="Times New Roman" panose="02020603050405020304" pitchFamily="18" charset="0"/>
              </a:rPr>
              <a:t>21 </a:t>
            </a:r>
            <a:r>
              <a:rPr lang="en-US" sz="3200" b="1" dirty="0">
                <a:solidFill>
                  <a:srgbClr val="000000"/>
                </a:solidFill>
                <a:cs typeface="Times New Roman" panose="02020603050405020304" pitchFamily="18" charset="0"/>
              </a:rPr>
              <a:t>When </a:t>
            </a:r>
            <a:r>
              <a:rPr lang="en-US" sz="3200" b="1" dirty="0">
                <a:cs typeface="Times New Roman" panose="02020603050405020304" pitchFamily="18" charset="0"/>
              </a:rPr>
              <a:t>His own people heard of this</a:t>
            </a:r>
            <a:r>
              <a:rPr lang="en-US" sz="3200" b="1" dirty="0">
                <a:solidFill>
                  <a:srgbClr val="000000"/>
                </a:solidFill>
                <a:cs typeface="Times New Roman" panose="02020603050405020304" pitchFamily="18" charset="0"/>
              </a:rPr>
              <a:t>, they went out to take custody of Him; for they were saying, “He has lost His senses.”</a:t>
            </a:r>
          </a:p>
          <a:p>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3:20-21</a:t>
            </a:r>
            <a:endParaRPr lang="en-US" sz="3200" i="1" dirty="0">
              <a:cs typeface="Times New Roman" panose="02020603050405020304" pitchFamily="18" charset="0"/>
            </a:endParaRPr>
          </a:p>
        </p:txBody>
      </p:sp>
    </p:spTree>
    <p:extLst>
      <p:ext uri="{BB962C8B-B14F-4D97-AF65-F5344CB8AC3E}">
        <p14:creationId xmlns:p14="http://schemas.microsoft.com/office/powerpoint/2010/main" val="1106755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92765" y="0"/>
            <a:ext cx="9051235" cy="3046988"/>
          </a:xfrm>
          <a:prstGeom prst="rect">
            <a:avLst/>
          </a:prstGeom>
        </p:spPr>
        <p:txBody>
          <a:bodyPr wrap="square">
            <a:spAutoFit/>
          </a:bodyPr>
          <a:lstStyle/>
          <a:p>
            <a:r>
              <a:rPr lang="en-US" sz="3200" b="1" baseline="30000" dirty="0">
                <a:solidFill>
                  <a:srgbClr val="000000"/>
                </a:solidFill>
                <a:cs typeface="Times New Roman" panose="02020603050405020304" pitchFamily="18" charset="0"/>
              </a:rPr>
              <a:t>20 </a:t>
            </a:r>
            <a:r>
              <a:rPr lang="en-US" sz="3200" b="1" dirty="0">
                <a:solidFill>
                  <a:srgbClr val="000000"/>
                </a:solidFill>
                <a:cs typeface="Times New Roman" panose="02020603050405020304" pitchFamily="18" charset="0"/>
              </a:rPr>
              <a:t>And He came </a:t>
            </a:r>
            <a:r>
              <a:rPr lang="en-US" sz="3200" b="1" dirty="0">
                <a:solidFill>
                  <a:srgbClr val="0070C0"/>
                </a:solidFill>
                <a:cs typeface="Times New Roman" panose="02020603050405020304" pitchFamily="18" charset="0"/>
              </a:rPr>
              <a:t>home</a:t>
            </a:r>
            <a:r>
              <a:rPr lang="en-US" sz="3200" b="1" dirty="0">
                <a:solidFill>
                  <a:srgbClr val="000000"/>
                </a:solidFill>
                <a:cs typeface="Times New Roman" panose="02020603050405020304" pitchFamily="18" charset="0"/>
              </a:rPr>
              <a:t>, and </a:t>
            </a:r>
            <a:r>
              <a:rPr lang="en-US" sz="3200" b="1" dirty="0">
                <a:solidFill>
                  <a:srgbClr val="FF0000"/>
                </a:solidFill>
                <a:cs typeface="Times New Roman" panose="02020603050405020304" pitchFamily="18" charset="0"/>
              </a:rPr>
              <a:t>the crowd </a:t>
            </a:r>
            <a:r>
              <a:rPr lang="en-US" sz="3200" b="1" dirty="0">
                <a:solidFill>
                  <a:srgbClr val="000000"/>
                </a:solidFill>
                <a:cs typeface="Times New Roman" panose="02020603050405020304" pitchFamily="18" charset="0"/>
              </a:rPr>
              <a:t>gathered again, to such an extent that they could not even eat a meal. </a:t>
            </a:r>
            <a:r>
              <a:rPr lang="en-US" sz="3200" b="1" baseline="30000" dirty="0">
                <a:solidFill>
                  <a:srgbClr val="000000"/>
                </a:solidFill>
                <a:cs typeface="Times New Roman" panose="02020603050405020304" pitchFamily="18" charset="0"/>
              </a:rPr>
              <a:t>21 </a:t>
            </a:r>
            <a:r>
              <a:rPr lang="en-US" sz="3200" b="1" dirty="0">
                <a:solidFill>
                  <a:srgbClr val="000000"/>
                </a:solidFill>
                <a:cs typeface="Times New Roman" panose="02020603050405020304" pitchFamily="18" charset="0"/>
              </a:rPr>
              <a:t>When </a:t>
            </a:r>
            <a:r>
              <a:rPr lang="en-US" sz="3200" b="1" dirty="0">
                <a:solidFill>
                  <a:srgbClr val="FF0000"/>
                </a:solidFill>
                <a:cs typeface="Times New Roman" panose="02020603050405020304" pitchFamily="18" charset="0"/>
              </a:rPr>
              <a:t>His own people </a:t>
            </a:r>
            <a:r>
              <a:rPr lang="en-US" sz="3200" b="1" dirty="0">
                <a:cs typeface="Times New Roman" panose="02020603050405020304" pitchFamily="18" charset="0"/>
              </a:rPr>
              <a:t>heard of this</a:t>
            </a:r>
            <a:r>
              <a:rPr lang="en-US" sz="3200" b="1" dirty="0">
                <a:solidFill>
                  <a:srgbClr val="000000"/>
                </a:solidFill>
                <a:cs typeface="Times New Roman" panose="02020603050405020304" pitchFamily="18" charset="0"/>
              </a:rPr>
              <a:t>, they went out to take custody of Him; for they were saying, “He has lost His senses.”</a:t>
            </a:r>
          </a:p>
          <a:p>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3:20-21</a:t>
            </a:r>
            <a:endParaRPr lang="en-US" sz="3200" i="1" dirty="0">
              <a:cs typeface="Times New Roman" panose="02020603050405020304" pitchFamily="18" charset="0"/>
            </a:endParaRPr>
          </a:p>
        </p:txBody>
      </p:sp>
      <p:sp>
        <p:nvSpPr>
          <p:cNvPr id="2" name="Rectangle 1">
            <a:extLst>
              <a:ext uri="{FF2B5EF4-FFF2-40B4-BE49-F238E27FC236}">
                <a16:creationId xmlns:a16="http://schemas.microsoft.com/office/drawing/2014/main" xmlns="" id="{EF6A5D56-2A4A-4421-929F-AEEF5CB8CFD5}"/>
              </a:ext>
            </a:extLst>
          </p:cNvPr>
          <p:cNvSpPr/>
          <p:nvPr/>
        </p:nvSpPr>
        <p:spPr>
          <a:xfrm>
            <a:off x="92765" y="3942018"/>
            <a:ext cx="8865705" cy="2554545"/>
          </a:xfrm>
          <a:prstGeom prst="rect">
            <a:avLst/>
          </a:prstGeom>
        </p:spPr>
        <p:txBody>
          <a:bodyPr wrap="square">
            <a:spAutoFit/>
          </a:bodyPr>
          <a:lstStyle/>
          <a:p>
            <a:r>
              <a:rPr lang="en-US" sz="3200" b="1" baseline="30000" dirty="0"/>
              <a:t>22 </a:t>
            </a:r>
            <a:r>
              <a:rPr lang="en-US" sz="3200" b="1" dirty="0"/>
              <a:t>The </a:t>
            </a:r>
            <a:r>
              <a:rPr lang="en-US" sz="3200" b="1" dirty="0">
                <a:solidFill>
                  <a:srgbClr val="FF0000"/>
                </a:solidFill>
              </a:rPr>
              <a:t>scribes</a:t>
            </a:r>
            <a:r>
              <a:rPr lang="en-US" sz="3200" b="1" dirty="0"/>
              <a:t> who came down from Jerusalem were saying, “He is possessed by </a:t>
            </a:r>
            <a:r>
              <a:rPr lang="en-US" sz="3200" b="1" dirty="0" err="1"/>
              <a:t>Beelzebul</a:t>
            </a:r>
            <a:r>
              <a:rPr lang="en-US" sz="3200" b="1" dirty="0"/>
              <a:t>,” and “He casts out the demons by the ruler of the demons.” </a:t>
            </a:r>
          </a:p>
          <a:p>
            <a:r>
              <a:rPr lang="en-US" sz="3200" dirty="0"/>
              <a:t>														</a:t>
            </a:r>
            <a:r>
              <a:rPr lang="en-US" sz="3200" i="1" dirty="0"/>
              <a:t>Mark 3:22</a:t>
            </a:r>
          </a:p>
        </p:txBody>
      </p:sp>
    </p:spTree>
    <p:extLst>
      <p:ext uri="{BB962C8B-B14F-4D97-AF65-F5344CB8AC3E}">
        <p14:creationId xmlns:p14="http://schemas.microsoft.com/office/powerpoint/2010/main" val="516937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75C451-4568-418B-A69E-08A59638DB23}"/>
              </a:ext>
            </a:extLst>
          </p:cNvPr>
          <p:cNvSpPr/>
          <p:nvPr/>
        </p:nvSpPr>
        <p:spPr>
          <a:xfrm>
            <a:off x="46382" y="0"/>
            <a:ext cx="9051235" cy="5509200"/>
          </a:xfrm>
          <a:prstGeom prst="rect">
            <a:avLst/>
          </a:prstGeom>
        </p:spPr>
        <p:txBody>
          <a:bodyPr wrap="square">
            <a:spAutoFit/>
          </a:bodyPr>
          <a:lstStyle/>
          <a:p>
            <a:r>
              <a:rPr lang="en-US" sz="3200" b="1" baseline="30000" dirty="0"/>
              <a:t>31 </a:t>
            </a:r>
            <a:r>
              <a:rPr lang="en-US" sz="3200" b="1" dirty="0"/>
              <a:t>Then His mother and His brothers arrived, and standing outside they sent word to Him and called Him. </a:t>
            </a:r>
            <a:r>
              <a:rPr lang="en-US" sz="3200" b="1" baseline="30000" dirty="0"/>
              <a:t>32 </a:t>
            </a:r>
            <a:r>
              <a:rPr lang="en-US" sz="3200" b="1" dirty="0"/>
              <a:t>A crowd was sitting around Him, and they said to Him, “Behold, Your mother and Your brothers are outside looking for You.” </a:t>
            </a:r>
            <a:r>
              <a:rPr lang="en-US" sz="3200" b="1" baseline="30000" dirty="0"/>
              <a:t>33 </a:t>
            </a:r>
            <a:r>
              <a:rPr lang="en-US" sz="3200" b="1" dirty="0"/>
              <a:t>Answering them, He said, “Who are My mother and My brothers?” </a:t>
            </a:r>
            <a:r>
              <a:rPr lang="en-US" sz="3200" b="1" baseline="30000" dirty="0"/>
              <a:t>34 </a:t>
            </a:r>
            <a:r>
              <a:rPr lang="en-US" sz="3200" b="1" dirty="0"/>
              <a:t>Looking about at those who were sitting around Him, He said, “Behold My mother and My brothers! </a:t>
            </a:r>
            <a:r>
              <a:rPr lang="en-US" sz="3200" b="1" baseline="30000" dirty="0"/>
              <a:t>35 </a:t>
            </a:r>
            <a:r>
              <a:rPr lang="en-US" sz="3200" b="1" dirty="0"/>
              <a:t>For whoever does the will of God, he is My brother and sister and mother.” </a:t>
            </a:r>
            <a:r>
              <a:rPr lang="en-US" sz="3200" dirty="0">
                <a:solidFill>
                  <a:srgbClr val="000000"/>
                </a:solidFill>
                <a:cs typeface="Times New Roman" panose="02020603050405020304" pitchFamily="18" charset="0"/>
              </a:rPr>
              <a:t>																				</a:t>
            </a:r>
            <a:r>
              <a:rPr lang="en-US" sz="3200" i="1" dirty="0">
                <a:solidFill>
                  <a:srgbClr val="000000"/>
                </a:solidFill>
                <a:cs typeface="Times New Roman" panose="02020603050405020304" pitchFamily="18" charset="0"/>
              </a:rPr>
              <a:t>Mark 3:31-35</a:t>
            </a:r>
            <a:endParaRPr lang="en-US" sz="3200" i="1" dirty="0">
              <a:cs typeface="Times New Roman" panose="02020603050405020304" pitchFamily="18" charset="0"/>
            </a:endParaRPr>
          </a:p>
        </p:txBody>
      </p:sp>
    </p:spTree>
    <p:extLst>
      <p:ext uri="{BB962C8B-B14F-4D97-AF65-F5344CB8AC3E}">
        <p14:creationId xmlns:p14="http://schemas.microsoft.com/office/powerpoint/2010/main" val="74759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485</Words>
  <Application>Microsoft Office PowerPoint</Application>
  <PresentationFormat>On-screen Show (4:3)</PresentationFormat>
  <Paragraphs>89</Paragraphs>
  <Slides>32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&amp;quot</vt:lpstr>
      <vt:lpstr>Arial</vt:lpstr>
      <vt:lpstr>Calibri</vt:lpstr>
      <vt:lpstr>Calibri Light</vt:lpstr>
      <vt:lpstr>Helvetica Neue</vt:lpstr>
      <vt:lpstr>Times New Roman</vt:lpstr>
      <vt:lpstr>Wingdings</vt:lpstr>
      <vt:lpstr>Office Theme</vt:lpstr>
      <vt:lpstr>1_Sample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JD Souder</cp:lastModifiedBy>
  <cp:revision>12</cp:revision>
  <dcterms:created xsi:type="dcterms:W3CDTF">2019-02-13T20:39:19Z</dcterms:created>
  <dcterms:modified xsi:type="dcterms:W3CDTF">2019-02-19T12:49:01Z</dcterms:modified>
</cp:coreProperties>
</file>